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390" r:id="rId2"/>
    <p:sldId id="274" r:id="rId3"/>
    <p:sldId id="294" r:id="rId4"/>
    <p:sldId id="377" r:id="rId5"/>
    <p:sldId id="380" r:id="rId6"/>
    <p:sldId id="281" r:id="rId7"/>
    <p:sldId id="282" r:id="rId8"/>
    <p:sldId id="283" r:id="rId9"/>
    <p:sldId id="298" r:id="rId10"/>
    <p:sldId id="302" r:id="rId11"/>
    <p:sldId id="378" r:id="rId12"/>
    <p:sldId id="299" r:id="rId13"/>
    <p:sldId id="286" r:id="rId14"/>
    <p:sldId id="303" r:id="rId15"/>
    <p:sldId id="304" r:id="rId16"/>
    <p:sldId id="305" r:id="rId17"/>
    <p:sldId id="306" r:id="rId18"/>
    <p:sldId id="394" r:id="rId19"/>
    <p:sldId id="369" r:id="rId20"/>
    <p:sldId id="379" r:id="rId21"/>
    <p:sldId id="506" r:id="rId22"/>
    <p:sldId id="509" r:id="rId23"/>
    <p:sldId id="510" r:id="rId24"/>
    <p:sldId id="511" r:id="rId25"/>
    <p:sldId id="512" r:id="rId26"/>
    <p:sldId id="514" r:id="rId27"/>
    <p:sldId id="513" r:id="rId28"/>
    <p:sldId id="515" r:id="rId29"/>
    <p:sldId id="507" r:id="rId30"/>
    <p:sldId id="508" r:id="rId31"/>
    <p:sldId id="368" r:id="rId32"/>
    <p:sldId id="363" r:id="rId33"/>
    <p:sldId id="277" r:id="rId34"/>
  </p:sldIdLst>
  <p:sldSz cx="12192000" cy="6858000"/>
  <p:notesSz cx="6858000" cy="9144000"/>
  <p:embeddedFontLst>
    <p:embeddedFont>
      <p:font typeface="Andika" panose="02000000000000000000" pitchFamily="2" charset="0"/>
      <p:regular r:id="rId35"/>
      <p:bold r:id="rId36"/>
      <p:italic r:id="rId37"/>
      <p:boldItalic r:id="rId3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43635B8-9BB9-43AA-B6F0-6EE259BEA36F}" v="20" dt="2026-07-21T09:30:17.35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46" d="100"/>
          <a:sy n="46" d="100"/>
        </p:scale>
        <p:origin x="150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3.fntdata"/><Relationship Id="rId40" Type="http://schemas.openxmlformats.org/officeDocument/2006/relationships/viewProps" Target="viewProps.xml"/><Relationship Id="rId45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2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1.fntdata"/><Relationship Id="rId43" Type="http://schemas.microsoft.com/office/2016/11/relationships/changesInfo" Target="changesInfos/changesInfo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4.fntdata"/><Relationship Id="rId20" Type="http://schemas.openxmlformats.org/officeDocument/2006/relationships/slide" Target="slides/slide19.xml"/><Relationship Id="rId41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custSel addSld delSld modSld sldOrd">
      <pc:chgData name="Glen Jones" userId="e846aaca-4b24-4b13-b0d0-f2308e16b284" providerId="ADAL" clId="{ED47ACC3-9597-4D89-A1DC-43CF280EF274}" dt="2026-07-21T09:30:17.350" v="687"/>
      <pc:docMkLst>
        <pc:docMk/>
      </pc:docMkLst>
      <pc:sldChg chg="delSp modSp mod">
        <pc:chgData name="Glen Jones" userId="e846aaca-4b24-4b13-b0d0-f2308e16b284" providerId="ADAL" clId="{ED47ACC3-9597-4D89-A1DC-43CF280EF274}" dt="2026-07-08T09:55:21.296" v="684" actId="2711"/>
        <pc:sldMkLst>
          <pc:docMk/>
          <pc:sldMk cId="0" sldId="277"/>
        </pc:sldMkLst>
        <pc:spChg chg="mod">
          <ac:chgData name="Glen Jones" userId="e846aaca-4b24-4b13-b0d0-f2308e16b284" providerId="ADAL" clId="{ED47ACC3-9597-4D89-A1DC-43CF280EF274}" dt="2026-07-08T09:54:39.928" v="665" actId="14100"/>
          <ac:spMkLst>
            <pc:docMk/>
            <pc:sldMk cId="0" sldId="277"/>
            <ac:spMk id="2" creationId="{4999EE8F-8CEB-8DB7-3B49-817CE043E624}"/>
          </ac:spMkLst>
        </pc:spChg>
        <pc:spChg chg="mod">
          <ac:chgData name="Glen Jones" userId="e846aaca-4b24-4b13-b0d0-f2308e16b284" providerId="ADAL" clId="{ED47ACC3-9597-4D89-A1DC-43CF280EF274}" dt="2026-07-08T09:55:21.296" v="684" actId="2711"/>
          <ac:spMkLst>
            <pc:docMk/>
            <pc:sldMk cId="0" sldId="277"/>
            <ac:spMk id="3" creationId="{14A98FF5-4F3C-D9B6-7AF1-1894F0939983}"/>
          </ac:spMkLst>
        </pc:spChg>
      </pc:sldChg>
      <pc:sldChg chg="modSp add">
        <pc:chgData name="Glen Jones" userId="e846aaca-4b24-4b13-b0d0-f2308e16b284" providerId="ADAL" clId="{ED47ACC3-9597-4D89-A1DC-43CF280EF274}" dt="2026-07-21T09:30:17.350" v="687"/>
        <pc:sldMkLst>
          <pc:docMk/>
          <pc:sldMk cId="2837964923" sldId="363"/>
        </pc:sldMkLst>
        <pc:graphicFrameChg chg="mod">
          <ac:chgData name="Glen Jones" userId="e846aaca-4b24-4b13-b0d0-f2308e16b284" providerId="ADAL" clId="{ED47ACC3-9597-4D89-A1DC-43CF280EF274}" dt="2026-07-21T09:30:17.350" v="687"/>
          <ac:graphicFrameMkLst>
            <pc:docMk/>
            <pc:sldMk cId="2837964923" sldId="363"/>
            <ac:graphicFrameMk id="7" creationId="{F27B061C-BBB5-7253-90D7-E79123DB55D3}"/>
          </ac:graphicFrameMkLst>
        </pc:graphicFrame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21/07/2026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21/07/2026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21/07/2026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21/07/2026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B298FE11-848B-7C7E-AE87-2211F04F59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that start with the letters </a:t>
            </a:r>
            <a:r>
              <a:rPr lang="en-GB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trans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trans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fer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trans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late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transport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trans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parent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340655" y="3710866"/>
            <a:ext cx="9650027" cy="132277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</a:t>
            </a:r>
            <a:r>
              <a:rPr lang="en-GB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trans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Trans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</a:t>
            </a:r>
            <a:r>
              <a:rPr lang="en-GB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across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4665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550126"/>
            <a:ext cx="11338560" cy="3965382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962757" y="2476321"/>
            <a:ext cx="7639291" cy="193899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The word “trans” means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across in Latin . 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998461" y="4955335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4046" y="1545190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3664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8199B16A-C1A6-DDB1-CB6D-7C22CFC603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needed to transfer the gems from one planet to the next.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32BD2BC-AA9A-6232-BE42-E76045D06D7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733159" y="1616456"/>
            <a:ext cx="5388813" cy="502768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F66567A-1211-7965-7B14-588D37656672}"/>
              </a:ext>
            </a:extLst>
          </p:cNvPr>
          <p:cNvSpPr txBox="1"/>
          <p:nvPr/>
        </p:nvSpPr>
        <p:spPr>
          <a:xfrm>
            <a:off x="4868091" y="2558407"/>
            <a:ext cx="556477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FFFF00"/>
                </a:solidFill>
              </a:rPr>
              <a:t>trans</a:t>
            </a:r>
            <a:r>
              <a:rPr lang="en-GB" sz="8000" dirty="0">
                <a:solidFill>
                  <a:schemeClr val="bg1"/>
                </a:solidFill>
              </a:rPr>
              <a:t>fer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4925097-2082-CE96-EC79-8918BB68AE9A}"/>
              </a:ext>
            </a:extLst>
          </p:cNvPr>
          <p:cNvSpPr txBox="1"/>
          <p:nvPr/>
        </p:nvSpPr>
        <p:spPr>
          <a:xfrm>
            <a:off x="4868090" y="3729970"/>
            <a:ext cx="39052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Fer means carry so transfer means carry across.</a:t>
            </a:r>
          </a:p>
        </p:txBody>
      </p:sp>
    </p:spTree>
    <p:extLst>
      <p:ext uri="{BB962C8B-B14F-4D97-AF65-F5344CB8AC3E}">
        <p14:creationId xmlns:p14="http://schemas.microsoft.com/office/powerpoint/2010/main" val="3168401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C9E165BD-11E9-5FE6-6B65-3713A33E2F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needs Aimee to translate the manuscript.</a:t>
            </a: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2D98F40-249E-72C0-CD50-600C3F6187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941170"/>
            <a:ext cx="5070687" cy="399795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9203326-0665-E0D4-0DBE-545FD7172E5B}"/>
              </a:ext>
            </a:extLst>
          </p:cNvPr>
          <p:cNvSpPr txBox="1"/>
          <p:nvPr/>
        </p:nvSpPr>
        <p:spPr>
          <a:xfrm>
            <a:off x="4868092" y="2558407"/>
            <a:ext cx="49290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7030A0"/>
                </a:solidFill>
              </a:rPr>
              <a:t>trans</a:t>
            </a:r>
            <a:r>
              <a:rPr lang="en-GB" sz="8000" dirty="0">
                <a:solidFill>
                  <a:schemeClr val="bg1"/>
                </a:solidFill>
              </a:rPr>
              <a:t>late</a:t>
            </a:r>
            <a:endParaRPr lang="en-GB" sz="8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8752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C26BC39D-D270-537A-43BA-28DD0FA9F6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must transport the gems to his home planet.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891" y="1742350"/>
            <a:ext cx="3970447" cy="511564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80D9B94-CC5E-A838-E713-91EBA08326E2}"/>
              </a:ext>
            </a:extLst>
          </p:cNvPr>
          <p:cNvSpPr txBox="1"/>
          <p:nvPr/>
        </p:nvSpPr>
        <p:spPr>
          <a:xfrm>
            <a:off x="4868091" y="2558407"/>
            <a:ext cx="57302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FFFF00"/>
                </a:solidFill>
              </a:rPr>
              <a:t>trans</a:t>
            </a:r>
            <a:r>
              <a:rPr lang="en-GB" sz="8000" dirty="0">
                <a:solidFill>
                  <a:schemeClr val="bg1"/>
                </a:solidFill>
              </a:rPr>
              <a:t>port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76B914F-27A6-DE59-9EE8-C77F9F8D3E1D}"/>
              </a:ext>
            </a:extLst>
          </p:cNvPr>
          <p:cNvSpPr txBox="1"/>
          <p:nvPr/>
        </p:nvSpPr>
        <p:spPr>
          <a:xfrm>
            <a:off x="4868089" y="3729970"/>
            <a:ext cx="4406539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Port can also mean carry so transport means carry across.</a:t>
            </a:r>
          </a:p>
        </p:txBody>
      </p:sp>
    </p:spTree>
    <p:extLst>
      <p:ext uri="{BB962C8B-B14F-4D97-AF65-F5344CB8AC3E}">
        <p14:creationId xmlns:p14="http://schemas.microsoft.com/office/powerpoint/2010/main" val="1475613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ACE4ABC1-FB57-84FA-D3AE-6C4BC3FD60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plastic bag was transparent.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3283132" y="2466310"/>
            <a:ext cx="612212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7030A0"/>
                </a:solidFill>
              </a:rPr>
              <a:t>trans</a:t>
            </a:r>
            <a:r>
              <a:rPr lang="en-GB" sz="8000" dirty="0">
                <a:solidFill>
                  <a:schemeClr val="bg1"/>
                </a:solidFill>
              </a:rPr>
              <a:t>parent</a:t>
            </a:r>
            <a:endParaRPr lang="en-GB" sz="8000" dirty="0">
              <a:solidFill>
                <a:srgbClr val="7030A0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C105491-DC82-5855-F323-D4A4E62D8BAC}"/>
              </a:ext>
            </a:extLst>
          </p:cNvPr>
          <p:cNvSpPr txBox="1"/>
          <p:nvPr/>
        </p:nvSpPr>
        <p:spPr>
          <a:xfrm>
            <a:off x="3287485" y="3661766"/>
            <a:ext cx="5617030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Parent means appear so transparent literally means appear across or appear through.</a:t>
            </a: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CD83A7E3-7B73-E81A-7FE5-0965A6E65A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624" y="2140485"/>
            <a:ext cx="2186592" cy="368889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6638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DF8DA28-CF98-0C6C-B0F6-26CBA46024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32BD2BC-AA9A-6232-BE42-E76045D06D7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20723" y="-156926"/>
            <a:ext cx="5388813" cy="502768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F66567A-1211-7965-7B14-588D37656672}"/>
              </a:ext>
            </a:extLst>
          </p:cNvPr>
          <p:cNvSpPr txBox="1"/>
          <p:nvPr/>
        </p:nvSpPr>
        <p:spPr>
          <a:xfrm>
            <a:off x="4868091" y="2558407"/>
            <a:ext cx="637467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FFFF00"/>
                </a:solidFill>
              </a:rPr>
              <a:t>trans</a:t>
            </a:r>
            <a:r>
              <a:rPr lang="en-GB" sz="8000" dirty="0">
                <a:solidFill>
                  <a:schemeClr val="bg1"/>
                </a:solidFill>
              </a:rPr>
              <a:t>mission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4925097-2082-CE96-EC79-8918BB68AE9A}"/>
              </a:ext>
            </a:extLst>
          </p:cNvPr>
          <p:cNvSpPr txBox="1"/>
          <p:nvPr/>
        </p:nvSpPr>
        <p:spPr>
          <a:xfrm>
            <a:off x="4868089" y="3729970"/>
            <a:ext cx="45110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Mission means throw so transmission means throw across.</a:t>
            </a:r>
          </a:p>
        </p:txBody>
      </p:sp>
    </p:spTree>
    <p:extLst>
      <p:ext uri="{BB962C8B-B14F-4D97-AF65-F5344CB8AC3E}">
        <p14:creationId xmlns:p14="http://schemas.microsoft.com/office/powerpoint/2010/main" val="766340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FC67A0D8-AE90-4544-8947-313E529627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2D98F40-249E-72C0-CD50-600C3F6187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918877"/>
            <a:ext cx="5070687" cy="399795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9203326-0665-E0D4-0DBE-545FD7172E5B}"/>
              </a:ext>
            </a:extLst>
          </p:cNvPr>
          <p:cNvSpPr txBox="1"/>
          <p:nvPr/>
        </p:nvSpPr>
        <p:spPr>
          <a:xfrm>
            <a:off x="3735977" y="2558407"/>
            <a:ext cx="710619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7030A0"/>
                </a:solidFill>
              </a:rPr>
              <a:t>trans</a:t>
            </a:r>
            <a:r>
              <a:rPr lang="en-GB" sz="8000" dirty="0">
                <a:solidFill>
                  <a:schemeClr val="bg1"/>
                </a:solidFill>
              </a:rPr>
              <a:t>cendent</a:t>
            </a:r>
            <a:endParaRPr lang="en-GB" sz="8000" dirty="0">
              <a:solidFill>
                <a:srgbClr val="7030A0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1E5BABF-8964-D9B5-D684-C26F6F7A4CA2}"/>
              </a:ext>
            </a:extLst>
          </p:cNvPr>
          <p:cNvSpPr txBox="1"/>
          <p:nvPr/>
        </p:nvSpPr>
        <p:spPr>
          <a:xfrm>
            <a:off x="3735977" y="3707815"/>
            <a:ext cx="71845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Cendent means travel so transcendent literally means travel across and usually relates to travel beyond normal human experiences.</a:t>
            </a:r>
          </a:p>
        </p:txBody>
      </p:sp>
    </p:spTree>
    <p:extLst>
      <p:ext uri="{BB962C8B-B14F-4D97-AF65-F5344CB8AC3E}">
        <p14:creationId xmlns:p14="http://schemas.microsoft.com/office/powerpoint/2010/main" val="1597841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B1E7B2-56D1-BA5A-7163-F9E31C1C1B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02A384C-12DA-B081-E3A8-72F0347A69C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969CBC6-6141-0D04-7A5C-A142417460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3216517"/>
              </p:ext>
            </p:extLst>
          </p:nvPr>
        </p:nvGraphicFramePr>
        <p:xfrm>
          <a:off x="2794340" y="1117928"/>
          <a:ext cx="6616968" cy="2548001"/>
        </p:xfrm>
        <a:graphic>
          <a:graphicData uri="http://schemas.openxmlformats.org/drawingml/2006/table">
            <a:tbl>
              <a:tblPr firstRow="1" firstCol="1" bandRow="1">
                <a:tableStyleId>{8A107856-5554-42FB-B03E-39F5DBC370BA}</a:tableStyleId>
              </a:tblPr>
              <a:tblGrid>
                <a:gridCol w="2435917">
                  <a:extLst>
                    <a:ext uri="{9D8B030D-6E8A-4147-A177-3AD203B41FA5}">
                      <a16:colId xmlns:a16="http://schemas.microsoft.com/office/drawing/2014/main" val="1479778784"/>
                    </a:ext>
                  </a:extLst>
                </a:gridCol>
                <a:gridCol w="2465835">
                  <a:extLst>
                    <a:ext uri="{9D8B030D-6E8A-4147-A177-3AD203B41FA5}">
                      <a16:colId xmlns:a16="http://schemas.microsoft.com/office/drawing/2014/main" val="2170449676"/>
                    </a:ext>
                  </a:extLst>
                </a:gridCol>
                <a:gridCol w="1715216">
                  <a:extLst>
                    <a:ext uri="{9D8B030D-6E8A-4147-A177-3AD203B41FA5}">
                      <a16:colId xmlns:a16="http://schemas.microsoft.com/office/drawing/2014/main" val="274789100"/>
                    </a:ext>
                  </a:extLst>
                </a:gridCol>
              </a:tblGrid>
              <a:tr h="84899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Times New Roman" panose="02020603050405020304" pitchFamily="18" charset="0"/>
                        </a:rPr>
                        <a:t>inter</a:t>
                      </a:r>
                      <a:endParaRPr lang="en-GB" sz="1400" b="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Times New Roman" panose="02020603050405020304" pitchFamily="18" charset="0"/>
                        </a:rPr>
                        <a:t>dis</a:t>
                      </a:r>
                      <a:endParaRPr lang="en-GB" sz="1400" b="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 dirty="0" err="1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Times New Roman" panose="02020603050405020304" pitchFamily="18" charset="0"/>
                        </a:rPr>
                        <a:t>cor</a:t>
                      </a:r>
                      <a:endParaRPr lang="en-GB" sz="1400" b="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3200" b="0" kern="100" dirty="0" err="1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Times New Roman" panose="02020603050405020304" pitchFamily="18" charset="0"/>
                        </a:rPr>
                        <a:t>rupt</a:t>
                      </a:r>
                      <a:endParaRPr lang="en-GB" sz="1400" b="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b="0" kern="100" dirty="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Times New Roman" panose="02020603050405020304" pitchFamily="18" charset="0"/>
                        </a:rPr>
                        <a:t>to bust or tear</a:t>
                      </a:r>
                      <a:endParaRPr lang="en-GB" sz="1400" b="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400" b="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Times New Roman" panose="02020603050405020304" pitchFamily="18" charset="0"/>
                        </a:rPr>
                        <a:t>s</a:t>
                      </a:r>
                      <a:endParaRPr lang="en-GB" sz="1400" b="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Times New Roman" panose="02020603050405020304" pitchFamily="18" charset="0"/>
                        </a:rPr>
                        <a:t>ing</a:t>
                      </a:r>
                      <a:endParaRPr lang="en-GB" sz="1400" b="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Times New Roman" panose="02020603050405020304" pitchFamily="18" charset="0"/>
                        </a:rPr>
                        <a:t>ed</a:t>
                      </a:r>
                      <a:endParaRPr lang="en-GB" sz="1400" b="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 dirty="0" err="1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Times New Roman" panose="02020603050405020304" pitchFamily="18" charset="0"/>
                        </a:rPr>
                        <a:t>tion</a:t>
                      </a:r>
                      <a:endParaRPr lang="en-GB" sz="1400" b="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84906021"/>
                  </a:ext>
                </a:extLst>
              </a:tr>
              <a:tr h="18573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Times New Roman" panose="02020603050405020304" pitchFamily="18" charset="0"/>
                        </a:rPr>
                        <a:t>bank</a:t>
                      </a:r>
                      <a:endParaRPr lang="en-GB" sz="1400" b="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Times New Roman" panose="02020603050405020304" pitchFamily="18" charset="0"/>
                        </a:rPr>
                        <a:t>s</a:t>
                      </a:r>
                      <a:endParaRPr lang="en-GB" sz="1400" b="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 dirty="0" err="1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Times New Roman" panose="02020603050405020304" pitchFamily="18" charset="0"/>
                        </a:rPr>
                        <a:t>ing</a:t>
                      </a:r>
                      <a:endParaRPr lang="en-GB" sz="1400" b="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Times New Roman" panose="02020603050405020304" pitchFamily="18" charset="0"/>
                        </a:rPr>
                        <a:t>ed</a:t>
                      </a:r>
                      <a:endParaRPr lang="en-GB" sz="1400" b="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34665096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923357A-44F8-7E66-68A8-D73CF139DC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79851" y="279745"/>
            <a:ext cx="10397124" cy="63873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 fontScale="90000"/>
          </a:bodyPr>
          <a:lstStyle/>
          <a:p>
            <a:r>
              <a:rPr lang="en-GB" sz="40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How many words can you assemble?</a:t>
            </a:r>
          </a:p>
        </p:txBody>
      </p:sp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2E7E0272-8A54-3D25-CAD5-F24438B79D0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7464" y="0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3" name="rope">
            <a:extLst>
              <a:ext uri="{FF2B5EF4-FFF2-40B4-BE49-F238E27FC236}">
                <a16:creationId xmlns:a16="http://schemas.microsoft.com/office/drawing/2014/main" id="{FCE2E28E-B072-5256-C6D5-FE2D17391CD0}"/>
              </a:ext>
            </a:extLst>
          </p:cNvPr>
          <p:cNvSpPr txBox="1">
            <a:spLocks/>
          </p:cNvSpPr>
          <p:nvPr/>
        </p:nvSpPr>
        <p:spPr>
          <a:xfrm>
            <a:off x="674684" y="4075588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interrupts</a:t>
            </a:r>
          </a:p>
        </p:txBody>
      </p:sp>
      <p:sp>
        <p:nvSpPr>
          <p:cNvPr id="8" name="rope">
            <a:extLst>
              <a:ext uri="{FF2B5EF4-FFF2-40B4-BE49-F238E27FC236}">
                <a16:creationId xmlns:a16="http://schemas.microsoft.com/office/drawing/2014/main" id="{D24FE007-3AB8-77F7-CA2F-365E1B80536E}"/>
              </a:ext>
            </a:extLst>
          </p:cNvPr>
          <p:cNvSpPr txBox="1">
            <a:spLocks/>
          </p:cNvSpPr>
          <p:nvPr/>
        </p:nvSpPr>
        <p:spPr>
          <a:xfrm>
            <a:off x="674682" y="5261768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 interrupted  </a:t>
            </a:r>
          </a:p>
        </p:txBody>
      </p:sp>
      <p:sp>
        <p:nvSpPr>
          <p:cNvPr id="10" name="rope">
            <a:extLst>
              <a:ext uri="{FF2B5EF4-FFF2-40B4-BE49-F238E27FC236}">
                <a16:creationId xmlns:a16="http://schemas.microsoft.com/office/drawing/2014/main" id="{8E2CF7DD-529F-5CA2-4146-B1C8BD5C4B7E}"/>
              </a:ext>
            </a:extLst>
          </p:cNvPr>
          <p:cNvSpPr txBox="1">
            <a:spLocks/>
          </p:cNvSpPr>
          <p:nvPr/>
        </p:nvSpPr>
        <p:spPr>
          <a:xfrm>
            <a:off x="674682" y="4668678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 interruption  </a:t>
            </a:r>
          </a:p>
        </p:txBody>
      </p:sp>
      <p:sp>
        <p:nvSpPr>
          <p:cNvPr id="12" name="rope">
            <a:extLst>
              <a:ext uri="{FF2B5EF4-FFF2-40B4-BE49-F238E27FC236}">
                <a16:creationId xmlns:a16="http://schemas.microsoft.com/office/drawing/2014/main" id="{BB7E2B6C-6F68-2D7C-29CA-995425ED8D52}"/>
              </a:ext>
            </a:extLst>
          </p:cNvPr>
          <p:cNvSpPr txBox="1">
            <a:spLocks/>
          </p:cNvSpPr>
          <p:nvPr/>
        </p:nvSpPr>
        <p:spPr>
          <a:xfrm>
            <a:off x="3500645" y="4090449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 disruption</a:t>
            </a:r>
          </a:p>
        </p:txBody>
      </p:sp>
      <p:sp>
        <p:nvSpPr>
          <p:cNvPr id="14" name="rope">
            <a:extLst>
              <a:ext uri="{FF2B5EF4-FFF2-40B4-BE49-F238E27FC236}">
                <a16:creationId xmlns:a16="http://schemas.microsoft.com/office/drawing/2014/main" id="{445ECD2B-340F-08B4-4553-26CE8E3876D0}"/>
              </a:ext>
            </a:extLst>
          </p:cNvPr>
          <p:cNvSpPr txBox="1">
            <a:spLocks/>
          </p:cNvSpPr>
          <p:nvPr/>
        </p:nvSpPr>
        <p:spPr>
          <a:xfrm>
            <a:off x="3500645" y="5222724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6. disrupted  </a:t>
            </a:r>
          </a:p>
        </p:txBody>
      </p:sp>
      <p:sp>
        <p:nvSpPr>
          <p:cNvPr id="15" name="rope">
            <a:extLst>
              <a:ext uri="{FF2B5EF4-FFF2-40B4-BE49-F238E27FC236}">
                <a16:creationId xmlns:a16="http://schemas.microsoft.com/office/drawing/2014/main" id="{10D47C1E-F9B2-A618-037B-670EF2F18F0F}"/>
              </a:ext>
            </a:extLst>
          </p:cNvPr>
          <p:cNvSpPr txBox="1">
            <a:spLocks/>
          </p:cNvSpPr>
          <p:nvPr/>
        </p:nvSpPr>
        <p:spPr>
          <a:xfrm>
            <a:off x="3500645" y="4648169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5. disrupts  </a:t>
            </a:r>
          </a:p>
        </p:txBody>
      </p:sp>
      <p:sp>
        <p:nvSpPr>
          <p:cNvPr id="16" name="rope">
            <a:extLst>
              <a:ext uri="{FF2B5EF4-FFF2-40B4-BE49-F238E27FC236}">
                <a16:creationId xmlns:a16="http://schemas.microsoft.com/office/drawing/2014/main" id="{03230AFE-5079-8762-FE8A-5AD7ED116295}"/>
              </a:ext>
            </a:extLst>
          </p:cNvPr>
          <p:cNvSpPr txBox="1">
            <a:spLocks/>
          </p:cNvSpPr>
          <p:nvPr/>
        </p:nvSpPr>
        <p:spPr>
          <a:xfrm>
            <a:off x="6343073" y="4090920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7. corrupt</a:t>
            </a:r>
          </a:p>
        </p:txBody>
      </p:sp>
      <p:sp>
        <p:nvSpPr>
          <p:cNvPr id="17" name="rope">
            <a:extLst>
              <a:ext uri="{FF2B5EF4-FFF2-40B4-BE49-F238E27FC236}">
                <a16:creationId xmlns:a16="http://schemas.microsoft.com/office/drawing/2014/main" id="{19B35D74-0525-0DA9-CCD0-7C3C21EBA69B}"/>
              </a:ext>
            </a:extLst>
          </p:cNvPr>
          <p:cNvSpPr txBox="1">
            <a:spLocks/>
          </p:cNvSpPr>
          <p:nvPr/>
        </p:nvSpPr>
        <p:spPr>
          <a:xfrm>
            <a:off x="6343071" y="5277100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9. corrupted</a:t>
            </a:r>
          </a:p>
        </p:txBody>
      </p:sp>
      <p:sp>
        <p:nvSpPr>
          <p:cNvPr id="18" name="rope">
            <a:extLst>
              <a:ext uri="{FF2B5EF4-FFF2-40B4-BE49-F238E27FC236}">
                <a16:creationId xmlns:a16="http://schemas.microsoft.com/office/drawing/2014/main" id="{71CAFD51-807A-CFED-30CE-D4F78D9A52C7}"/>
              </a:ext>
            </a:extLst>
          </p:cNvPr>
          <p:cNvSpPr txBox="1">
            <a:spLocks/>
          </p:cNvSpPr>
          <p:nvPr/>
        </p:nvSpPr>
        <p:spPr>
          <a:xfrm>
            <a:off x="6343071" y="4684010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8. corruption</a:t>
            </a:r>
          </a:p>
        </p:txBody>
      </p:sp>
      <p:sp>
        <p:nvSpPr>
          <p:cNvPr id="19" name="rope">
            <a:extLst>
              <a:ext uri="{FF2B5EF4-FFF2-40B4-BE49-F238E27FC236}">
                <a16:creationId xmlns:a16="http://schemas.microsoft.com/office/drawing/2014/main" id="{DE9AEE09-3E69-B4E5-44F0-8F4354E7A001}"/>
              </a:ext>
            </a:extLst>
          </p:cNvPr>
          <p:cNvSpPr txBox="1">
            <a:spLocks/>
          </p:cNvSpPr>
          <p:nvPr/>
        </p:nvSpPr>
        <p:spPr>
          <a:xfrm>
            <a:off x="9169032" y="4090449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10. bankrupts</a:t>
            </a:r>
          </a:p>
        </p:txBody>
      </p:sp>
      <p:sp>
        <p:nvSpPr>
          <p:cNvPr id="21" name="rope">
            <a:extLst>
              <a:ext uri="{FF2B5EF4-FFF2-40B4-BE49-F238E27FC236}">
                <a16:creationId xmlns:a16="http://schemas.microsoft.com/office/drawing/2014/main" id="{A71F7090-0CA0-7675-106E-90A166F6B5DA}"/>
              </a:ext>
            </a:extLst>
          </p:cNvPr>
          <p:cNvSpPr txBox="1">
            <a:spLocks/>
          </p:cNvSpPr>
          <p:nvPr/>
        </p:nvSpPr>
        <p:spPr>
          <a:xfrm>
            <a:off x="9169032" y="5222724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12. bankrupted</a:t>
            </a:r>
          </a:p>
        </p:txBody>
      </p:sp>
      <p:sp>
        <p:nvSpPr>
          <p:cNvPr id="22" name="rope">
            <a:extLst>
              <a:ext uri="{FF2B5EF4-FFF2-40B4-BE49-F238E27FC236}">
                <a16:creationId xmlns:a16="http://schemas.microsoft.com/office/drawing/2014/main" id="{AE2FE0CC-9CB7-6A6C-E3BF-02800A6C9F5A}"/>
              </a:ext>
            </a:extLst>
          </p:cNvPr>
          <p:cNvSpPr txBox="1">
            <a:spLocks/>
          </p:cNvSpPr>
          <p:nvPr/>
        </p:nvSpPr>
        <p:spPr>
          <a:xfrm>
            <a:off x="9169032" y="4656587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11. bankrupting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C6C5F8EB-4BE8-6EAA-F8D3-1640D1CCCC3D}"/>
              </a:ext>
            </a:extLst>
          </p:cNvPr>
          <p:cNvSpPr txBox="1">
            <a:spLocks/>
          </p:cNvSpPr>
          <p:nvPr/>
        </p:nvSpPr>
        <p:spPr>
          <a:xfrm>
            <a:off x="3500645" y="6065030"/>
            <a:ext cx="5254426" cy="513225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Any words missing?</a:t>
            </a:r>
          </a:p>
        </p:txBody>
      </p:sp>
    </p:spTree>
    <p:extLst>
      <p:ext uri="{BB962C8B-B14F-4D97-AF65-F5344CB8AC3E}">
        <p14:creationId xmlns:p14="http://schemas.microsoft.com/office/powerpoint/2010/main" val="2437532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10" grpId="0" animBg="1"/>
      <p:bldP spid="12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1" grpId="0" animBg="1"/>
      <p:bldP spid="22" grpId="0" animBg="1"/>
      <p:bldP spid="2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F3BBC2-78C4-F7C3-DAD0-17851C2066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C357764-9647-7503-7ADE-698BFCBA87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2003C8-DB26-D8EE-A026-BFB4B4E2F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77D3FF0C-83D9-6745-64A3-DFB672C09259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25C3CD16-A1F1-67AE-35C2-721F9C766A6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98B377D-4174-F3B0-71F9-6BCAFA023AFD}"/>
              </a:ext>
            </a:extLst>
          </p:cNvPr>
          <p:cNvSpPr txBox="1"/>
          <p:nvPr/>
        </p:nvSpPr>
        <p:spPr>
          <a:xfrm>
            <a:off x="332509" y="201349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Aimee was exceptional with her tramsparent circuits and impeccable ability to translete any communication.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DEE1AF-CD63-92C3-FF47-5BE5E073B2B9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Aimee was exceptional with her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transparent</a:t>
            </a:r>
            <a:r>
              <a:rPr lang="en-GB" sz="3400" dirty="0">
                <a:solidFill>
                  <a:schemeClr val="bg1"/>
                </a:solidFill>
              </a:rPr>
              <a:t> circuits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and impeccable ability to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translate</a:t>
            </a:r>
            <a:r>
              <a:rPr lang="en-GB" sz="3400" dirty="0">
                <a:solidFill>
                  <a:schemeClr val="bg1"/>
                </a:solidFill>
              </a:rPr>
              <a:t> any communication.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2DDB002-79BE-856D-A621-6F4457256337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Aimee was exceptional with her transparent circuits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and impeccable ability to translate any communication.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B012F2-EDA5-8E4D-9CC0-6626295B7CFA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38FFCC3-1B7D-2B02-50AC-2A87514CE0D0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4848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A7D6950-1409-3D10-E38E-97DE200CD0E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10507" y="1902765"/>
            <a:ext cx="6804053" cy="1216356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Rupt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&amp; Trans.</a:t>
            </a:r>
          </a:p>
        </p:txBody>
      </p:sp>
      <p:pic>
        <p:nvPicPr>
          <p:cNvPr id="4" name="Picture 3" descr="A picture containing logo&#10;&#10;Description automatically generated">
            <a:extLst>
              <a:ext uri="{FF2B5EF4-FFF2-40B4-BE49-F238E27FC236}">
                <a16:creationId xmlns:a16="http://schemas.microsoft.com/office/drawing/2014/main" id="{A0FD4FB1-EFE4-E075-879C-4B3F8A49496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5" name="Picture 4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4B7F324D-8E02-2F0B-196F-53C28F57223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2980" y="-2619394"/>
            <a:ext cx="3598449" cy="28371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DC0ED71E-5865-9DFE-7586-EBB2F71F8FC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101739" y="3429000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7162 -0.43102 L 0.19218 0.4657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190" y="4483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982 0.0037 L -0.32318 0.00139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656" y="-116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00CC82-6451-FF66-2596-DCB513207E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5680CCCA-062F-F7F1-7CC2-B9D1AF19F6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C67B6E6-38D2-FA80-1CE7-11196972B8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9CAD1CD0-E25C-A6FD-AC37-1D5F0FED68FC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AEB5EB44-BA50-09F4-4E3D-82E81EF1204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1CD53CD-E923-2407-752D-E7AAC9BF7828}"/>
              </a:ext>
            </a:extLst>
          </p:cNvPr>
          <p:cNvSpPr txBox="1"/>
          <p:nvPr/>
        </p:nvSpPr>
        <p:spPr>
          <a:xfrm>
            <a:off x="332509" y="201349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They needed Emile's help to tranfer funds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and avert bankruptsy.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53618FB-6D2C-AB66-0A5B-A89804EC4AD1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They needed Emile's help to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transfer</a:t>
            </a:r>
            <a:r>
              <a:rPr lang="en-GB" sz="3400" dirty="0">
                <a:solidFill>
                  <a:schemeClr val="bg1"/>
                </a:solidFill>
              </a:rPr>
              <a:t> funds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and avert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bankruptcy</a:t>
            </a:r>
            <a:r>
              <a:rPr lang="en-GB" sz="3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39EDC7B-A33A-D84E-268A-89BF60BD9F0B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They needed Emile's help to transfer funds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and avert bankruptcy.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C8E701B-D892-2B2F-FFD6-4F5F6477712B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77E14953-B073-1D8D-6F25-8C0008F7D4D8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67527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2AB589-6F11-A3B9-A575-5F72FFB70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9F0E4088-B37A-A219-A529-F752A11D9C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6447CF54-52FF-9ADC-93E2-732D2A1551A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7515471"/>
              </p:ext>
            </p:extLst>
          </p:nvPr>
        </p:nvGraphicFramePr>
        <p:xfrm>
          <a:off x="842006" y="2066767"/>
          <a:ext cx="10507993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3261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9255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116139189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64626B32-8DC4-6180-21C1-0062BB3A911B}"/>
              </a:ext>
            </a:extLst>
          </p:cNvPr>
          <p:cNvSpPr txBox="1">
            <a:spLocks/>
          </p:cNvSpPr>
          <p:nvPr/>
        </p:nvSpPr>
        <p:spPr>
          <a:xfrm>
            <a:off x="842001" y="265483"/>
            <a:ext cx="10507993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1. Allowing light to pass through.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52348D4-C41A-720C-EDC7-2BCBAE478E05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transparent</a:t>
            </a:r>
          </a:p>
        </p:txBody>
      </p:sp>
    </p:spTree>
    <p:extLst>
      <p:ext uri="{BB962C8B-B14F-4D97-AF65-F5344CB8AC3E}">
        <p14:creationId xmlns:p14="http://schemas.microsoft.com/office/powerpoint/2010/main" val="1209222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7C0FD9-D37C-B3A7-FF0F-00306AEAAF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9A9A6B07-C391-A67C-C77F-0F5571A76A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23B5A117-961B-88F2-2344-D17FB56E198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6423890"/>
              </p:ext>
            </p:extLst>
          </p:nvPr>
        </p:nvGraphicFramePr>
        <p:xfrm>
          <a:off x="842006" y="2066767"/>
          <a:ext cx="10507993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3261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9255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116139189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663521FE-2567-E791-489B-7D081D3919C6}"/>
              </a:ext>
            </a:extLst>
          </p:cNvPr>
          <p:cNvSpPr txBox="1">
            <a:spLocks/>
          </p:cNvSpPr>
          <p:nvPr/>
        </p:nvSpPr>
        <p:spPr>
          <a:xfrm>
            <a:off x="842001" y="265483"/>
            <a:ext cx="10507993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2. Going beyond the limits of ordinary experience.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77D86F3-831A-2664-0030-7C6EA20ECAF6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transcendent</a:t>
            </a:r>
          </a:p>
        </p:txBody>
      </p:sp>
    </p:spTree>
    <p:extLst>
      <p:ext uri="{BB962C8B-B14F-4D97-AF65-F5344CB8AC3E}">
        <p14:creationId xmlns:p14="http://schemas.microsoft.com/office/powerpoint/2010/main" val="2721882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6A797E-4F85-24C2-5108-D17A06DF72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DBB8B27F-A301-F7C7-C7AE-26FE1130C2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7131C456-FA9D-2C2B-E2FE-CB451E3430E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1574567"/>
              </p:ext>
            </p:extLst>
          </p:nvPr>
        </p:nvGraphicFramePr>
        <p:xfrm>
          <a:off x="842006" y="2066767"/>
          <a:ext cx="10507993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3261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9255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116139189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D499B044-60F1-6DB4-844C-43124DC525C0}"/>
              </a:ext>
            </a:extLst>
          </p:cNvPr>
          <p:cNvSpPr txBox="1">
            <a:spLocks/>
          </p:cNvSpPr>
          <p:nvPr/>
        </p:nvSpPr>
        <p:spPr>
          <a:xfrm>
            <a:off x="842001" y="265483"/>
            <a:ext cx="10507993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3. Cut across with action or speech.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3A5A4FC-36F6-E37D-170D-BE6DB2689709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interrupt</a:t>
            </a:r>
          </a:p>
        </p:txBody>
      </p:sp>
    </p:spTree>
    <p:extLst>
      <p:ext uri="{BB962C8B-B14F-4D97-AF65-F5344CB8AC3E}">
        <p14:creationId xmlns:p14="http://schemas.microsoft.com/office/powerpoint/2010/main" val="1878087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B6EB33-A7C0-56DD-3C88-C79C6FBE98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64C2B665-FBE3-64A6-048A-AD75707533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2CD7FF8F-08CC-637B-49D1-12716A8F1E1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9413603"/>
              </p:ext>
            </p:extLst>
          </p:nvPr>
        </p:nvGraphicFramePr>
        <p:xfrm>
          <a:off x="842006" y="2066767"/>
          <a:ext cx="10507993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3261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9255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116139189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512C313F-00BE-6BD8-72C6-87121D680567}"/>
              </a:ext>
            </a:extLst>
          </p:cNvPr>
          <p:cNvSpPr txBox="1">
            <a:spLocks/>
          </p:cNvSpPr>
          <p:nvPr/>
        </p:nvSpPr>
        <p:spPr>
          <a:xfrm>
            <a:off x="842001" y="265483"/>
            <a:ext cx="10507993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4. To move from one to another.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F1D4B0A-7B08-C3CA-C585-01B892499786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transfer</a:t>
            </a:r>
          </a:p>
        </p:txBody>
      </p:sp>
    </p:spTree>
    <p:extLst>
      <p:ext uri="{BB962C8B-B14F-4D97-AF65-F5344CB8AC3E}">
        <p14:creationId xmlns:p14="http://schemas.microsoft.com/office/powerpoint/2010/main" val="887725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C7F2A4-0E52-063B-16C0-C8CC6E0BC1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DF083F91-533D-624C-C869-BDA9543A95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7A48559F-DC26-B9BD-4EFD-534DFBAB94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7784425"/>
              </p:ext>
            </p:extLst>
          </p:nvPr>
        </p:nvGraphicFramePr>
        <p:xfrm>
          <a:off x="842006" y="2066767"/>
          <a:ext cx="10507993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3261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9255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116139189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4A4324CB-3D7A-BC69-70C8-171657D95287}"/>
              </a:ext>
            </a:extLst>
          </p:cNvPr>
          <p:cNvSpPr txBox="1">
            <a:spLocks/>
          </p:cNvSpPr>
          <p:nvPr/>
        </p:nvSpPr>
        <p:spPr>
          <a:xfrm>
            <a:off x="842001" y="265483"/>
            <a:ext cx="10507993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5. To change words from one language to another.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894D960-5FDB-DFF7-4D56-71D2580A7A4D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translate</a:t>
            </a:r>
          </a:p>
        </p:txBody>
      </p:sp>
    </p:spTree>
    <p:extLst>
      <p:ext uri="{BB962C8B-B14F-4D97-AF65-F5344CB8AC3E}">
        <p14:creationId xmlns:p14="http://schemas.microsoft.com/office/powerpoint/2010/main" val="563221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FD81D6-0538-4D18-A9D3-26984EC6C0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26BC8AFB-8E03-D3D6-DC4A-4523BAE457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828E8DBC-919C-0F76-AA3C-440FBFFD2048}"/>
              </a:ext>
            </a:extLst>
          </p:cNvPr>
          <p:cNvGraphicFramePr>
            <a:graphicFrameLocks noGrp="1"/>
          </p:cNvGraphicFramePr>
          <p:nvPr/>
        </p:nvGraphicFramePr>
        <p:xfrm>
          <a:off x="842006" y="2066767"/>
          <a:ext cx="10507993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3261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9255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116139189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9646BDFF-E659-3BB8-9837-E34D4BF2526E}"/>
              </a:ext>
            </a:extLst>
          </p:cNvPr>
          <p:cNvSpPr txBox="1">
            <a:spLocks/>
          </p:cNvSpPr>
          <p:nvPr/>
        </p:nvSpPr>
        <p:spPr>
          <a:xfrm>
            <a:off x="842001" y="265483"/>
            <a:ext cx="10507993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6. No enough money to pay what you owe.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AD8D367-8974-7069-A0FD-88BB48AD6306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bankrupt</a:t>
            </a:r>
          </a:p>
        </p:txBody>
      </p:sp>
    </p:spTree>
    <p:extLst>
      <p:ext uri="{BB962C8B-B14F-4D97-AF65-F5344CB8AC3E}">
        <p14:creationId xmlns:p14="http://schemas.microsoft.com/office/powerpoint/2010/main" val="1670434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6C3289-E188-37CD-0C1F-EBC0357516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96294802-5495-842F-A660-EBD0F09665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20DE6989-C94D-1C9F-47A9-AB459049A2C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0710528"/>
              </p:ext>
            </p:extLst>
          </p:nvPr>
        </p:nvGraphicFramePr>
        <p:xfrm>
          <a:off x="842006" y="2066767"/>
          <a:ext cx="10507993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3261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9255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116139189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D8A9D8DA-BA83-D205-B6FB-DEFEA4E6B48F}"/>
              </a:ext>
            </a:extLst>
          </p:cNvPr>
          <p:cNvSpPr txBox="1">
            <a:spLocks/>
          </p:cNvSpPr>
          <p:nvPr/>
        </p:nvSpPr>
        <p:spPr>
          <a:xfrm>
            <a:off x="842001" y="265483"/>
            <a:ext cx="10507993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7. To be dishonest caused by money.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6E3EAB4-086E-1389-0D4F-9A5923228125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corrupt</a:t>
            </a:r>
          </a:p>
        </p:txBody>
      </p:sp>
    </p:spTree>
    <p:extLst>
      <p:ext uri="{BB962C8B-B14F-4D97-AF65-F5344CB8AC3E}">
        <p14:creationId xmlns:p14="http://schemas.microsoft.com/office/powerpoint/2010/main" val="2650303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309782-B25B-8725-FD70-D125AFDDE2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582BE058-ABEC-2FC3-BB51-88EE0AC9F4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DCEC552F-647D-C144-288C-0C2CE7496F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8947198"/>
              </p:ext>
            </p:extLst>
          </p:nvPr>
        </p:nvGraphicFramePr>
        <p:xfrm>
          <a:off x="842006" y="2066767"/>
          <a:ext cx="10507993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3261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9255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116139189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5DA77103-AC61-8B35-4B9F-111B6AF9F4F4}"/>
              </a:ext>
            </a:extLst>
          </p:cNvPr>
          <p:cNvSpPr txBox="1">
            <a:spLocks/>
          </p:cNvSpPr>
          <p:nvPr/>
        </p:nvSpPr>
        <p:spPr>
          <a:xfrm>
            <a:off x="842001" y="265483"/>
            <a:ext cx="10507993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8. To carry from one place to another.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B7B3565-05D0-F3F7-ABF2-F59CD748DA6B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transport</a:t>
            </a:r>
          </a:p>
        </p:txBody>
      </p:sp>
    </p:spTree>
    <p:extLst>
      <p:ext uri="{BB962C8B-B14F-4D97-AF65-F5344CB8AC3E}">
        <p14:creationId xmlns:p14="http://schemas.microsoft.com/office/powerpoint/2010/main" val="3442022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1A515A-DF27-DA2F-DF6D-648ADF0A78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587C4E2A-2AA8-50E0-343B-11C9D37974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556BE533-E5F5-FCA8-7988-DEB7034D9CBA}"/>
              </a:ext>
            </a:extLst>
          </p:cNvPr>
          <p:cNvGraphicFramePr>
            <a:graphicFrameLocks noGrp="1"/>
          </p:cNvGraphicFramePr>
          <p:nvPr/>
        </p:nvGraphicFramePr>
        <p:xfrm>
          <a:off x="842006" y="2066767"/>
          <a:ext cx="10507993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3261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9255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116139189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4AF99533-D5DF-7A63-9871-5ECBA7772412}"/>
              </a:ext>
            </a:extLst>
          </p:cNvPr>
          <p:cNvSpPr txBox="1">
            <a:spLocks/>
          </p:cNvSpPr>
          <p:nvPr/>
        </p:nvSpPr>
        <p:spPr>
          <a:xfrm>
            <a:off x="842001" y="265483"/>
            <a:ext cx="10507993" cy="1496642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Can you see the hidden word?</a:t>
            </a:r>
          </a:p>
        </p:txBody>
      </p:sp>
    </p:spTree>
    <p:extLst>
      <p:ext uri="{BB962C8B-B14F-4D97-AF65-F5344CB8AC3E}">
        <p14:creationId xmlns:p14="http://schemas.microsoft.com/office/powerpoint/2010/main" val="4194970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90C993F2-6FD3-DF93-FA8F-C4CF2DF174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that have the letters </a:t>
            </a:r>
            <a:r>
              <a:rPr lang="en-GB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rupt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inter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rupt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	dis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rupt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	e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rupt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	bank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rupt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	cor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rupt</a:t>
            </a:r>
            <a:endParaRPr lang="en-GB" sz="36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340655" y="3710866"/>
            <a:ext cx="9650027" cy="132277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</a:t>
            </a:r>
            <a:r>
              <a:rPr lang="en-GB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rupt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Rupt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</a:t>
            </a:r>
            <a:r>
              <a:rPr lang="en-GB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break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469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7F69E8-6CD1-2E4E-E1B9-1170492048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27EDCFE4-03F8-0D11-5073-121159444F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FCC90A38-F815-0BA1-34E6-BA76AFEE6C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4995231"/>
              </p:ext>
            </p:extLst>
          </p:nvPr>
        </p:nvGraphicFramePr>
        <p:xfrm>
          <a:off x="842006" y="2066767"/>
          <a:ext cx="10507993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3261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9255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116139189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42BF38AF-FD2A-68FB-2447-7D99C5EEC0B6}"/>
              </a:ext>
            </a:extLst>
          </p:cNvPr>
          <p:cNvSpPr txBox="1">
            <a:spLocks/>
          </p:cNvSpPr>
          <p:nvPr/>
        </p:nvSpPr>
        <p:spPr>
          <a:xfrm>
            <a:off x="842001" y="265483"/>
            <a:ext cx="10507993" cy="1496642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Can you see the hidden word?</a:t>
            </a:r>
          </a:p>
        </p:txBody>
      </p:sp>
    </p:spTree>
    <p:extLst>
      <p:ext uri="{BB962C8B-B14F-4D97-AF65-F5344CB8AC3E}">
        <p14:creationId xmlns:p14="http://schemas.microsoft.com/office/powerpoint/2010/main" val="2363090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18" name="Title 20">
            <a:extLst>
              <a:ext uri="{FF2B5EF4-FFF2-40B4-BE49-F238E27FC236}">
                <a16:creationId xmlns:a16="http://schemas.microsoft.com/office/drawing/2014/main" id="{51F64F0E-A4C6-BBBE-8E0F-97C35C5115BC}"/>
              </a:ext>
            </a:extLst>
          </p:cNvPr>
          <p:cNvSpPr txBox="1">
            <a:spLocks/>
          </p:cNvSpPr>
          <p:nvPr/>
        </p:nvSpPr>
        <p:spPr>
          <a:xfrm>
            <a:off x="1329821" y="249868"/>
            <a:ext cx="9788238" cy="205055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pPr algn="ctr"/>
            <a:r>
              <a:rPr lang="en-GB" altLang="en-US" sz="3600" dirty="0">
                <a:solidFill>
                  <a:schemeClr val="bg1"/>
                </a:solidFill>
              </a:rPr>
              <a:t>Can you write </a:t>
            </a:r>
            <a:r>
              <a:rPr lang="en-GB" altLang="en-US" sz="3600" u="sng" dirty="0">
                <a:solidFill>
                  <a:srgbClr val="FFFF00"/>
                </a:solidFill>
              </a:rPr>
              <a:t>four sentences</a:t>
            </a:r>
            <a:r>
              <a:rPr lang="en-GB" altLang="en-US" sz="3600" dirty="0">
                <a:solidFill>
                  <a:schemeClr val="bg1"/>
                </a:solidFill>
              </a:rPr>
              <a:t>, each sentence</a:t>
            </a:r>
            <a:r>
              <a:rPr lang="en-GB" altLang="en-US" sz="3600" dirty="0">
                <a:solidFill>
                  <a:srgbClr val="FFFF00"/>
                </a:solidFill>
              </a:rPr>
              <a:t> </a:t>
            </a:r>
            <a:r>
              <a:rPr lang="en-GB" altLang="en-US" sz="3600" dirty="0">
                <a:solidFill>
                  <a:schemeClr val="bg1"/>
                </a:solidFill>
              </a:rPr>
              <a:t>using at least </a:t>
            </a:r>
            <a:r>
              <a:rPr lang="en-GB" altLang="en-US" sz="3600" u="sng" dirty="0">
                <a:solidFill>
                  <a:srgbClr val="FFFF00"/>
                </a:solidFill>
              </a:rPr>
              <a:t>two</a:t>
            </a:r>
            <a:r>
              <a:rPr lang="en-GB" altLang="en-US" sz="3600" dirty="0">
                <a:solidFill>
                  <a:schemeClr val="bg1"/>
                </a:solidFill>
              </a:rPr>
              <a:t> of these words?</a:t>
            </a:r>
          </a:p>
          <a:p>
            <a:pPr algn="ctr"/>
            <a:r>
              <a:rPr lang="en-GB" altLang="en-US" sz="2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Hint: conjunctions are really useful.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AB29D9-7CEB-5DB4-63AD-17DCE38783AA}"/>
              </a:ext>
            </a:extLst>
          </p:cNvPr>
          <p:cNvSpPr/>
          <p:nvPr/>
        </p:nvSpPr>
        <p:spPr>
          <a:xfrm>
            <a:off x="2215672" y="2495408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6976" y="1037565"/>
            <a:ext cx="2321476" cy="2165903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F9FA85B-98F1-BE19-91B5-321F2B6E48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00886" y="2495408"/>
            <a:ext cx="3267562" cy="3966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rupture 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interrupt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disrupt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corrupt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erupt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transfer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E0CEC8E-576D-2D34-5235-8FD01AE32A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79671" y="2495408"/>
            <a:ext cx="4260338" cy="3966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5.	transfer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6.	translate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7.	transport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8.	transparent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9.	transmission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10.	transcendent </a:t>
            </a:r>
          </a:p>
        </p:txBody>
      </p:sp>
    </p:spTree>
    <p:extLst>
      <p:ext uri="{BB962C8B-B14F-4D97-AF65-F5344CB8AC3E}">
        <p14:creationId xmlns:p14="http://schemas.microsoft.com/office/powerpoint/2010/main" val="407876764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66117797"/>
              </p:ext>
            </p:extLst>
          </p:nvPr>
        </p:nvGraphicFramePr>
        <p:xfrm>
          <a:off x="3009494" y="597746"/>
          <a:ext cx="6173010" cy="49823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M5Aut120L</a:t>
                      </a:r>
                    </a:p>
                    <a:p>
                      <a:pPr algn="ctr"/>
                      <a:endParaRPr lang="fr-FR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M5Aut120P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M5Aut120S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M5Aut120F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M5Aut120A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599977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M5Aut120Sa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M5Aut120Fe</a:t>
                      </a: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E32BD53F-9355-EEF7-1F06-6025CB86B2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D81D5D29-BBAD-B628-5952-3FCB2921B207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28411" y="1718797"/>
            <a:ext cx="7410882" cy="3970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95350" indent="-8064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rupture </a:t>
            </a:r>
          </a:p>
          <a:p>
            <a:pPr marL="895350" indent="-8064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interrupt</a:t>
            </a:r>
          </a:p>
          <a:p>
            <a:pPr marL="895350" indent="-8064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disrupt</a:t>
            </a:r>
          </a:p>
          <a:p>
            <a:pPr marL="895350" indent="-8064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corrupt</a:t>
            </a:r>
          </a:p>
          <a:p>
            <a:pPr marL="895350" indent="-8064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erupt</a:t>
            </a:r>
          </a:p>
          <a:p>
            <a:pPr marL="895350" indent="-8064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transfer</a:t>
            </a:r>
          </a:p>
          <a:p>
            <a:pPr marL="895350" indent="-8064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translate</a:t>
            </a:r>
          </a:p>
          <a:p>
            <a:pPr marL="895350" indent="-8064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transport</a:t>
            </a:r>
          </a:p>
          <a:p>
            <a:pPr marL="895350" indent="-8064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transparent</a:t>
            </a:r>
          </a:p>
          <a:p>
            <a:pPr marL="895350" indent="-8064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transmit </a:t>
            </a:r>
          </a:p>
          <a:p>
            <a:pPr marL="895350" indent="-8064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transaction</a:t>
            </a:r>
          </a:p>
          <a:p>
            <a:pPr marL="895350" indent="-8064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transform</a:t>
            </a:r>
          </a:p>
          <a:p>
            <a:pPr marL="895350" indent="-8064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transference</a:t>
            </a:r>
          </a:p>
          <a:p>
            <a:pPr marL="895350" indent="-8064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transferring</a:t>
            </a:r>
          </a:p>
        </p:txBody>
      </p:sp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D1016B1A-F2E6-A9D3-17B8-7F2280D56CC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D2CD10C-983C-FC61-C983-EA47C7F24F3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4999EE8F-8CEB-8DB7-3B49-817CE043E624}"/>
              </a:ext>
            </a:extLst>
          </p:cNvPr>
          <p:cNvSpPr/>
          <p:nvPr/>
        </p:nvSpPr>
        <p:spPr>
          <a:xfrm>
            <a:off x="9389806" y="5524105"/>
            <a:ext cx="2616672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550126"/>
            <a:ext cx="11338560" cy="3965382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962757" y="2476321"/>
            <a:ext cx="7639291" cy="193899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The word “ruptus” means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to burst or tear in Latin . 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998461" y="4955335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4046" y="1545190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8331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1F09E3-E8B4-5E37-0C16-6156674F4F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FF747D59-E078-F60B-4238-5761755AE6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BDF255-E4F4-9455-9D19-B48444EC9A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284857"/>
            <a:ext cx="9143184" cy="6458843"/>
          </a:xfrm>
          <a:prstGeom prst="roundRect">
            <a:avLst>
              <a:gd name="adj" fmla="val 9049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7AC0A76-6752-8C2C-FB0D-E652C6B18AB0}"/>
              </a:ext>
            </a:extLst>
          </p:cNvPr>
          <p:cNvSpPr txBox="1"/>
          <p:nvPr/>
        </p:nvSpPr>
        <p:spPr>
          <a:xfrm>
            <a:off x="749867" y="571500"/>
            <a:ext cx="8336981" cy="600164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eruption of Mount Vesuvius in 79 AD is one of the most famous volcanic events in history.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eruption released a surge of gas and ash which covered the town and people of Pompeii.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Archaeologists were able to fill the voids left by people’s bodies in the ash with plaster so we can see casts of the inhabitants. </a:t>
            </a:r>
          </a:p>
        </p:txBody>
      </p:sp>
      <p:pic>
        <p:nvPicPr>
          <p:cNvPr id="5" name="Picture 4" descr="A statue of a person sitting&#10;&#10;AI-generated content may be incorrect.">
            <a:extLst>
              <a:ext uri="{FF2B5EF4-FFF2-40B4-BE49-F238E27FC236}">
                <a16:creationId xmlns:a16="http://schemas.microsoft.com/office/drawing/2014/main" id="{2DD0D6C2-729D-A865-2C00-25D62DE846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90" r="14458"/>
          <a:stretch/>
        </p:blipFill>
        <p:spPr>
          <a:xfrm>
            <a:off x="9086849" y="920454"/>
            <a:ext cx="3000375" cy="5461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1974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8663AFF-FD5D-215B-7E3A-746618A36C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had to interrupt the teacher.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868091" y="2558407"/>
            <a:ext cx="64617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inter</a:t>
            </a:r>
            <a:r>
              <a:rPr lang="en-GB" sz="8000" dirty="0">
                <a:solidFill>
                  <a:srgbClr val="FFFF00"/>
                </a:solidFill>
              </a:rPr>
              <a:t>rupt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1750" y="1937074"/>
            <a:ext cx="5512498" cy="434629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44FF6E0-9527-A523-3757-A01A38F3CB23}"/>
              </a:ext>
            </a:extLst>
          </p:cNvPr>
          <p:cNvSpPr txBox="1"/>
          <p:nvPr/>
        </p:nvSpPr>
        <p:spPr>
          <a:xfrm>
            <a:off x="4975274" y="3598315"/>
            <a:ext cx="5185953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Inter means between </a:t>
            </a:r>
          </a:p>
          <a:p>
            <a:r>
              <a:rPr lang="en-GB" dirty="0">
                <a:solidFill>
                  <a:schemeClr val="bg1"/>
                </a:solidFill>
              </a:rPr>
              <a:t>so interrupt literally means break between.</a:t>
            </a:r>
            <a:endParaRPr lang="en-GB" dirty="0">
              <a:solidFill>
                <a:schemeClr val="bg1"/>
              </a:solidFill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395A30A8-6E32-1683-22EB-62192153ED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77006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must not disrupt my lessons.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233" y="1231923"/>
            <a:ext cx="4709773" cy="439414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A3C2F14-7E71-4EBB-8995-0A6507409F31}"/>
              </a:ext>
            </a:extLst>
          </p:cNvPr>
          <p:cNvSpPr txBox="1"/>
          <p:nvPr/>
        </p:nvSpPr>
        <p:spPr>
          <a:xfrm>
            <a:off x="4868092" y="2558407"/>
            <a:ext cx="49290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dis</a:t>
            </a:r>
            <a:r>
              <a:rPr lang="en-GB" sz="8000" u="sng" dirty="0">
                <a:solidFill>
                  <a:srgbClr val="7030A0"/>
                </a:solidFill>
              </a:rPr>
              <a:t>rupt</a:t>
            </a:r>
            <a:endParaRPr lang="en-GB" sz="8000" dirty="0">
              <a:solidFill>
                <a:srgbClr val="7030A0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BD405C8-3B4F-8261-2900-D8486FAA4D7C}"/>
              </a:ext>
            </a:extLst>
          </p:cNvPr>
          <p:cNvSpPr txBox="1"/>
          <p:nvPr/>
        </p:nvSpPr>
        <p:spPr>
          <a:xfrm>
            <a:off x="5042263" y="3640183"/>
            <a:ext cx="4524437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Dis here means apart  </a:t>
            </a:r>
          </a:p>
          <a:p>
            <a:r>
              <a:rPr lang="en-GB" dirty="0">
                <a:solidFill>
                  <a:schemeClr val="bg1"/>
                </a:solidFill>
              </a:rPr>
              <a:t>so disrupt literally means break apart.</a:t>
            </a:r>
            <a:endParaRPr lang="en-GB" dirty="0">
              <a:solidFill>
                <a:schemeClr val="bg1"/>
              </a:solidFill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463621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71599FC-70F8-2936-990C-4D0C8C9376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man was declared bankrupt.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7644" y="1987255"/>
            <a:ext cx="3970447" cy="511564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80D9B94-CC5E-A838-E713-91EBA08326E2}"/>
              </a:ext>
            </a:extLst>
          </p:cNvPr>
          <p:cNvSpPr txBox="1"/>
          <p:nvPr/>
        </p:nvSpPr>
        <p:spPr>
          <a:xfrm>
            <a:off x="4868091" y="2558407"/>
            <a:ext cx="57302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bank</a:t>
            </a:r>
            <a:r>
              <a:rPr lang="en-GB" sz="8000" u="sng" dirty="0">
                <a:solidFill>
                  <a:srgbClr val="FFFF00"/>
                </a:solidFill>
              </a:rPr>
              <a:t>rupt</a:t>
            </a:r>
            <a:endParaRPr lang="en-GB" sz="80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469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2138B73-DB10-F753-0C9F-81758DC363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business man was found to be corrupt.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3034937" y="2407488"/>
            <a:ext cx="612212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cor</a:t>
            </a:r>
            <a:r>
              <a:rPr lang="en-GB" sz="8000" u="sng" dirty="0">
                <a:solidFill>
                  <a:srgbClr val="7030A0"/>
                </a:solidFill>
              </a:rPr>
              <a:t>rupt</a:t>
            </a:r>
            <a:endParaRPr lang="en-GB" sz="8000" dirty="0">
              <a:solidFill>
                <a:srgbClr val="7030A0"/>
              </a:solidFill>
            </a:endParaRPr>
          </a:p>
        </p:txBody>
      </p:sp>
      <p:pic>
        <p:nvPicPr>
          <p:cNvPr id="4" name="Picture 3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2A68541A-0284-3457-5963-DC8A0FCA20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9079" y="2139885"/>
            <a:ext cx="3652921" cy="471811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590132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1512</Words>
  <Application>Microsoft Office PowerPoint</Application>
  <PresentationFormat>Widescreen</PresentationFormat>
  <Paragraphs>800</Paragraphs>
  <Slides>33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6" baseType="lpstr">
      <vt:lpstr>Arial</vt:lpstr>
      <vt:lpstr>Andika</vt:lpstr>
      <vt:lpstr>Office Theme</vt:lpstr>
      <vt:lpstr> How to Use this PowerPoint</vt:lpstr>
      <vt:lpstr>Rupt &amp; Trans.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How many words can you assemble?</vt:lpstr>
      <vt:lpstr>Can you spot the spelling mistakes?</vt:lpstr>
      <vt:lpstr>Can you spot the spelling mistakes?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19</cp:revision>
  <dcterms:created xsi:type="dcterms:W3CDTF">2022-05-31T09:42:07Z</dcterms:created>
  <dcterms:modified xsi:type="dcterms:W3CDTF">2026-07-21T09:30:18Z</dcterms:modified>
</cp:coreProperties>
</file>