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4" r:id="rId3"/>
    <p:sldId id="546" r:id="rId4"/>
    <p:sldId id="548" r:id="rId5"/>
    <p:sldId id="274" r:id="rId6"/>
    <p:sldId id="295" r:id="rId7"/>
    <p:sldId id="549" r:id="rId8"/>
    <p:sldId id="550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284" r:id="rId17"/>
    <p:sldId id="288" r:id="rId18"/>
    <p:sldId id="552" r:id="rId19"/>
    <p:sldId id="553" r:id="rId20"/>
    <p:sldId id="554" r:id="rId21"/>
    <p:sldId id="555" r:id="rId22"/>
    <p:sldId id="409" r:id="rId23"/>
    <p:sldId id="410" r:id="rId24"/>
    <p:sldId id="412" r:id="rId25"/>
    <p:sldId id="420" r:id="rId26"/>
    <p:sldId id="413" r:id="rId27"/>
    <p:sldId id="559" r:id="rId28"/>
    <p:sldId id="398" r:id="rId29"/>
    <p:sldId id="379" r:id="rId30"/>
    <p:sldId id="419" r:id="rId31"/>
    <p:sldId id="423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A83010-CD8C-42A0-B078-BC3840096052}" v="39" dt="2026-07-23T11:55:42.4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55:42.417" v="2940" actId="20577"/>
      <pc:docMkLst>
        <pc:docMk/>
      </pc:docMkLst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0" sldId="277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633708485" sldId="284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482251407" sldId="288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559655287" sldId="295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837964923" sldId="363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437532284" sldId="379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727212801" sldId="396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3097529653" sldId="397"/>
        </pc:sldMkLst>
      </pc:sldChg>
      <pc:sldChg chg="modSp modTransition">
        <pc:chgData name="Glen Jones" userId="e846aaca-4b24-4b13-b0d0-f2308e16b284" providerId="ADAL" clId="{ED47ACC3-9597-4D89-A1DC-43CF280EF274}" dt="2026-07-23T11:55:42.417" v="2940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7-23T11:55:42.417" v="2940" actId="20577"/>
          <ac:spMkLst>
            <pc:docMk/>
            <pc:sldMk cId="3699503232" sldId="398"/>
            <ac:spMk id="35" creationId="{EBCB0EE4-5AEE-2367-5ED7-028B9A35C556}"/>
          </ac:spMkLst>
        </pc:spChg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240391545" sldId="401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310744200" sldId="405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3050981844" sldId="406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542130431" sldId="407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744151026" sldId="408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3618807599" sldId="409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220204268" sldId="410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301497913" sldId="412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4203217135" sldId="413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367735228" sldId="419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68223528" sldId="420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1341852695" sldId="423"/>
        </pc:sldMkLst>
      </pc:sldChg>
      <pc:sldChg chg="modSp add modTransition">
        <pc:chgData name="Glen Jones" userId="e846aaca-4b24-4b13-b0d0-f2308e16b284" providerId="ADAL" clId="{ED47ACC3-9597-4D89-A1DC-43CF280EF274}" dt="2026-07-23T11:54:13.606" v="2912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54:01.609" v="2902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54:05.119" v="2911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94792751" sldId="549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493706309" sldId="550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4118187396" sldId="552"/>
        </pc:sldMkLst>
      </pc:sldChg>
      <pc:sldChg chg="modSp mod modTransition">
        <pc:chgData name="Glen Jones" userId="e846aaca-4b24-4b13-b0d0-f2308e16b284" providerId="ADAL" clId="{ED47ACC3-9597-4D89-A1DC-43CF280EF274}" dt="2026-07-23T11:55:12.142" v="2918" actId="27636"/>
        <pc:sldMkLst>
          <pc:docMk/>
          <pc:sldMk cId="2929910665" sldId="553"/>
        </pc:sldMkLst>
        <pc:spChg chg="mod">
          <ac:chgData name="Glen Jones" userId="e846aaca-4b24-4b13-b0d0-f2308e16b284" providerId="ADAL" clId="{ED47ACC3-9597-4D89-A1DC-43CF280EF274}" dt="2026-07-23T11:55:12.142" v="2918" actId="27636"/>
          <ac:spMkLst>
            <pc:docMk/>
            <pc:sldMk cId="2929910665" sldId="553"/>
            <ac:spMk id="17" creationId="{F57FE5A2-9A6A-1F75-9D63-F67C627E9A78}"/>
          </ac:spMkLst>
        </pc:spChg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2416511732" sldId="554"/>
        </pc:sldMkLst>
      </pc:sldChg>
      <pc:sldChg chg="modTransition">
        <pc:chgData name="Glen Jones" userId="e846aaca-4b24-4b13-b0d0-f2308e16b284" providerId="ADAL" clId="{ED47ACC3-9597-4D89-A1DC-43CF280EF274}" dt="2026-07-23T11:54:13.606" v="2912"/>
        <pc:sldMkLst>
          <pc:docMk/>
          <pc:sldMk cId="511861286" sldId="555"/>
        </pc:sldMkLst>
      </pc:sldChg>
      <pc:sldChg chg="modSp modTransition">
        <pc:chgData name="Glen Jones" userId="e846aaca-4b24-4b13-b0d0-f2308e16b284" providerId="ADAL" clId="{ED47ACC3-9597-4D89-A1DC-43CF280EF274}" dt="2026-07-23T11:55:34.798" v="2928" actId="20577"/>
        <pc:sldMkLst>
          <pc:docMk/>
          <pc:sldMk cId="436461375" sldId="559"/>
        </pc:sldMkLst>
        <pc:spChg chg="mod">
          <ac:chgData name="Glen Jones" userId="e846aaca-4b24-4b13-b0d0-f2308e16b284" providerId="ADAL" clId="{ED47ACC3-9597-4D89-A1DC-43CF280EF274}" dt="2026-07-23T11:55:34.798" v="2928" actId="20577"/>
          <ac:spMkLst>
            <pc:docMk/>
            <pc:sldMk cId="436461375" sldId="559"/>
            <ac:spMk id="37" creationId="{06107483-4709-62AD-2A1B-84BBC69FEF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D29E2484-DE31-46F7-94F9-5D760AFE968C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985B57F6-A0F7-400D-84DE-F43938E0D79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E4EF0-553A-D6B1-C83B-97204064F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2F61CB-E3D5-B98F-E13D-252B7E983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200A64-83DD-D195-0DFD-F002B00A8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7A4594-7951-AF81-7F1A-8EFC4DC40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325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E87D3-9BD0-256B-EE3B-4C26ED146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969197-A0C2-A33A-60C7-D5EBE64AA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7FF9FC-1A4A-E733-FDA2-E6068A96FD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439E9-4683-0562-6B9D-6A30684CEA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39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juris (root)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From Latin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jus / juris</a:t>
            </a:r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law, right</a:t>
            </a:r>
            <a:endParaRPr lang="en-GB" sz="1200" b="0" i="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Appears in words linked to law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Examples:</a:t>
            </a:r>
            <a:b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</a:br>
            <a:r>
              <a:rPr lang="en-GB" sz="1200" b="0" i="1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jurisprudence, jury, jurisprudential</a:t>
            </a:r>
            <a:endParaRPr lang="en-GB" sz="1200" b="0" i="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92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Although cred is a bound base there is the word </a:t>
            </a:r>
            <a:r>
              <a:rPr lang="en-GB" b="1" dirty="0"/>
              <a:t>creed </a:t>
            </a:r>
            <a:r>
              <a:rPr lang="en-GB" b="0" dirty="0"/>
              <a:t>(</a:t>
            </a:r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literally a belief). 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Creed</a:t>
            </a:r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actually comes from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first word of the Latin Apostles’ Creed</a:t>
            </a:r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: </a:t>
            </a:r>
            <a:r>
              <a:rPr lang="en-GB" sz="1200" b="0" i="1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Credo</a:t>
            </a:r>
            <a:r>
              <a:rPr lang="en-GB" sz="1200" b="0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“I believe”</a:t>
            </a:r>
            <a:endParaRPr lang="en-GB" sz="1200" b="0" i="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292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235478" y="2395621"/>
            <a:ext cx="2196000" cy="183613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180477-3553-0432-EB35-E5910F2E233A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3629313" y="4029074"/>
            <a:ext cx="341918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A23C8ED-C65C-D7D2-D245-19F65A512645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2C79C8-5005-8C3B-B612-22A4D1BC9C2E}"/>
              </a:ext>
            </a:extLst>
          </p:cNvPr>
          <p:cNvSpPr/>
          <p:nvPr/>
        </p:nvSpPr>
        <p:spPr>
          <a:xfrm>
            <a:off x="1235478" y="2395621"/>
            <a:ext cx="2196000" cy="183613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“Cred”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705349" y="1087537"/>
            <a:ext cx="19621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998007" y="159908"/>
            <a:ext cx="1821823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210954"/>
            <a:ext cx="1382659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believe or trust.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4909470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credible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“credible”?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969410" y="22910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526527" y="22910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032386" y="24314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362175" y="24747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969409" y="3244351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believe or trust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573567" y="3244350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be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Credible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be believable.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“credible” mean?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32732" y="23198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gave the student credit for their 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8164" y="28323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credit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looked incredulous when she heard she had won the competition.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29145-7784-EE80-157D-EB918AC6045C}"/>
              </a:ext>
            </a:extLst>
          </p:cNvPr>
          <p:cNvSpPr txBox="1"/>
          <p:nvPr/>
        </p:nvSpPr>
        <p:spPr>
          <a:xfrm>
            <a:off x="4062001" y="3135349"/>
            <a:ext cx="79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incredulous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6BA2E-FB5D-3272-A70F-4AD60754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16C548B3-CA39-1822-EE2D-93E34146A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16F7D-C5F1-2F5B-D3C4-00E379CD5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61950"/>
            <a:ext cx="11677650" cy="619124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is an accredited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2523E1-DE91-43C3-F933-AEB38ED836E4}"/>
              </a:ext>
            </a:extLst>
          </p:cNvPr>
          <p:cNvSpPr txBox="1"/>
          <p:nvPr/>
        </p:nvSpPr>
        <p:spPr>
          <a:xfrm>
            <a:off x="3738653" y="276728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accredited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282FCAB-B61B-BF05-AA1C-A0AE40E1BC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83040"/>
            <a:ext cx="3510053" cy="452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873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D043E-772B-65E3-DF5A-BEAEEA51E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D0615675-283A-0ED1-B416-B1808B266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DD0A0-D110-A68B-022C-ECA35FD97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61950"/>
            <a:ext cx="11677650" cy="619124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split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BCD1EA-669C-F896-80D5-31A87B827C2D}"/>
              </a:ext>
            </a:extLst>
          </p:cNvPr>
          <p:cNvSpPr txBox="1"/>
          <p:nvPr/>
        </p:nvSpPr>
        <p:spPr>
          <a:xfrm>
            <a:off x="3384176" y="225292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accredited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294FD6B-FBB9-F93A-6E3B-B95815235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83040"/>
            <a:ext cx="2078169" cy="267757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894AF31-458F-7600-C06C-73BCE5BE5DCA}"/>
              </a:ext>
            </a:extLst>
          </p:cNvPr>
          <p:cNvSpPr txBox="1">
            <a:spLocks/>
          </p:cNvSpPr>
          <p:nvPr/>
        </p:nvSpPr>
        <p:spPr>
          <a:xfrm>
            <a:off x="5376381" y="4329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EF3098-199F-DDC4-27E9-3AC3EF96FF4E}"/>
              </a:ext>
            </a:extLst>
          </p:cNvPr>
          <p:cNvSpPr/>
          <p:nvPr/>
        </p:nvSpPr>
        <p:spPr>
          <a:xfrm>
            <a:off x="2649488" y="4403344"/>
            <a:ext cx="601338" cy="402731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1C2763-D27A-FA52-9236-9CC1CD1EFDAF}"/>
              </a:ext>
            </a:extLst>
          </p:cNvPr>
          <p:cNvSpPr txBox="1">
            <a:spLocks/>
          </p:cNvSpPr>
          <p:nvPr/>
        </p:nvSpPr>
        <p:spPr>
          <a:xfrm>
            <a:off x="5376381" y="5234944"/>
            <a:ext cx="1980000" cy="973051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believe/ trust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FECD91-9553-EABB-6309-B634EB5B625D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08525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accredited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C668AB-3987-ACAA-B738-0B2C998F6E79}"/>
              </a:ext>
            </a:extLst>
          </p:cNvPr>
          <p:cNvSpPr txBox="1">
            <a:spLocks/>
          </p:cNvSpPr>
          <p:nvPr/>
        </p:nvSpPr>
        <p:spPr>
          <a:xfrm>
            <a:off x="8064802" y="4306288"/>
            <a:ext cx="140970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210BCC01-5FB2-3F2E-2AD1-979DC7119407}"/>
              </a:ext>
            </a:extLst>
          </p:cNvPr>
          <p:cNvSpPr/>
          <p:nvPr/>
        </p:nvSpPr>
        <p:spPr>
          <a:xfrm>
            <a:off x="7485958" y="4469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351D64F-70AB-A24D-146F-90FB773FC216}"/>
              </a:ext>
            </a:extLst>
          </p:cNvPr>
          <p:cNvSpPr txBox="1">
            <a:spLocks/>
          </p:cNvSpPr>
          <p:nvPr/>
        </p:nvSpPr>
        <p:spPr>
          <a:xfrm>
            <a:off x="8014304" y="5234945"/>
            <a:ext cx="1409701" cy="973052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F7BA19-C6FB-6F2A-0861-AFBB1A47D80B}"/>
              </a:ext>
            </a:extLst>
          </p:cNvPr>
          <p:cNvSpPr txBox="1">
            <a:spLocks/>
          </p:cNvSpPr>
          <p:nvPr/>
        </p:nvSpPr>
        <p:spPr>
          <a:xfrm>
            <a:off x="10044341" y="4306288"/>
            <a:ext cx="1662585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54559A0-0BFD-D3C2-E32E-2D6DCA78C43C}"/>
              </a:ext>
            </a:extLst>
          </p:cNvPr>
          <p:cNvSpPr/>
          <p:nvPr/>
        </p:nvSpPr>
        <p:spPr>
          <a:xfrm>
            <a:off x="9543160" y="4469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E53363-CDA6-832C-5EDB-2BAB6CE63B7F}"/>
              </a:ext>
            </a:extLst>
          </p:cNvPr>
          <p:cNvSpPr txBox="1">
            <a:spLocks/>
          </p:cNvSpPr>
          <p:nvPr/>
        </p:nvSpPr>
        <p:spPr>
          <a:xfrm>
            <a:off x="10044341" y="5256298"/>
            <a:ext cx="1657531" cy="973052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7FE5A2-9A6A-1F75-9D63-F67C627E9A78}"/>
              </a:ext>
            </a:extLst>
          </p:cNvPr>
          <p:cNvSpPr txBox="1">
            <a:spLocks/>
          </p:cNvSpPr>
          <p:nvPr/>
        </p:nvSpPr>
        <p:spPr>
          <a:xfrm>
            <a:off x="3372559" y="4306288"/>
            <a:ext cx="140970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 (ad)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2A54202-2B48-A07F-0A2F-F182D9232B6C}"/>
              </a:ext>
            </a:extLst>
          </p:cNvPr>
          <p:cNvSpPr txBox="1">
            <a:spLocks/>
          </p:cNvSpPr>
          <p:nvPr/>
        </p:nvSpPr>
        <p:spPr>
          <a:xfrm>
            <a:off x="3372559" y="5256298"/>
            <a:ext cx="1409701" cy="973052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/ towards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B3113D1E-7FBD-AE9C-32A9-5439E931CEC6}"/>
              </a:ext>
            </a:extLst>
          </p:cNvPr>
          <p:cNvSpPr/>
          <p:nvPr/>
        </p:nvSpPr>
        <p:spPr>
          <a:xfrm>
            <a:off x="4884724" y="44743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9106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treehowse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treehouse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97B66-3108-769D-10D5-BE9333DB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2A46323E-3B6E-D8C5-D7B2-FAC57187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DFD7402-28F0-4D18-4DB0-4CE31BEE5563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b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8EA203-AF17-00BD-F067-9A94578FBAA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dictionary		dictate	      predict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E4A498-C6A7-E8A8-32F2-4D71393B5CF5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think </a:t>
            </a:r>
            <a:r>
              <a:rPr lang="en-GB" u="sng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A7A70B-D773-5489-003D-6C6CF14D7380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say or speak!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2545BBB-15B1-57E8-8E94-9B4BD853E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117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9A47C-2AF6-3864-B896-473BF8F35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5F41E9C-B67F-9EE2-0B0B-18B009547D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DD3DF-A3F8-E6E5-F986-BF16846E8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991EA-2676-AE1D-5BE9-28E1BA082DDB}"/>
              </a:ext>
            </a:extLst>
          </p:cNvPr>
          <p:cNvSpPr txBox="1"/>
          <p:nvPr/>
        </p:nvSpPr>
        <p:spPr>
          <a:xfrm>
            <a:off x="3391318" y="863415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dict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dicere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say or speak.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passed into Old French and then into Middle English, becoming part of many words.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3CCBA2-FCF3-3145-87E5-410FFAEAB19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ECF0D2FC-8415-BE3C-17C5-DAD1242EAD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FB29C4A-41F4-5BB3-9DAC-DE8502C6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3027EE5-56E0-6714-4C53-A3A928B61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64815"/>
              </p:ext>
            </p:extLst>
          </p:nvPr>
        </p:nvGraphicFramePr>
        <p:xfrm>
          <a:off x="3332870" y="3177269"/>
          <a:ext cx="8401930" cy="2346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01180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60007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Literal 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56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predict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before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contradict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against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dictionary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Place where words are said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verdict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the truth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1606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8612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E49CB-D972-2504-8269-0554CFDFFED8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801A005-5014-6A8E-5DE9-D8F8EE3DC6C8}"/>
              </a:ext>
            </a:extLst>
          </p:cNvPr>
          <p:cNvSpPr/>
          <p:nvPr/>
        </p:nvSpPr>
        <p:spPr>
          <a:xfrm>
            <a:off x="955914" y="2552700"/>
            <a:ext cx="3520836" cy="2066758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979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4733925" y="4057649"/>
            <a:ext cx="302895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3842E7A-69FA-0B9A-7624-2A27F87F578A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2D01483-488E-7E24-1E4D-7ACBB989E0EA}"/>
              </a:ext>
            </a:extLst>
          </p:cNvPr>
          <p:cNvSpPr/>
          <p:nvPr/>
        </p:nvSpPr>
        <p:spPr>
          <a:xfrm>
            <a:off x="955914" y="2552700"/>
            <a:ext cx="3520836" cy="2066758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prediction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95706" y="1125833"/>
            <a:ext cx="183368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290650" y="187164"/>
            <a:ext cx="1657447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D4087E7-C929-9453-DF29-DF05F5C9F35A}"/>
              </a:ext>
            </a:extLst>
          </p:cNvPr>
          <p:cNvSpPr/>
          <p:nvPr/>
        </p:nvSpPr>
        <p:spPr>
          <a:xfrm>
            <a:off x="3168045" y="264770"/>
            <a:ext cx="1901781" cy="1129472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7E617B-C004-CCDF-F721-05340F109E93}"/>
              </a:ext>
            </a:extLst>
          </p:cNvPr>
          <p:cNvSpPr txBox="1">
            <a:spLocks/>
          </p:cNvSpPr>
          <p:nvPr/>
        </p:nvSpPr>
        <p:spPr>
          <a:xfrm>
            <a:off x="9734742" y="51922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EB28D6-8657-8EB4-BDEA-CA067FEC0E08}"/>
              </a:ext>
            </a:extLst>
          </p:cNvPr>
          <p:cNvSpPr txBox="1">
            <a:spLocks/>
          </p:cNvSpPr>
          <p:nvPr/>
        </p:nvSpPr>
        <p:spPr>
          <a:xfrm>
            <a:off x="7459749" y="51922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3205B6-3800-ACBA-E589-6500DCC8B13C}"/>
              </a:ext>
            </a:extLst>
          </p:cNvPr>
          <p:cNvSpPr txBox="1">
            <a:spLocks/>
          </p:cNvSpPr>
          <p:nvPr/>
        </p:nvSpPr>
        <p:spPr>
          <a:xfrm>
            <a:off x="302923" y="5141367"/>
            <a:ext cx="7077833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Let’s look at these words in more detail: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“dictionary”?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7403800" y="2350937"/>
            <a:ext cx="147581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220087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7403800" y="3304242"/>
            <a:ext cx="1475818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220087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place/person/relating to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a place for spoken words.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“dictionary”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766594" y="2360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40367" y="2350937"/>
            <a:ext cx="2055209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745565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40367" y="3325541"/>
            <a:ext cx="2055209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say or speak</a:t>
            </a:r>
          </a:p>
        </p:txBody>
      </p:sp>
    </p:spTree>
    <p:extLst>
      <p:ext uri="{BB962C8B-B14F-4D97-AF65-F5344CB8AC3E}">
        <p14:creationId xmlns:p14="http://schemas.microsoft.com/office/powerpoint/2010/main" val="4364613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“jurisdiction”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the right to speak the law.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“jurisdiction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speak or say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juris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law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2511" y="1259565"/>
            <a:ext cx="5965178" cy="2554689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60019"/>
              </p:ext>
            </p:extLst>
          </p:nvPr>
        </p:nvGraphicFramePr>
        <p:xfrm>
          <a:off x="3500944" y="1183745"/>
          <a:ext cx="6168310" cy="258743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818195263"/>
                    </a:ext>
                  </a:extLst>
                </a:gridCol>
              </a:tblGrid>
              <a:tr h="354385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dict</a:t>
                      </a: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speak or say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contra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juris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ion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 err="1"/>
                        <a:t>ary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605720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ate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or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9665" y="45329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504" y="168988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477317" y="42173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dictate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477315" y="54035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dictates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477315" y="48104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dictated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477315" y="59544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dictating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990882" y="42099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diction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990880" y="539617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predicts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990880" y="48030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dictionary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990880" y="59471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predicting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504445" y="42119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predicted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504443" y="53981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contradicting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504443" y="48050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contradicts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504443" y="59490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contradicted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9018008" y="42044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predictions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9018006" y="53906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jurisdiction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9018006" y="47975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contradicting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9018006" y="594156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benediction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incredalous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dictonary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contradacted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atempted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spelling.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incredulous when the dictionary contradicted his attempted spelling.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incredulous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dictionary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contradicted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attempted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spelling.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jurasdiction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dictete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decision after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formel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bendiction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jurisdiction to dictate the decision after a formal benediction.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jurisdiction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dictate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decision after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formal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benediction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683209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M5Spr010Fe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incredible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credible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incredulous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accredited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credentials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predict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contradict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dictionary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dictate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jurisdiction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benediction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underperforming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3" y="3107269"/>
            <a:ext cx="1867797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under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5698353" y="3107266"/>
            <a:ext cx="2929912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9479018" y="3107267"/>
            <a:ext cx="2451721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1869426" y="1996596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6691783" y="2140090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458634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5729382" y="4514029"/>
            <a:ext cx="286785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9479018" y="4514029"/>
            <a:ext cx="2451722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4D451F-257F-6D94-D3C1-5222125D1292}"/>
              </a:ext>
            </a:extLst>
          </p:cNvPr>
          <p:cNvSpPr txBox="1">
            <a:spLocks/>
          </p:cNvSpPr>
          <p:nvPr/>
        </p:nvSpPr>
        <p:spPr>
          <a:xfrm>
            <a:off x="2979803" y="3121036"/>
            <a:ext cx="1867797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4790A0CA-0224-88F8-E738-D7E5E406A2C9}"/>
              </a:ext>
            </a:extLst>
          </p:cNvPr>
          <p:cNvSpPr/>
          <p:nvPr/>
        </p:nvSpPr>
        <p:spPr>
          <a:xfrm rot="3078172">
            <a:off x="4336035" y="2029558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 &amp;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credit		incredible	      accredited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trust or belief!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91318" y="863415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cred comes from Latin (credere) meaning to believe, trust, or put faith in.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passed into Old French and then into Middle English, becoming part of many words.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3D791C-C097-92B9-E9BC-250DA17E2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636628"/>
              </p:ext>
            </p:extLst>
          </p:nvPr>
        </p:nvGraphicFramePr>
        <p:xfrm>
          <a:off x="3332870" y="3177269"/>
          <a:ext cx="8401930" cy="2621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01380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44005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Then (Latin)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Now (English)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56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 dirty="0">
                          <a:effectLst/>
                        </a:rPr>
                        <a:t>credere</a:t>
                      </a:r>
                      <a:r>
                        <a:rPr lang="en-GB" sz="2400" dirty="0">
                          <a:effectLst/>
                        </a:rPr>
                        <a:t> = to believe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credible</a:t>
                      </a:r>
                      <a:r>
                        <a:rPr lang="en-GB" sz="2400">
                          <a:effectLst/>
                        </a:rPr>
                        <a:t> = believable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>
                          <a:effectLst/>
                        </a:rPr>
                        <a:t>creditum</a:t>
                      </a:r>
                      <a:r>
                        <a:rPr lang="en-GB" sz="2400">
                          <a:effectLst/>
                        </a:rPr>
                        <a:t> = trust given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credit</a:t>
                      </a:r>
                      <a:r>
                        <a:rPr lang="en-GB" sz="2400">
                          <a:effectLst/>
                        </a:rPr>
                        <a:t> = trust with money or praise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>
                          <a:effectLst/>
                        </a:rPr>
                        <a:t>incredibilis</a:t>
                      </a:r>
                      <a:r>
                        <a:rPr lang="en-GB" sz="2400">
                          <a:effectLst/>
                        </a:rPr>
                        <a:t> = not believable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incredible</a:t>
                      </a:r>
                      <a:r>
                        <a:rPr lang="en-GB" sz="2400" dirty="0">
                          <a:effectLst/>
                        </a:rPr>
                        <a:t> = hard to believe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1C4F8-FE6C-A9AB-38C0-EF27DE0E7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8DB4845-194C-3AF1-66E8-19CB9D74C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A865F-D02E-1620-A98F-D2DA09D97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69639A-BB48-39CA-7EE7-58E6199F55D1}"/>
              </a:ext>
            </a:extLst>
          </p:cNvPr>
          <p:cNvSpPr txBox="1"/>
          <p:nvPr/>
        </p:nvSpPr>
        <p:spPr>
          <a:xfrm>
            <a:off x="3332870" y="1060275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Another Latin root for trust is fid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fidere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to trust).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8DA8B-FBC2-5174-9408-0A881F8FC57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9D73028-2EE1-111B-0A64-6CD31E620F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E1B9F3-7B5A-C623-3653-4C0177F05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2F228F-AD5C-E25C-D267-16A64049D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25401"/>
              </p:ext>
            </p:extLst>
          </p:nvPr>
        </p:nvGraphicFramePr>
        <p:xfrm>
          <a:off x="3537521" y="2274962"/>
          <a:ext cx="8401930" cy="2407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58329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32956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  <a:gridCol w="3747951">
                  <a:extLst>
                    <a:ext uri="{9D8B030D-6E8A-4147-A177-3AD203B41FA5}">
                      <a16:colId xmlns:a16="http://schemas.microsoft.com/office/drawing/2014/main" val="1179666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Root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>
                          <a:effectLst/>
                        </a:rPr>
                        <a:t>cred</a:t>
                      </a:r>
                      <a:endParaRPr lang="en-GB" sz="28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belief / being believable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credible, credit, incredible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>
                          <a:effectLst/>
                        </a:rPr>
                        <a:t>fid</a:t>
                      </a:r>
                      <a:endParaRPr lang="en-GB" sz="28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faith / loyalty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confident, fidelity, fiduciary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7063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Microsoft Office PowerPoint</Application>
  <PresentationFormat>Widescreen</PresentationFormat>
  <Paragraphs>282</Paragraphs>
  <Slides>33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Cred &amp; Dict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51</cp:revision>
  <dcterms:created xsi:type="dcterms:W3CDTF">2022-05-31T09:42:07Z</dcterms:created>
  <dcterms:modified xsi:type="dcterms:W3CDTF">2026-07-23T11:55:50Z</dcterms:modified>
</cp:coreProperties>
</file>