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0" r:id="rId2"/>
    <p:sldId id="544" r:id="rId3"/>
    <p:sldId id="546" r:id="rId4"/>
    <p:sldId id="548" r:id="rId5"/>
    <p:sldId id="274" r:id="rId6"/>
    <p:sldId id="295" r:id="rId7"/>
    <p:sldId id="376" r:id="rId8"/>
    <p:sldId id="550" r:id="rId9"/>
    <p:sldId id="405" r:id="rId10"/>
    <p:sldId id="406" r:id="rId11"/>
    <p:sldId id="407" r:id="rId12"/>
    <p:sldId id="408" r:id="rId13"/>
    <p:sldId id="401" r:id="rId14"/>
    <p:sldId id="284" r:id="rId15"/>
    <p:sldId id="288" r:id="rId16"/>
    <p:sldId id="289" r:id="rId17"/>
    <p:sldId id="290" r:id="rId18"/>
    <p:sldId id="551" r:id="rId19"/>
    <p:sldId id="552" r:id="rId20"/>
    <p:sldId id="379" r:id="rId21"/>
    <p:sldId id="559" r:id="rId22"/>
    <p:sldId id="560" r:id="rId23"/>
    <p:sldId id="325" r:id="rId24"/>
    <p:sldId id="299" r:id="rId25"/>
    <p:sldId id="319" r:id="rId26"/>
    <p:sldId id="286" r:id="rId27"/>
    <p:sldId id="419" r:id="rId28"/>
    <p:sldId id="561" r:id="rId29"/>
    <p:sldId id="363" r:id="rId30"/>
    <p:sldId id="549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C8F1B3-109A-4243-BA9D-07F08EDD0B02}" v="34" dt="2026-07-23T12:14:02.4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2:14:11.878" v="2819" actId="14100"/>
      <pc:docMkLst>
        <pc:docMk/>
      </pc:docMkLst>
      <pc:sldChg chg="modSp add">
        <pc:chgData name="Glen Jones" userId="e846aaca-4b24-4b13-b0d0-f2308e16b284" providerId="ADAL" clId="{ED47ACC3-9597-4D89-A1DC-43CF280EF274}" dt="2026-07-21T09:43:20.098" v="2782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3:20.098" v="2782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7-23T12:14:11.878" v="2819" actId="14100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2:13:54.181" v="2804" actId="27636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2:14:11.878" v="2819" actId="14100"/>
          <ac:spMkLst>
            <pc:docMk/>
            <pc:sldMk cId="3384485664" sldId="544"/>
            <ac:spMk id="6" creationId="{3A35EC4B-1875-D7D1-43D4-997B8DE58C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to record officially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registration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the act of recording officially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640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on the end of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posE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gone?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 suffix starts with a vowel = Drop the 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530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come from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same Latin verb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fontAlgn="t"/>
            <a:r>
              <a:rPr lang="en-GB" sz="1200" b="1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regere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rule, guide, or make straight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Latin,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same root changed its spelling slightly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depending on how it was used in a sentence.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the main root form</a:t>
            </a:r>
          </a:p>
          <a:p>
            <a:pPr fontAlgn="t"/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rect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‑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past participle form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meaning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made straight</a:t>
            </a:r>
          </a:p>
          <a:p>
            <a:pPr fontAlgn="t"/>
            <a:endParaRPr lang="en-GB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Words like rectangle, correct and direct also come from the same origin. 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268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176430" y="2285522"/>
            <a:ext cx="2100334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9D954E-4174-056C-2B7C-989C406439B0}"/>
              </a:ext>
            </a:extLst>
          </p:cNvPr>
          <p:cNvSpPr/>
          <p:nvPr/>
        </p:nvSpPr>
        <p:spPr>
          <a:xfrm>
            <a:off x="1915236" y="2183124"/>
            <a:ext cx="2220036" cy="21691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16F22B-6E55-95C3-6F34-A8D2FDF21A9F}"/>
              </a:ext>
            </a:extLst>
          </p:cNvPr>
          <p:cNvSpPr/>
          <p:nvPr/>
        </p:nvSpPr>
        <p:spPr>
          <a:xfrm>
            <a:off x="8176430" y="2285522"/>
            <a:ext cx="2100334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656601" y="4023672"/>
            <a:ext cx="2876963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AC285970-16DB-9B45-DF2F-59E5C880C15B}"/>
              </a:ext>
            </a:extLst>
          </p:cNvPr>
          <p:cNvSpPr/>
          <p:nvPr/>
        </p:nvSpPr>
        <p:spPr>
          <a:xfrm>
            <a:off x="8176430" y="2285522"/>
            <a:ext cx="2100334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96F7A82-A841-4756-E5F9-0E60F0C0CC93}"/>
              </a:ext>
            </a:extLst>
          </p:cNvPr>
          <p:cNvSpPr/>
          <p:nvPr/>
        </p:nvSpPr>
        <p:spPr>
          <a:xfrm>
            <a:off x="1915236" y="2183124"/>
            <a:ext cx="2220036" cy="2169155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sign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designed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sign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“Sign”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217993" y="1101185"/>
            <a:ext cx="179695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299522" y="168777"/>
            <a:ext cx="1388333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568403" y="210954"/>
            <a:ext cx="1388334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7C630DB-B924-ABCE-8570-0435D6F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His signature was needed on the contract.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036966" y="2767278"/>
            <a:ext cx="5502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signature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58" y="1912930"/>
            <a:ext cx="5689222" cy="4485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99462B-D4FA-1399-C17F-A96CAD452DBC}"/>
              </a:ext>
            </a:extLst>
          </p:cNvPr>
          <p:cNvSpPr txBox="1"/>
          <p:nvPr/>
        </p:nvSpPr>
        <p:spPr>
          <a:xfrm>
            <a:off x="5640187" y="4135771"/>
            <a:ext cx="46768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sign = mark</a:t>
            </a:r>
          </a:p>
          <a:p>
            <a:r>
              <a:rPr lang="en-GB" dirty="0">
                <a:solidFill>
                  <a:schemeClr val="bg1"/>
                </a:solidFill>
              </a:rPr>
              <a:t>ate = make or become</a:t>
            </a:r>
          </a:p>
          <a:p>
            <a:r>
              <a:rPr lang="en-GB" dirty="0" err="1">
                <a:solidFill>
                  <a:schemeClr val="bg1"/>
                </a:solidFill>
              </a:rPr>
              <a:t>ure</a:t>
            </a:r>
            <a:r>
              <a:rPr lang="en-GB" dirty="0">
                <a:solidFill>
                  <a:schemeClr val="bg1"/>
                </a:solidFill>
              </a:rPr>
              <a:t> = result of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Drop the E!</a:t>
            </a:r>
          </a:p>
        </p:txBody>
      </p:sp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66A398-6CE0-514B-3DA9-418820B9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Her design was very clever.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4344480" y="2767278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design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85CF8B-F6E9-7505-591D-F854A9F8123B}"/>
              </a:ext>
            </a:extLst>
          </p:cNvPr>
          <p:cNvSpPr txBox="1"/>
          <p:nvPr/>
        </p:nvSpPr>
        <p:spPr>
          <a:xfrm>
            <a:off x="5204633" y="4032515"/>
            <a:ext cx="56180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 = down/out</a:t>
            </a:r>
          </a:p>
          <a:p>
            <a:r>
              <a:rPr lang="en-GB" dirty="0">
                <a:solidFill>
                  <a:schemeClr val="bg1"/>
                </a:solidFill>
              </a:rPr>
              <a:t>sign = mark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design = to mark out or plan something carefully</a:t>
            </a: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E3BF96B8-708E-EA13-F0A3-F806955B1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assign work to the right people.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3839200" y="2486429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assign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702" y="2101511"/>
            <a:ext cx="3567698" cy="4596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CCC3FD-20E3-B8D3-1E37-361E59ECE675}"/>
              </a:ext>
            </a:extLst>
          </p:cNvPr>
          <p:cNvSpPr txBox="1"/>
          <p:nvPr/>
        </p:nvSpPr>
        <p:spPr>
          <a:xfrm>
            <a:off x="4713313" y="3674164"/>
            <a:ext cx="63004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as = from ad = to/toward</a:t>
            </a:r>
          </a:p>
          <a:p>
            <a:r>
              <a:rPr lang="en-GB" dirty="0">
                <a:solidFill>
                  <a:schemeClr val="bg1"/>
                </a:solidFill>
              </a:rPr>
              <a:t>sign = mark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assign = to mark something to someone or give a task.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When you assign work, you mark it for a particular person.</a:t>
            </a: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5E23D84-4559-A2B8-6401-ACE5CEB0E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company had a famous insignia.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06834" y="2510715"/>
            <a:ext cx="47548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insignia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707024-0277-7CB8-373E-D2A1289B2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11" y="1993711"/>
            <a:ext cx="4584695" cy="36147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5A867F-57EF-86C4-F289-A07EFF5933C3}"/>
              </a:ext>
            </a:extLst>
          </p:cNvPr>
          <p:cNvSpPr txBox="1"/>
          <p:nvPr/>
        </p:nvSpPr>
        <p:spPr>
          <a:xfrm>
            <a:off x="4684844" y="3709851"/>
            <a:ext cx="57283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 = into</a:t>
            </a:r>
          </a:p>
          <a:p>
            <a:r>
              <a:rPr lang="en-GB" dirty="0">
                <a:solidFill>
                  <a:schemeClr val="bg1"/>
                </a:solidFill>
              </a:rPr>
              <a:t>sign = mark</a:t>
            </a:r>
          </a:p>
          <a:p>
            <a:r>
              <a:rPr lang="en-GB" dirty="0" err="1">
                <a:solidFill>
                  <a:schemeClr val="bg1"/>
                </a:solidFill>
              </a:rPr>
              <a:t>ia</a:t>
            </a:r>
            <a:r>
              <a:rPr lang="en-GB" dirty="0">
                <a:solidFill>
                  <a:schemeClr val="bg1"/>
                </a:solidFill>
              </a:rPr>
              <a:t> = thing or object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insignia = marks or symbols worn on something.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Insignia are marks or symbols that show rank, role or membership.</a:t>
            </a:r>
          </a:p>
        </p:txBody>
      </p:sp>
    </p:spTree>
    <p:extLst>
      <p:ext uri="{BB962C8B-B14F-4D97-AF65-F5344CB8AC3E}">
        <p14:creationId xmlns:p14="http://schemas.microsoft.com/office/powerpoint/2010/main" val="34763940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240813"/>
              </p:ext>
            </p:extLst>
          </p:nvPr>
        </p:nvGraphicFramePr>
        <p:xfrm>
          <a:off x="2792714" y="1130477"/>
          <a:ext cx="7367587" cy="331700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874820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302693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3170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sign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 mark, signal or sign</a:t>
                      </a: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ate+ure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al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ia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73B953FE-3B13-F9DF-7546-A3D88899EDC1}"/>
              </a:ext>
            </a:extLst>
          </p:cNvPr>
          <p:cNvSpPr txBox="1">
            <a:spLocks/>
          </p:cNvSpPr>
          <p:nvPr/>
        </p:nvSpPr>
        <p:spPr>
          <a:xfrm>
            <a:off x="1455273" y="45967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sign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FBAF898C-CF82-FEB1-7660-42D7233A12FF}"/>
              </a:ext>
            </a:extLst>
          </p:cNvPr>
          <p:cNvSpPr txBox="1">
            <a:spLocks/>
          </p:cNvSpPr>
          <p:nvPr/>
        </p:nvSpPr>
        <p:spPr>
          <a:xfrm>
            <a:off x="1455271" y="57829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signed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C215A6EA-67BB-46E7-AFEB-B4EB07956366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signs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E869878D-CA78-D2F5-B3E6-9977AEC81750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signing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804D1170-DA86-E114-3CA1-BB4012318BD6}"/>
              </a:ext>
            </a:extLst>
          </p:cNvPr>
          <p:cNvSpPr txBox="1">
            <a:spLocks/>
          </p:cNvSpPr>
          <p:nvPr/>
        </p:nvSpPr>
        <p:spPr>
          <a:xfrm>
            <a:off x="3968838" y="4589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design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39AB8B0-135C-151B-5DE7-063ECA84DFAC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designed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B2AD024D-8B71-CF78-238E-A7CE359E10F2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designs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69C6FD53-2EDB-AC2F-02C5-B5B696BEB150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designing 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52FFD798-B461-DE8C-695E-C6E401AE4688}"/>
              </a:ext>
            </a:extLst>
          </p:cNvPr>
          <p:cNvSpPr txBox="1">
            <a:spLocks/>
          </p:cNvSpPr>
          <p:nvPr/>
        </p:nvSpPr>
        <p:spPr>
          <a:xfrm>
            <a:off x="6482401" y="45913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assign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EDF8903D-DEBD-817F-1AD2-98E1B5A4B3A4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assigned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9716FD3D-7499-9064-4B93-304D3C087007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assigns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E1A04CD6-768F-C9F8-8FFE-8C53978DD3D5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assigning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7C29D432-94EF-4DAF-3A06-AEB68C9BE6E3}"/>
              </a:ext>
            </a:extLst>
          </p:cNvPr>
          <p:cNvSpPr txBox="1">
            <a:spLocks/>
          </p:cNvSpPr>
          <p:nvPr/>
        </p:nvSpPr>
        <p:spPr>
          <a:xfrm>
            <a:off x="8995964" y="45838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insignia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52116A18-03AA-962B-4A8B-D582EC514D37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signal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54558C62-C46C-7996-E681-9A6DFC69ADF6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signature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8A2D4437-C4BA-5AD4-EED3-5D4ACCBE1E9E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signals  </a:t>
            </a:r>
          </a:p>
        </p:txBody>
      </p:sp>
    </p:spTree>
    <p:extLst>
      <p:ext uri="{BB962C8B-B14F-4D97-AF65-F5344CB8AC3E}">
        <p14:creationId xmlns:p14="http://schemas.microsoft.com/office/powerpoint/2010/main" val="2172114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D4D3C-3323-C05F-DB12-45C872B9A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DC1CFFD4-1DC3-9DC3-3D67-40EADB2EE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5D48E-45C9-1253-26E1-7557121A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114303"/>
            <a:ext cx="11338560" cy="453212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342FF7-E823-7CCE-EC4D-9A709A7E19D8}"/>
              </a:ext>
            </a:extLst>
          </p:cNvPr>
          <p:cNvSpPr txBox="1"/>
          <p:nvPr/>
        </p:nvSpPr>
        <p:spPr>
          <a:xfrm>
            <a:off x="3962757" y="1245218"/>
            <a:ext cx="76392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reg came from the Latin word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regere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to rule, guide, straighten, or control.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Originally,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regere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was about keeping things straight or in order — physically and metaphorically -.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 at its core, reg = rule / guide / keep straight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612FC-27D8-4EB1-24E1-9EB12157A06B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198F6201-575A-8B41-0188-0B7E2F8A65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E45D8BF8-180C-2A4E-3090-C83CBAA981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5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tuthbrushiz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565693" y="2722556"/>
            <a:ext cx="3243304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toothbrushes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BFF4F-270B-C45B-DCFB-892996DFD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nion Jack Flag | Made in Britain | Printed or Sewn | 13 Sizes">
            <a:extLst>
              <a:ext uri="{FF2B5EF4-FFF2-40B4-BE49-F238E27FC236}">
                <a16:creationId xmlns:a16="http://schemas.microsoft.com/office/drawing/2014/main" id="{61B810A8-6B13-B2A5-192C-C67D1EA9B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F464B-B0A1-139F-4224-6D4E7AD1BB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A72F62-D44D-A495-2E44-79D693C0A3D4}"/>
              </a:ext>
            </a:extLst>
          </p:cNvPr>
          <p:cNvSpPr txBox="1"/>
          <p:nvPr/>
        </p:nvSpPr>
        <p:spPr>
          <a:xfrm>
            <a:off x="3962757" y="1860769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what “Elizabeth regina” means?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It means Queen Elizabeth who was queen from 1951 to 2022.</a:t>
            </a:r>
          </a:p>
        </p:txBody>
      </p:sp>
      <p:pic>
        <p:nvPicPr>
          <p:cNvPr id="5" name="Picture 4" descr="A person wearing a yellow hat and jacket&#10;&#10;AI-generated content may be incorrect.">
            <a:extLst>
              <a:ext uri="{FF2B5EF4-FFF2-40B4-BE49-F238E27FC236}">
                <a16:creationId xmlns:a16="http://schemas.microsoft.com/office/drawing/2014/main" id="{9C161DE0-AF1D-5A70-F8F9-914EEE20A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02" y="1342492"/>
            <a:ext cx="3513564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6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48DA1-EC52-D960-1FFD-011B76706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ECD5D51F-D04D-CD28-BB06-9AB2C102D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66664-AA17-E116-F299-27DADD53E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 regular hexagon.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7D725C-E7E6-72F4-33A1-D537EDF1B70C}"/>
              </a:ext>
            </a:extLst>
          </p:cNvPr>
          <p:cNvSpPr txBox="1"/>
          <p:nvPr/>
        </p:nvSpPr>
        <p:spPr>
          <a:xfrm>
            <a:off x="3081623" y="2228188"/>
            <a:ext cx="55028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regular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18C2922-F170-9EE5-C868-2A351881A0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20831" y="806047"/>
            <a:ext cx="5689222" cy="4485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4206F4-D3E8-BAE1-1F53-295DE1C38EEE}"/>
              </a:ext>
            </a:extLst>
          </p:cNvPr>
          <p:cNvSpPr txBox="1"/>
          <p:nvPr/>
        </p:nvSpPr>
        <p:spPr>
          <a:xfrm>
            <a:off x="4105206" y="3537351"/>
            <a:ext cx="71814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reg = rule/guide/keep straight </a:t>
            </a:r>
          </a:p>
          <a:p>
            <a:r>
              <a:rPr lang="en-GB" dirty="0">
                <a:solidFill>
                  <a:schemeClr val="bg1"/>
                </a:solidFill>
              </a:rPr>
              <a:t>ul = little</a:t>
            </a:r>
          </a:p>
          <a:p>
            <a:r>
              <a:rPr lang="en-GB" dirty="0" err="1">
                <a:solidFill>
                  <a:schemeClr val="bg1"/>
                </a:solidFill>
              </a:rPr>
              <a:t>ar</a:t>
            </a:r>
            <a:r>
              <a:rPr lang="en-GB" dirty="0">
                <a:solidFill>
                  <a:schemeClr val="bg1"/>
                </a:solidFill>
              </a:rPr>
              <a:t> = relating to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Something that is regular follows the rules or happens in an ordered way.</a:t>
            </a:r>
          </a:p>
        </p:txBody>
      </p:sp>
    </p:spTree>
    <p:extLst>
      <p:ext uri="{BB962C8B-B14F-4D97-AF65-F5344CB8AC3E}">
        <p14:creationId xmlns:p14="http://schemas.microsoft.com/office/powerpoint/2010/main" val="2227537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31639-E0C0-0BDF-A178-746C02382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B4BCDDA-DE85-7689-9818-76024D61B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133B76-B8E3-73DD-B0EF-26D4B1528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an irregular octagon.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C58903-A32A-96EE-DD46-74F9DF8063FB}"/>
              </a:ext>
            </a:extLst>
          </p:cNvPr>
          <p:cNvSpPr txBox="1"/>
          <p:nvPr/>
        </p:nvSpPr>
        <p:spPr>
          <a:xfrm>
            <a:off x="3491522" y="2664519"/>
            <a:ext cx="52089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irregular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A623D11F-AE12-D670-B9F0-880C8C45FD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0449" y="1771348"/>
            <a:ext cx="4342450" cy="4051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F40062-BAEE-9299-F07D-3B356DAD537E}"/>
              </a:ext>
            </a:extLst>
          </p:cNvPr>
          <p:cNvSpPr txBox="1"/>
          <p:nvPr/>
        </p:nvSpPr>
        <p:spPr>
          <a:xfrm>
            <a:off x="4503761" y="4032515"/>
            <a:ext cx="63189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ir</a:t>
            </a:r>
            <a:r>
              <a:rPr lang="en-GB" dirty="0">
                <a:solidFill>
                  <a:schemeClr val="bg1"/>
                </a:solidFill>
              </a:rPr>
              <a:t> = variant of in = not</a:t>
            </a:r>
          </a:p>
          <a:p>
            <a:r>
              <a:rPr lang="en-GB" dirty="0">
                <a:solidFill>
                  <a:schemeClr val="bg1"/>
                </a:solidFill>
              </a:rPr>
              <a:t>reg = rule/guide/keep straight </a:t>
            </a:r>
          </a:p>
          <a:p>
            <a:r>
              <a:rPr lang="en-GB" dirty="0">
                <a:solidFill>
                  <a:schemeClr val="bg1"/>
                </a:solidFill>
              </a:rPr>
              <a:t>ul = little</a:t>
            </a:r>
          </a:p>
          <a:p>
            <a:r>
              <a:rPr lang="en-GB" dirty="0" err="1">
                <a:solidFill>
                  <a:schemeClr val="bg1"/>
                </a:solidFill>
              </a:rPr>
              <a:t>ar</a:t>
            </a:r>
            <a:r>
              <a:rPr lang="en-GB" dirty="0">
                <a:solidFill>
                  <a:schemeClr val="bg1"/>
                </a:solidFill>
              </a:rPr>
              <a:t> = relating to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19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213851-8877-6A5B-4DCB-036F2057A2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81000"/>
            <a:ext cx="10918756" cy="611504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late for registration.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299" y="1923328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165746" y="2567962"/>
            <a:ext cx="6038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istration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8C1F00-31FE-EB67-2569-D28289F3B9A1}"/>
              </a:ext>
            </a:extLst>
          </p:cNvPr>
          <p:cNvSpPr txBox="1"/>
          <p:nvPr/>
        </p:nvSpPr>
        <p:spPr>
          <a:xfrm>
            <a:off x="4571338" y="4743620"/>
            <a:ext cx="6580817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Process of formally recording or signing up for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Record, certified, enrolment, sign-up</a:t>
            </a:r>
          </a:p>
        </p:txBody>
      </p:sp>
    </p:spTree>
    <p:extLst>
      <p:ext uri="{BB962C8B-B14F-4D97-AF65-F5344CB8AC3E}">
        <p14:creationId xmlns:p14="http://schemas.microsoft.com/office/powerpoint/2010/main" val="289632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362859B-4680-6697-6F1D-6B9F59E03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52406"/>
            <a:ext cx="10918756" cy="615318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looked regal astride the horse.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8707" y="1477911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084448" y="2767279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91A089-4BCE-B992-F765-3822A5D37C20}"/>
              </a:ext>
            </a:extLst>
          </p:cNvPr>
          <p:cNvSpPr txBox="1"/>
          <p:nvPr/>
        </p:nvSpPr>
        <p:spPr>
          <a:xfrm>
            <a:off x="4780106" y="4743620"/>
            <a:ext cx="637204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Relating to someone who rules </a:t>
            </a:r>
            <a:r>
              <a:rPr lang="en-GB">
                <a:solidFill>
                  <a:schemeClr val="bg1"/>
                </a:solidFill>
              </a:rPr>
              <a:t>= regal.</a:t>
            </a:r>
            <a:endParaRPr lang="en-GB" dirty="0">
              <a:solidFill>
                <a:schemeClr val="bg1"/>
              </a:solidFill>
            </a:endParaRP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Royal, majestic, noble, stately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4189B7E-671F-FCC1-214E-CCCBBB166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14351"/>
            <a:ext cx="10903132" cy="604837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can regulate its inside temperature.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43562" y="3054033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ulate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CA50EB-F7BE-1FD3-EE71-99FD3304E3E8}"/>
              </a:ext>
            </a:extLst>
          </p:cNvPr>
          <p:cNvSpPr txBox="1"/>
          <p:nvPr/>
        </p:nvSpPr>
        <p:spPr>
          <a:xfrm>
            <a:off x="1049941" y="4731434"/>
            <a:ext cx="5730239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To control or manage something according to rules.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Control, govern, manage, moderate</a:t>
            </a: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1ECE2A8-6605-A9FC-A3D5-648ECEDA3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19101"/>
            <a:ext cx="10903132" cy="610552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knows there are gems hidden in this region.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2395344" y="2629926"/>
            <a:ext cx="74013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390EB8-D84F-D43D-4CD1-8C719C6B752E}"/>
              </a:ext>
            </a:extLst>
          </p:cNvPr>
          <p:cNvSpPr txBox="1"/>
          <p:nvPr/>
        </p:nvSpPr>
        <p:spPr>
          <a:xfrm>
            <a:off x="3579396" y="4575731"/>
            <a:ext cx="7401310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large area of land or part of a country</a:t>
            </a:r>
            <a:r>
              <a:rPr lang="en-GB">
                <a:solidFill>
                  <a:schemeClr val="bg1"/>
                </a:solidFill>
              </a:rPr>
              <a:t>, </a:t>
            </a:r>
            <a:br>
              <a:rPr lang="en-GB">
                <a:solidFill>
                  <a:schemeClr val="bg1"/>
                </a:solidFill>
              </a:rPr>
            </a:br>
            <a:r>
              <a:rPr lang="en-GB">
                <a:solidFill>
                  <a:schemeClr val="bg1"/>
                </a:solidFill>
              </a:rPr>
              <a:t>or </a:t>
            </a:r>
            <a:r>
              <a:rPr lang="en-GB" dirty="0">
                <a:solidFill>
                  <a:schemeClr val="bg1"/>
                </a:solidFill>
              </a:rPr>
              <a:t>surface that is defined by shared features.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Area, zone, district, territory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086" y="2945091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museum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desine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included a welcome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signe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 official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signeture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and a clear signal for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visiters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museum design included a welcome sign, an official signature, and a clear signal for visitors.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museum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design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included a welcome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sign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 official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signature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, and a clear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signal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for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visitors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AA969-0FF4-48CE-2B1C-C3BBD5C0A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AF3CAE5-CF8F-06AA-8295-39C951D72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819B002D-7182-E194-307B-E9C305F03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54B874C-87C8-6D45-20B0-00DF043D513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3EB2CC1-477D-EC3E-89BF-9CB11AD49D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927B41-C5EF-976F-BBDC-1543507D31F9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regament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wore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regul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insignie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show their home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regeon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CF23BF-A8D2-7CAA-ADA7-F2B3890E771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regiment wore a regal insignia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show their home region.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68D115-9B29-5E33-8540-F0849A529E41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regiment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wore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regal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insignia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to show their home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region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CD1F00B-C693-0B6C-F385-E3173271D7BB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0474B23-1271-BAA6-75E2-7A17D7593432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337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1306710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M5Spr040L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M5Spr040P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M5Spr040S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M5Spr040F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M5Spr040A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M5Spr040Sa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M5Spr040Fe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sign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signature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signal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design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assign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insignia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regular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irregular</a:t>
            </a:r>
            <a:r>
              <a:rPr lang="en-GB" altLang="en-US" sz="2800" dirty="0">
                <a:solidFill>
                  <a:schemeClr val="tx1"/>
                </a:solidFill>
              </a:rPr>
              <a:t>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regal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regiment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registration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region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04387" y="5433527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disposal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pose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al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BA37BF-C85E-5D84-11FC-8BC987C71A62}"/>
              </a:ext>
            </a:extLst>
          </p:cNvPr>
          <p:cNvSpPr txBox="1">
            <a:spLocks/>
          </p:cNvSpPr>
          <p:nvPr/>
        </p:nvSpPr>
        <p:spPr>
          <a:xfrm>
            <a:off x="2712981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Sign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&amp; Reg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sign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sign  signature  design  assign  signal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sign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Sign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a mark!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1"/>
            <a:ext cx="121832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556703" y="1655951"/>
            <a:ext cx="7976694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sign came from the Latin word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signum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a mark, signal or sign.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sign came to mean: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written mark (signature)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something that shows meaning (a road sign)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signal or clue (a sign of danger)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938" y="1427022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9D2B5-C23E-4C29-5CED-1F2288036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19C0E61-8E09-C50E-2522-6931DE704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6ED133-0024-0A9E-08EC-BA1E167F1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82137"/>
            <a:ext cx="11338560" cy="627797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63FEDA-CBC6-866C-FAA6-726F165489F2}"/>
              </a:ext>
            </a:extLst>
          </p:cNvPr>
          <p:cNvSpPr txBox="1"/>
          <p:nvPr/>
        </p:nvSpPr>
        <p:spPr>
          <a:xfrm>
            <a:off x="3962757" y="598889"/>
            <a:ext cx="7639291" cy="56938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Why the g in sign is silent?</a:t>
            </a: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sign, the g is silent — but it’s there for a reason -.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When English borrowed the word from Latin signum, it kept the spelling to show meaning, even though pronunciation changed.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silent g helps us see the connection to:</a:t>
            </a:r>
          </a:p>
          <a:p>
            <a:pPr marL="1255713" indent="-531813">
              <a:buFont typeface="Arial" panose="020B0604020202020204" pitchFamily="34" charset="0"/>
              <a:buChar char="•"/>
              <a:tabLst>
                <a:tab pos="1077913" algn="l"/>
              </a:tabLst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signal (g pronounced)</a:t>
            </a:r>
          </a:p>
          <a:p>
            <a:pPr marL="1255713" indent="-531813">
              <a:buFont typeface="Arial" panose="020B0604020202020204" pitchFamily="34" charset="0"/>
              <a:buChar char="•"/>
              <a:tabLst>
                <a:tab pos="1077913" algn="l"/>
              </a:tabLst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signature</a:t>
            </a:r>
          </a:p>
          <a:p>
            <a:pPr marL="1255713" indent="-531813">
              <a:buFont typeface="Arial" panose="020B0604020202020204" pitchFamily="34" charset="0"/>
              <a:buChar char="•"/>
              <a:tabLst>
                <a:tab pos="1077913" algn="l"/>
              </a:tabLst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design</a:t>
            </a:r>
          </a:p>
          <a:p>
            <a:pPr marL="1255713" indent="-531813">
              <a:buFont typeface="Arial" panose="020B0604020202020204" pitchFamily="34" charset="0"/>
              <a:buChar char="•"/>
              <a:tabLst>
                <a:tab pos="1077913" algn="l"/>
              </a:tabLst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assign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3DB86F-0ED3-94FC-5F71-62EB02CE645E}"/>
              </a:ext>
            </a:extLst>
          </p:cNvPr>
          <p:cNvSpPr txBox="1"/>
          <p:nvPr/>
        </p:nvSpPr>
        <p:spPr>
          <a:xfrm>
            <a:off x="1778535" y="4589636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C8C51AD0-C19E-65FD-F94C-983A799F89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2" y="382137"/>
            <a:ext cx="3131560" cy="4175413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E8AD14D9-C264-7971-3704-0099FD8548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7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de sign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1258</Words>
  <Application>Microsoft Office PowerPoint</Application>
  <PresentationFormat>Widescreen</PresentationFormat>
  <Paragraphs>243</Paragraphs>
  <Slides>30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Sign &amp; Reg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2026-07-23T12:14:13Z</dcterms:modified>
</cp:coreProperties>
</file>