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390" r:id="rId2"/>
    <p:sldId id="544" r:id="rId3"/>
    <p:sldId id="546" r:id="rId4"/>
    <p:sldId id="548" r:id="rId5"/>
    <p:sldId id="274" r:id="rId6"/>
    <p:sldId id="295" r:id="rId7"/>
    <p:sldId id="550" r:id="rId8"/>
    <p:sldId id="566" r:id="rId9"/>
    <p:sldId id="565" r:id="rId10"/>
    <p:sldId id="571" r:id="rId11"/>
    <p:sldId id="575" r:id="rId12"/>
    <p:sldId id="574" r:id="rId13"/>
    <p:sldId id="572" r:id="rId14"/>
    <p:sldId id="576" r:id="rId15"/>
    <p:sldId id="567" r:id="rId16"/>
    <p:sldId id="570" r:id="rId17"/>
    <p:sldId id="569" r:id="rId18"/>
    <p:sldId id="568" r:id="rId19"/>
    <p:sldId id="419" r:id="rId20"/>
    <p:sldId id="423" r:id="rId21"/>
    <p:sldId id="363" r:id="rId22"/>
    <p:sldId id="549" r:id="rId23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D483D2-5FF0-42C2-B340-1245012209C3}" v="4" dt="2026-07-21T09:42:58.7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34" d="100"/>
          <a:sy n="34" d="100"/>
        </p:scale>
        <p:origin x="960" y="3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1T09:42:29.605" v="2211"/>
      <pc:docMkLst>
        <pc:docMk/>
      </pc:docMkLst>
      <pc:sldChg chg="modSp add">
        <pc:chgData name="Glen Jones" userId="e846aaca-4b24-4b13-b0d0-f2308e16b284" providerId="ADAL" clId="{ED47ACC3-9597-4D89-A1DC-43CF280EF274}" dt="2026-07-21T09:42:29.605" v="2211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42:29.605" v="2211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D29E2484-DE31-46F7-94F9-5D760AFE968C}" type="datetimeFigureOut">
              <a:rPr lang="en-GB" smtClean="0"/>
              <a:pPr/>
              <a:t>21/07/2026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985B57F6-A0F7-400D-84DE-F43938E0D792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78A254-8EE8-91AA-BCA0-B1859CE08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4914C2-9DF3-5E8D-D0C2-29692821E5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6165F2-6D04-1EA8-7175-D82E7A2A22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674883-677F-AA37-2199-C5C40E3C69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41321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187B2D-A9E1-3649-1D55-CE1C49381A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722159-6245-8F1F-F787-97F6DAC93F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44D2F6-D66B-5DD6-CB16-0C6F7808D0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0FF2F1-37CE-709B-4E42-9A8BD68A46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4878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FBDAEF-5BF4-BB3C-1350-88072A05E3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9D1274-6CE4-6253-F672-E7BD38FD49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1FE9C4-C0B9-95B4-6289-5C321B8A76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E315E1-3B9E-C267-259A-58AB6E3C3E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3237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0302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Note the double R and that it comes from its morphemes. 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9969AE-ED74-9978-E9EB-5EB83319AD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3E1720-C669-1E83-EE99-81C3EEFEA8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12BACB-88BB-7C80-9EF9-4567110AF3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5DF251-5C4D-EDDE-42A3-4BD6787751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7196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E48378-221D-9483-A8C6-D05B1E0B5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787699-ABF6-898D-835A-45EDBF0074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F94476-0046-B1AA-677D-FC975CD9FD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29B141-B07D-56E8-1009-BA517AB264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32152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351813-76FA-D856-F769-A611E3C46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E95DE7-5329-A100-38C2-FB7014C751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8222C0-DFBE-1742-BFFB-532809E921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EE2094-1ABD-3CF9-8454-CFD703D5E6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70723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1B037A-1514-724D-EE42-8158D1A5E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7E64E6-33A6-AC8B-75FA-2805DE73FE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76FE0F-89DB-4D10-030C-502E04335B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A50FBA-9FC3-4D40-52B3-7358B9B47B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65319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09194E-E457-890A-58FB-7C1AD9E3EB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B881D8-5AAC-EBEB-8A75-B641589B27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3A6377-1BF1-DBAC-E7D4-A9D66C743F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398EFE-D3B9-C7BD-5AA5-AF6D9F3CED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58731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BBA164-3F12-A4FA-628F-091E887EC2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9394DE-601F-EC6F-A6EB-5AC60E24D2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032037-42B8-065E-9B4A-6CF4AD827E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FD5471-5843-8561-6AA2-08DCD42C2D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7839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9CF543-1CD9-7D8F-CCCB-B4DCE0761C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B02BE2-2F47-D279-747E-9635EDB6A9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C19C39A-EAB0-100C-0E14-B2F446100A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0686125"/>
              </p:ext>
            </p:extLst>
          </p:nvPr>
        </p:nvGraphicFramePr>
        <p:xfrm>
          <a:off x="0" y="0"/>
          <a:ext cx="12192000" cy="708246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27388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11012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28972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Andika" panose="02000000000000000000" pitchFamily="2" charset="0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Admit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ad- (to)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entry or to confess.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923867504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Commit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together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entrust or to carry out an action.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Emit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e- (out)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out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discharge or give off (like light or gas).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Omit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let go away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leave out or fail to include.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733800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Permit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per- (through)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or give formal consent.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1879149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Remit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re- (back)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back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money or to cancel a debt/punishment.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715572892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Submit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under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yield to authority or present for review.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Transmit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trans- (across)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pass something from one place to another.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0512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2F3D06-C779-B2E5-8B43-894E1DD6A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12C38DA1-6043-F1F6-A5F3-CF4463220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8106421-DAB6-C6DF-8409-DF61BE4085CC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192000" cy="708246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27388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11012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28972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Andika" panose="02000000000000000000" pitchFamily="2" charset="0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Admit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ad- (to)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to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entry or to confess.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923867504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Commit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together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entrust or to carry out an action.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Emit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e- (out)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out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discharge or give off (like light or gas).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Omit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let go away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leave out or fail to include.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733800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Permit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per- (through)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or give formal consent.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1879149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Remit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re- (back)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back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money or to cancel a debt/punishment.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715572892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Submit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under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yield to authority or present for review.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Transmit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trans- (across)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pass something from one place to another.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199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86335F-B4D3-A45A-731B-8035C676A4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2381C55B-D9FB-B951-0630-760B4E2A57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9B28950-0A86-A2DB-A086-21363D5014D7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192000" cy="708246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27388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11012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28972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Andika" panose="02000000000000000000" pitchFamily="2" charset="0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Admit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ad- (to)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to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entry or to confess.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923867504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Commit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com- (with/together)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together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entrust or to carry out an action.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Emit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e- (out)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out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discharge or give off (like light or gas).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Omit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let go away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leave out or fail to include.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733800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Permit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per- (through)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or give formal consent.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1879149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Remit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re- (back)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back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money or to cancel a debt/punishment.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715572892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Submit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under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yield to authority or present for review.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Transmit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trans- (across)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pass something from one place to another.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62583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B94812-BB38-4476-1E59-A24E7D815D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1C0834B-1C25-6099-3CCB-16ED74168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89C2310-DBA8-38CC-46C0-8F09BB9598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350115"/>
              </p:ext>
            </p:extLst>
          </p:nvPr>
        </p:nvGraphicFramePr>
        <p:xfrm>
          <a:off x="0" y="0"/>
          <a:ext cx="12192000" cy="708246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27388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11012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28972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Andika" panose="02000000000000000000" pitchFamily="2" charset="0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Admit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ad- (to)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to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entry or to confess.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923867504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Commit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com- (with/together)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together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entrust or to carry out an action.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Emit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e- (out)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out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discharge or give off (like light or gas).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Omit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let go away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leave out or fail to include.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733800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Permit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per- (through)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or give formal consent.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1879149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Remit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re- (back)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back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money or to cancel a debt/punishment.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715572892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Submit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under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yield to authority or present for review.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Transmit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trans- (across)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pass something from one place to another.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09087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AEE38-C969-A794-B878-D60F5CF72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A8FFD84-E5DF-7226-887C-01D8CBE014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21DA77C-066D-DB42-6DC8-72F5D9816C54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192000" cy="708246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27388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11012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28972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Andika" panose="02000000000000000000" pitchFamily="2" charset="0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Admit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ad- (to)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to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entry or to confess.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923867504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Commit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com- (with/together)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together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entrust or to carry out an action.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Emit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e- (out)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out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discharge or give off (like light or gas).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Omit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 err="1">
                          <a:solidFill>
                            <a:srgbClr val="1F1F1F"/>
                          </a:solidFill>
                          <a:effectLst/>
                        </a:rPr>
                        <a:t>ob</a:t>
                      </a: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- (away/against)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let go away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leave out or fail to include.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733800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Permit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per- (through)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or give formal consent.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1879149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Remit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re- (back)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back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money or to cancel a debt/punishment.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715572892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Submit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under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yield to authority or present for review.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Transmit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trans- (across)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pass something from one place to another.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97794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C37170-5107-A7A0-E328-A195D1CB08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1B9EAA80-F389-7B60-A393-3273EF6A4E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3D7079E-DFFA-170F-7F9F-BC05C73041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80294"/>
              </p:ext>
            </p:extLst>
          </p:nvPr>
        </p:nvGraphicFramePr>
        <p:xfrm>
          <a:off x="0" y="0"/>
          <a:ext cx="12192000" cy="708246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27388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11012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28972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Andika" panose="02000000000000000000" pitchFamily="2" charset="0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Admit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ad- (to)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to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entry or to confess.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923867504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Commit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com- (with/together)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together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entrust or to carry out an action.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Emit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e- (out)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out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discharge or give off (like light or gas).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Omit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 err="1">
                          <a:solidFill>
                            <a:srgbClr val="1F1F1F"/>
                          </a:solidFill>
                          <a:effectLst/>
                        </a:rPr>
                        <a:t>ob</a:t>
                      </a: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- (away/against)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let go away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leave out or fail to include.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733800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Permit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per- (through)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through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or give formal consent.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1879149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Remit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re- (back)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back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money or to cancel a debt/punishment.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715572892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Submit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under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yield to authority or present for review.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Transmit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trans- (across)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pass something from one place to another.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41272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21A87-AC15-77A6-CD75-FE5B7AEB05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94A7F42A-7B29-C345-30F0-BC0E807D84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9CE2CAA-2D53-72DF-E346-EF39090E4496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192000" cy="708246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27388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11012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28972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Andika" panose="02000000000000000000" pitchFamily="2" charset="0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Admit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ad- (to)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to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entry or to confess.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923867504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Commit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com- (with/together)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together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entrust or to carry out an action.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Emit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e- (out)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out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discharge or give off (like light or gas).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Omit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 err="1">
                          <a:solidFill>
                            <a:srgbClr val="1F1F1F"/>
                          </a:solidFill>
                          <a:effectLst/>
                        </a:rPr>
                        <a:t>ob</a:t>
                      </a: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- (away/against)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let go away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leave out or fail to include.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733800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Permit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per- (through)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through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or give formal consent.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1879149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Remit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re- (back)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back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money or to cancel a debt/punishment.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715572892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Submit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under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yield to authority or present for review.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Transmit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trans- (across)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pass something from one place to another.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5942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3F7D1C-81BC-CAA8-C918-F6A31C43E9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90C8C206-76ED-6B48-64DE-740FB3B920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ADB523A-29E4-C697-0294-0CF4D03F66E5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192000" cy="708246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27388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11012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28972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Andika" panose="02000000000000000000" pitchFamily="2" charset="0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Admit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ad- (to)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to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entry or to confess.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923867504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Commit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com- (with/together)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together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entrust or to carry out an action.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Emit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e- (out)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out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discharge or give off (like light or gas).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Omit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 err="1">
                          <a:solidFill>
                            <a:srgbClr val="1F1F1F"/>
                          </a:solidFill>
                          <a:effectLst/>
                        </a:rPr>
                        <a:t>ob</a:t>
                      </a: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- (away/against)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let go away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leave out or fail to include.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733800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Permit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per- (through)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through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or give formal consent.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1879149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Remit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re- (back)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back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money or to cancel a debt/punishment.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715572892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Submit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sub- (under)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under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yield to authority or present for review.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Transmit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trans- (across)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pass something from one place to another.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13151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201F54-2534-F5A7-18D5-3623E54DF6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C93BE810-E0CB-BBD5-A2C6-76FFAA55BA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3301425-AD70-6506-85AC-FF5280597278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192000" cy="708246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27388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11012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28972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Andika" panose="02000000000000000000" pitchFamily="2" charset="0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Admit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ad- (to)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to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entry or to confess.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923867504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Commit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com- (with/together)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together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entrust or to carry out an action.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Emit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e- (out)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out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discharge or give off (like light or gas).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Omit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 err="1">
                          <a:solidFill>
                            <a:srgbClr val="1F1F1F"/>
                          </a:solidFill>
                          <a:effectLst/>
                        </a:rPr>
                        <a:t>ob</a:t>
                      </a: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- (away/against)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let go away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leave out or fail to include.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733800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Permit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per- (through)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through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or give formal consent.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1879149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Remit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re- (back)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back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money or to cancel a debt/punishment.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715572892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Submit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sub- (under)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under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yield to authority or present for review.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Transmit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trans- (across)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across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pass something from one place to another.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25287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387927" y="1917457"/>
            <a:ext cx="114161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company had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subemit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statement,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admitt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fault, and face possible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dismisal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proceedings.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company had to submit a statement, admit fault, and face possible dismissal proceedings.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company had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submit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statement,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admit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fault, and face possible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dismissal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proceedings.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35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68180-5DF0-BA81-5120-E1941A13F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052C716-F113-FD84-0268-D871D94A3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4BA091C-751B-A83A-997B-C26C900D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AEDB870-FB4C-6F70-3948-E2EE53E380D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09D5F25-01EA-677C-C3DF-71DBC52146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FBE846-0FD4-8638-4751-35CC8DC9A269}"/>
              </a:ext>
            </a:extLst>
          </p:cNvPr>
          <p:cNvSpPr txBox="1"/>
          <p:nvPr/>
        </p:nvSpPr>
        <p:spPr>
          <a:xfrm>
            <a:off x="171450" y="1917457"/>
            <a:ext cx="118681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officer had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admitt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he forgot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subnit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form and was forced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omitt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key details from 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repart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568C33-A545-1C92-825B-B79766889D5A}"/>
              </a:ext>
            </a:extLst>
          </p:cNvPr>
          <p:cNvSpPr txBox="1"/>
          <p:nvPr/>
        </p:nvSpPr>
        <p:spPr>
          <a:xfrm>
            <a:off x="387927" y="3465816"/>
            <a:ext cx="114133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officer had to admit he forgot to submit the form and was forced to omit key details from the report.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DA2110-4BE1-39C2-2461-E19A00877757}"/>
              </a:ext>
            </a:extLst>
          </p:cNvPr>
          <p:cNvSpPr txBox="1"/>
          <p:nvPr/>
        </p:nvSpPr>
        <p:spPr>
          <a:xfrm>
            <a:off x="387927" y="4892633"/>
            <a:ext cx="114133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officer had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admit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he forgot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submit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form and was forced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omit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key details from 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report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D7FB39-365B-2775-32CE-6D7A7708EC88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BB0DD0-5FF1-F5A4-0AA9-C3903FB4074B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8526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9080378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M5Spr050L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M5Spr050P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M5Spr050S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M5Spr050F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M5Spr050A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M5Spr050Sa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M5Spr050Fe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90A8D-31BD-398F-3878-ABBB20CEE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8F6E76E-B914-FBCB-DF46-0CE6F9E1ED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8C00E4-F857-9A8F-EE56-55144101C0A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7FF6BA1-7B8D-D76C-C94B-F31113F70E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1D93628A-23BC-40D8-3C9C-4A6DA2F6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30E31B-1F64-3ABE-72C0-369E4903D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permit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submit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commit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transmit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omit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remit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admit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mission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missile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dismissal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transmission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A94EB0-D087-3E99-98B2-34C5D50063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015BABD6-02FF-EE0C-0646-304A1D2E7C7B}"/>
              </a:ext>
            </a:extLst>
          </p:cNvPr>
          <p:cNvSpPr/>
          <p:nvPr/>
        </p:nvSpPr>
        <p:spPr>
          <a:xfrm>
            <a:off x="13208791" y="4153830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27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overreaching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over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reach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5647" y="1963667"/>
            <a:ext cx="6494354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Mit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/Miss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morpheme </a:t>
            </a:r>
            <a:r>
              <a:rPr lang="en-GB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permit  submit  commit  transmit  omit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to send!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5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1359861"/>
            <a:ext cx="8199791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 </a:t>
            </a:r>
            <a:r>
              <a:rPr lang="en-GB" sz="2800" b="1" u="sng" dirty="0" err="1">
                <a:solidFill>
                  <a:schemeClr val="bg1"/>
                </a:solidFill>
                <a:latin typeface="Andika" panose="02000000000000000000" pitchFamily="2" charset="0"/>
              </a:rPr>
              <a:t>mit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 (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mittere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) meaning to send or let go.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Where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mittere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meant to send,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missus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meant sent (present simple vs past perfect tense). </a:t>
            </a:r>
          </a:p>
          <a:p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 from Latin we have inherited two variations of the same idea: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mit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- primarily verbs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miss - primarily nouns and adjectives.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FF004-A94E-A850-7315-06F97DFA9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EC778E68-086F-C5FF-1527-1D085A79D3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C662F3-F174-2C09-245C-653C6A38EA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E30DBD3-3ED6-F5B7-74F3-279530319576}"/>
              </a:ext>
            </a:extLst>
          </p:cNvPr>
          <p:cNvSpPr txBox="1"/>
          <p:nvPr/>
        </p:nvSpPr>
        <p:spPr>
          <a:xfrm>
            <a:off x="3391318" y="1047329"/>
            <a:ext cx="8199791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This leads to a very useful spelling pattern to note: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1B89DE-BB80-F44A-56B5-114A12AB9FD2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6522C246-371F-D8C0-0F51-7E7BA6DB9B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C3FC5CE2-8BA7-C166-6291-A8E955483B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41C1CDC-F592-366C-9D31-F68647A3E4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494509"/>
              </p:ext>
            </p:extLst>
          </p:nvPr>
        </p:nvGraphicFramePr>
        <p:xfrm>
          <a:off x="3493901" y="2252436"/>
          <a:ext cx="7542738" cy="36271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771369">
                  <a:extLst>
                    <a:ext uri="{9D8B030D-6E8A-4147-A177-3AD203B41FA5}">
                      <a16:colId xmlns:a16="http://schemas.microsoft.com/office/drawing/2014/main" val="2409039695"/>
                    </a:ext>
                  </a:extLst>
                </a:gridCol>
                <a:gridCol w="3771369">
                  <a:extLst>
                    <a:ext uri="{9D8B030D-6E8A-4147-A177-3AD203B41FA5}">
                      <a16:colId xmlns:a16="http://schemas.microsoft.com/office/drawing/2014/main" val="1439668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Verb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Noun/Adjective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715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admit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admission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9043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commit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commission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6764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permit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permission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5775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remit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remission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5207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submit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submission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7159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transmit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transmission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87848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93841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D3ED74-3483-F7C7-5F4A-054D129D9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6C58B2A2-47D9-4A42-1D85-8526D4ABCD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A42CAD-B74D-7C42-2F2C-8B05546AAA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455672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05B964-D6A2-B2D3-1A26-4B831929615F}"/>
              </a:ext>
            </a:extLst>
          </p:cNvPr>
          <p:cNvSpPr txBox="1"/>
          <p:nvPr/>
        </p:nvSpPr>
        <p:spPr>
          <a:xfrm>
            <a:off x="3391318" y="1115401"/>
            <a:ext cx="8199791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miss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ile is literally "a thing that can be sent (thrown)."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Similarly, a mission is "the act of being sent" to perform a specific task.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Even the word dismiss follows the rule: dis- (away) + miss (send) = to send someone away.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7F7B7A-1071-1816-EC62-A6B5448690A4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28FF6E2A-58F8-73B6-C86E-A13C2BB71A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19312BDC-0E45-4E13-CF22-D558A748D1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4034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2033</Words>
  <Application>Microsoft Office PowerPoint</Application>
  <PresentationFormat>Widescreen</PresentationFormat>
  <Paragraphs>488</Paragraphs>
  <Slides>22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Mit/Miss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2026-07-21T09:43:05Z</dcterms:modified>
</cp:coreProperties>
</file>