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544" r:id="rId3"/>
    <p:sldId id="546" r:id="rId4"/>
    <p:sldId id="548" r:id="rId5"/>
    <p:sldId id="274" r:id="rId6"/>
    <p:sldId id="304" r:id="rId7"/>
    <p:sldId id="376" r:id="rId8"/>
    <p:sldId id="550" r:id="rId9"/>
    <p:sldId id="551" r:id="rId10"/>
    <p:sldId id="281" r:id="rId11"/>
    <p:sldId id="296" r:id="rId12"/>
    <p:sldId id="282" r:id="rId13"/>
    <p:sldId id="308" r:id="rId14"/>
    <p:sldId id="552" r:id="rId15"/>
    <p:sldId id="553" r:id="rId16"/>
    <p:sldId id="554" r:id="rId17"/>
    <p:sldId id="555" r:id="rId18"/>
    <p:sldId id="423" r:id="rId19"/>
    <p:sldId id="363" r:id="rId20"/>
    <p:sldId id="549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EA0598-EC0B-4F4B-9C8A-0862D53DCBC1}" v="16" dt="2026-07-23T12:30:59.2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69912" autoAdjust="0"/>
  </p:normalViewPr>
  <p:slideViewPr>
    <p:cSldViewPr snapToGrid="0">
      <p:cViewPr varScale="1">
        <p:scale>
          <a:sx n="51" d="100"/>
          <a:sy n="51" d="100"/>
        </p:scale>
        <p:origin x="1829" y="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2:30:59.246" v="2116"/>
      <pc:docMkLst>
        <pc:docMk/>
      </pc:docMkLst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4010327805" sldId="274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418504607" sldId="281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1463621575" sldId="282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2706167814" sldId="296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4176495674" sldId="304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2023597342" sldId="308"/>
        </pc:sldMkLst>
      </pc:sldChg>
      <pc:sldChg chg="modSp add modTransition">
        <pc:chgData name="Glen Jones" userId="e846aaca-4b24-4b13-b0d0-f2308e16b284" providerId="ADAL" clId="{ED47ACC3-9597-4D89-A1DC-43CF280EF274}" dt="2026-07-23T12:30:59.246" v="2116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42:12.873" v="2102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578625206" sldId="376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2515382227" sldId="390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1341852695" sldId="423"/>
        </pc:sldMkLst>
      </pc:sldChg>
      <pc:sldChg chg="modSp modTransition">
        <pc:chgData name="Glen Jones" userId="e846aaca-4b24-4b13-b0d0-f2308e16b284" providerId="ADAL" clId="{ED47ACC3-9597-4D89-A1DC-43CF280EF274}" dt="2026-07-23T12:30:59.246" v="2116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2:30:47.278" v="2106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2:30:50.817" v="2115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245842585" sldId="546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2004214985" sldId="548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3884127521" sldId="549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42114023" sldId="550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3464840622" sldId="551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3675426211" sldId="552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2414438296" sldId="553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2333458216" sldId="554"/>
        </pc:sldMkLst>
      </pc:sldChg>
      <pc:sldChg chg="modTransition">
        <pc:chgData name="Glen Jones" userId="e846aaca-4b24-4b13-b0d0-f2308e16b284" providerId="ADAL" clId="{ED47ACC3-9597-4D89-A1DC-43CF280EF274}" dt="2026-07-23T12:30:59.246" v="2116"/>
        <pc:sldMkLst>
          <pc:docMk/>
          <pc:sldMk cId="160052770" sldId="55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9B15C18-9FE6-2E4E-C073-661778875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received a certificate for completing the challenge.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148290" y="4310313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ificate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835" y="1592827"/>
            <a:ext cx="5512498" cy="4346293"/>
          </a:xfrm>
          <a:prstGeom prst="rect">
            <a:avLst/>
          </a:prstGeom>
        </p:spPr>
      </p:pic>
      <p:pic>
        <p:nvPicPr>
          <p:cNvPr id="6" name="Picture 5" descr="A person holding a diploma&#10;&#10;Description automatically generated with medium confidence">
            <a:extLst>
              <a:ext uri="{FF2B5EF4-FFF2-40B4-BE49-F238E27FC236}">
                <a16:creationId xmlns:a16="http://schemas.microsoft.com/office/drawing/2014/main" id="{66C01DD0-2B0D-A395-D13B-2B60CA2AA3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0046" y="2792477"/>
            <a:ext cx="2980434" cy="318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2964899-1F33-5875-1D6D-0C411328B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was certain that the answer was correct.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ain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6" y="2545212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C446193-4A5E-4895-18B5-65F08A5F9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must ascertain where all of the gems are.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as</a:t>
            </a:r>
            <a:r>
              <a:rPr lang="en-GB" sz="8000" u="sng" dirty="0">
                <a:solidFill>
                  <a:srgbClr val="7030A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ain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64" y="2193991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971745-A364-2039-FCEE-97F30D589BFC}"/>
              </a:ext>
            </a:extLst>
          </p:cNvPr>
          <p:cNvSpPr txBox="1"/>
          <p:nvPr/>
        </p:nvSpPr>
        <p:spPr>
          <a:xfrm>
            <a:off x="4811698" y="3773009"/>
            <a:ext cx="434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ascertain = to find out or make certain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831BBC14-0146-9820-0990-E629F822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a certitude that he must find the gems first.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30767" y="248213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itude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431" y="1920753"/>
            <a:ext cx="3970447" cy="51156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53A40D-BAD0-AF0F-85E4-E2E3C71E3A78}"/>
              </a:ext>
            </a:extLst>
          </p:cNvPr>
          <p:cNvSpPr txBox="1"/>
          <p:nvPr/>
        </p:nvSpPr>
        <p:spPr>
          <a:xfrm>
            <a:off x="4811697" y="3773009"/>
            <a:ext cx="5595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To be absolutely certain that something is true. </a:t>
            </a:r>
          </a:p>
        </p:txBody>
      </p:sp>
    </p:spTree>
    <p:extLst>
      <p:ext uri="{BB962C8B-B14F-4D97-AF65-F5344CB8AC3E}">
        <p14:creationId xmlns:p14="http://schemas.microsoft.com/office/powerpoint/2010/main" val="20235973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02A4A4-5AC7-D7D4-3EA0-6CD187E3F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7F4F45-8CF1-7961-9B2A-B09673119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94C69-C26E-2641-BF21-D67B78B18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was uncertain if he was correct.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22AFF9-18A6-C298-E416-DE922427C9D1}"/>
              </a:ext>
            </a:extLst>
          </p:cNvPr>
          <p:cNvSpPr txBox="1"/>
          <p:nvPr/>
        </p:nvSpPr>
        <p:spPr>
          <a:xfrm>
            <a:off x="4290398" y="2442534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un</a:t>
            </a:r>
            <a:r>
              <a:rPr lang="en-GB" sz="8000" u="sng" dirty="0">
                <a:solidFill>
                  <a:srgbClr val="FFFF0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ain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3C3D119-769D-8DCB-6195-D20300D9BC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835" y="1592827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4262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789E6-415D-4DB3-7803-7CCC85ED6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B7651D7-AC4F-BDDA-92E0-47EE04E2C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C4917-DAAC-2724-CB08-48DB7D659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made a concerted effort to behave well.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815ED5-E0EA-DAA2-38AE-490CBACAF1F9}"/>
              </a:ext>
            </a:extLst>
          </p:cNvPr>
          <p:cNvSpPr txBox="1"/>
          <p:nvPr/>
        </p:nvSpPr>
        <p:spPr>
          <a:xfrm>
            <a:off x="4183252" y="305956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con</a:t>
            </a:r>
            <a:r>
              <a:rPr lang="en-GB" sz="8000" u="sng" dirty="0">
                <a:solidFill>
                  <a:srgbClr val="7030A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ed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6D00B56-D12E-1568-A94E-F3A36EEAA6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6" y="2545212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4382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EDC6F-8FF7-694B-C6AA-625B5BC54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E091FD5-E436-065A-F059-B1D542B6B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9FD24-DE0C-D4D8-1BAC-F72E4B8A3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certification meant the game was suitable for children,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857E81-021E-61C3-F051-FA62E7925B65}"/>
              </a:ext>
            </a:extLst>
          </p:cNvPr>
          <p:cNvSpPr txBox="1"/>
          <p:nvPr/>
        </p:nvSpPr>
        <p:spPr>
          <a:xfrm>
            <a:off x="4811698" y="2558407"/>
            <a:ext cx="64278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ification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048A9EDD-8E10-30EB-962A-5E366B9ACF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64" y="219399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4582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DD456-21B7-7F48-D475-0F0EAB97D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149529D9-A0FD-EBC7-C150-2D94C9D01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03BD8-D94E-387D-8983-BC58ED7341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</a:t>
            </a:r>
            <a:r>
              <a:rPr lang="en-GB" sz="4400" dirty="0">
                <a:solidFill>
                  <a:schemeClr val="bg1"/>
                </a:solidFill>
              </a:rPr>
              <a:t>sudden change of plans </a:t>
            </a:r>
            <a:r>
              <a:rPr lang="en-GB" sz="4400">
                <a:solidFill>
                  <a:schemeClr val="bg1"/>
                </a:solidFill>
              </a:rPr>
              <a:t>disconcerted Emile.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8F2A1B-F00E-9EB6-33A0-70D18688E8D6}"/>
              </a:ext>
            </a:extLst>
          </p:cNvPr>
          <p:cNvSpPr txBox="1"/>
          <p:nvPr/>
        </p:nvSpPr>
        <p:spPr>
          <a:xfrm>
            <a:off x="3901016" y="3155137"/>
            <a:ext cx="63467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discon</a:t>
            </a:r>
            <a:r>
              <a:rPr lang="en-GB" sz="8000" dirty="0">
                <a:solidFill>
                  <a:srgbClr val="FFFF0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ed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CB38610-BBEC-EE23-5666-4A9FD4D888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431" y="1920753"/>
            <a:ext cx="3970447" cy="51156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FB2D11-61F0-7978-5F14-88036FE5EC9E}"/>
              </a:ext>
            </a:extLst>
          </p:cNvPr>
          <p:cNvSpPr txBox="1"/>
          <p:nvPr/>
        </p:nvSpPr>
        <p:spPr>
          <a:xfrm>
            <a:off x="4132563" y="4478576"/>
            <a:ext cx="5595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concerted → </a:t>
            </a:r>
            <a:r>
              <a:rPr lang="en-GB">
                <a:solidFill>
                  <a:schemeClr val="bg1"/>
                </a:solidFill>
              </a:rPr>
              <a:t>working together</a:t>
            </a:r>
          </a:p>
          <a:p>
            <a:r>
              <a:rPr lang="en-GB">
                <a:solidFill>
                  <a:schemeClr val="bg1"/>
                </a:solidFill>
              </a:rPr>
              <a:t>disconcerted </a:t>
            </a:r>
            <a:r>
              <a:rPr lang="en-GB" dirty="0">
                <a:solidFill>
                  <a:schemeClr val="bg1"/>
                </a:solidFill>
              </a:rPr>
              <a:t>→ disturbed / confused</a:t>
            </a:r>
          </a:p>
        </p:txBody>
      </p:sp>
    </p:spTree>
    <p:extLst>
      <p:ext uri="{BB962C8B-B14F-4D97-AF65-F5344CB8AC3E}">
        <p14:creationId xmlns:p14="http://schemas.microsoft.com/office/powerpoint/2010/main" val="1600527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332509" y="1917457"/>
            <a:ext cx="11471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uncertin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whether the inspector would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certafy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work, but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certeficate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arived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 the post.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329737" y="3465816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uncertain whether the inspector would certify the work, but the certificate arrived in the post.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387927" y="4892633"/>
            <a:ext cx="11413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uncertain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whether the inspector would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certify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work, but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certificate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arrived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 the post.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8514892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M5Spr060L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M5Spr060P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M5Spr060S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M5Spr060F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M5Spr060A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M5Spr060Sa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M5Spr060Fe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sonflowur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sunflower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certain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uncertain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ascertain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certify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certificate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concert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disconcerted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concerted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certification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uncertified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certifiable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concertina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41591" y="5513717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abstracted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ab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stract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2158" y="2263470"/>
            <a:ext cx="4122296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B5ED8DB-9F14-B2E2-57A0-C51EA77ADD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ificate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ain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itude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56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85850"/>
            <a:ext cx="11338560" cy="485775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02837" y="1737658"/>
            <a:ext cx="7299211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“certus” means </a:t>
            </a: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sure in Latin . </a:t>
            </a:r>
          </a:p>
          <a:p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When someone says, “That’s a cert”, they literally mean “That’s a sure thing.”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AF78F-1775-CC36-CAC4-9B23B178B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1E3BDF9-6866-7324-DF64-7F0E40CAD2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889D7-D8A4-C365-0A44-0C479C703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3400"/>
            <a:ext cx="11338560" cy="577215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B74634-7BA3-66B3-F134-176953BBD7A0}"/>
              </a:ext>
            </a:extLst>
          </p:cNvPr>
          <p:cNvSpPr txBox="1"/>
          <p:nvPr/>
        </p:nvSpPr>
        <p:spPr>
          <a:xfrm>
            <a:off x="3393938" y="814330"/>
            <a:ext cx="8545514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modern British slang, “cert” has gone from being just a shortened word to almost a noun meaning “guarantee” (for example, rain tomorrow is a cert).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What’s cool linguistically is that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Latin adjective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certus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became a formal adjective (certain)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then turned into a casual slang noun (a cert)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It’s a great example of how English constantly recycles old roots into new roles.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809554-3A61-6B08-1985-5C0C0606C68E}"/>
              </a:ext>
            </a:extLst>
          </p:cNvPr>
          <p:cNvSpPr txBox="1"/>
          <p:nvPr/>
        </p:nvSpPr>
        <p:spPr>
          <a:xfrm>
            <a:off x="845226" y="403099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2F0B0E82-3F2A-81D8-5987-05363212F3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503471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66DF279A-EE6C-6C3C-AA26-6F59A3CA94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40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F9DCB-A41E-849C-39DC-A57B4BE16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21269DB3-2B07-7027-7A0A-222A43E068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D6164-0594-99B3-EEA0-DA56BA725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3400"/>
            <a:ext cx="11338560" cy="577215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0B0DD7-134C-75B9-5108-C8576C7AE0C1}"/>
              </a:ext>
            </a:extLst>
          </p:cNvPr>
          <p:cNvSpPr txBox="1"/>
          <p:nvPr/>
        </p:nvSpPr>
        <p:spPr>
          <a:xfrm>
            <a:off x="4101192" y="598890"/>
            <a:ext cx="7838259" cy="56938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Another interesting case is concert and concertina…how do they relate to sure?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concert isn’t about certainty/surety directly — it’s about many parts coming together into a settled, agreed whole -.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 we can talk about a concerted effort and people acting in concert.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a similar way, a concertina (a small musical instrument) is named because it produces music by parts working together in harmony.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0A43B7-4A55-FAC6-2F20-BA359B917D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48" y="533400"/>
            <a:ext cx="3500302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406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677</Words>
  <Application>Microsoft Office PowerPoint</Application>
  <PresentationFormat>Widescreen</PresentationFormat>
  <Paragraphs>114</Paragraphs>
  <Slides>20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Cert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2026-07-23T12:31:01Z</dcterms:modified>
</cp:coreProperties>
</file>