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390" r:id="rId2"/>
    <p:sldId id="544" r:id="rId3"/>
    <p:sldId id="546" r:id="rId4"/>
    <p:sldId id="548" r:id="rId5"/>
    <p:sldId id="274" r:id="rId6"/>
    <p:sldId id="579" r:id="rId7"/>
    <p:sldId id="550" r:id="rId8"/>
    <p:sldId id="596" r:id="rId9"/>
    <p:sldId id="580" r:id="rId10"/>
    <p:sldId id="581" r:id="rId11"/>
    <p:sldId id="582" r:id="rId12"/>
    <p:sldId id="583" r:id="rId13"/>
    <p:sldId id="584" r:id="rId14"/>
    <p:sldId id="585" r:id="rId15"/>
    <p:sldId id="586" r:id="rId16"/>
    <p:sldId id="587" r:id="rId17"/>
    <p:sldId id="556" r:id="rId18"/>
    <p:sldId id="562" r:id="rId19"/>
    <p:sldId id="597" r:id="rId20"/>
    <p:sldId id="565" r:id="rId21"/>
    <p:sldId id="558" r:id="rId22"/>
    <p:sldId id="598" r:id="rId23"/>
    <p:sldId id="566" r:id="rId24"/>
    <p:sldId id="557" r:id="rId25"/>
    <p:sldId id="553" r:id="rId26"/>
    <p:sldId id="573" r:id="rId27"/>
    <p:sldId id="599" r:id="rId28"/>
    <p:sldId id="383" r:id="rId29"/>
    <p:sldId id="419" r:id="rId30"/>
    <p:sldId id="423" r:id="rId31"/>
    <p:sldId id="363" r:id="rId32"/>
    <p:sldId id="549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C97C5A-9BF1-4221-A3F0-CAB3F7BEFD92}" v="17" dt="2026-07-23T12:56:36.3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51" d="100"/>
          <a:sy n="51" d="100"/>
        </p:scale>
        <p:origin x="1829" y="29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2:56:36.371" v="3339" actId="20577"/>
      <pc:docMkLst>
        <pc:docMk/>
      </pc:docMkLst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4010327805" sldId="274"/>
        </pc:sldMkLst>
      </pc:sldChg>
      <pc:sldChg chg="modSp add modTransition">
        <pc:chgData name="Glen Jones" userId="e846aaca-4b24-4b13-b0d0-f2308e16b284" providerId="ADAL" clId="{ED47ACC3-9597-4D89-A1DC-43CF280EF274}" dt="2026-07-23T12:55:49.746" v="3338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10:01:17.574" v="3323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2437532284" sldId="383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2515382227" sldId="390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367735228" sldId="419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1341852695" sldId="423"/>
        </pc:sldMkLst>
      </pc:sldChg>
      <pc:sldChg chg="modSp modTransition addAnim delAnim">
        <pc:chgData name="Glen Jones" userId="e846aaca-4b24-4b13-b0d0-f2308e16b284" providerId="ADAL" clId="{ED47ACC3-9597-4D89-A1DC-43CF280EF274}" dt="2026-07-23T12:55:49.746" v="3338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2:55:36.253" v="3327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2:55:40.540" v="3336" actId="20577"/>
          <ac:spMkLst>
            <pc:docMk/>
            <pc:sldMk cId="3384485664" sldId="544"/>
            <ac:spMk id="6" creationId="{3A35EC4B-1875-D7D1-43D4-997B8DE58C37}"/>
          </ac:spMkLst>
        </pc:spChg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245842585" sldId="546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2004214985" sldId="548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3884127521" sldId="549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294792751" sldId="550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263774763" sldId="553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4226192905" sldId="556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1500668299" sldId="557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3428596516" sldId="558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538845975" sldId="562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2162945693" sldId="565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1728260365" sldId="566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1303719591" sldId="573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2712599820" sldId="579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72582480" sldId="580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1461404578" sldId="581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4088618189" sldId="582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1471805745" sldId="583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3464571383" sldId="584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1080973825" sldId="585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2996433600" sldId="586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2455739704" sldId="587"/>
        </pc:sldMkLst>
      </pc:sldChg>
      <pc:sldChg chg="modSp modTransition">
        <pc:chgData name="Glen Jones" userId="e846aaca-4b24-4b13-b0d0-f2308e16b284" providerId="ADAL" clId="{ED47ACC3-9597-4D89-A1DC-43CF280EF274}" dt="2026-07-23T12:56:36.371" v="3339" actId="20577"/>
        <pc:sldMkLst>
          <pc:docMk/>
          <pc:sldMk cId="3565101543" sldId="596"/>
        </pc:sldMkLst>
        <pc:spChg chg="mod">
          <ac:chgData name="Glen Jones" userId="e846aaca-4b24-4b13-b0d0-f2308e16b284" providerId="ADAL" clId="{ED47ACC3-9597-4D89-A1DC-43CF280EF274}" dt="2026-07-23T12:56:36.371" v="3339" actId="20577"/>
          <ac:spMkLst>
            <pc:docMk/>
            <pc:sldMk cId="3565101543" sldId="596"/>
            <ac:spMk id="2" creationId="{7F8D9A11-4176-FC34-E9B8-B301CC9306A9}"/>
          </ac:spMkLst>
        </pc:spChg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3112495580" sldId="597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227129440" sldId="598"/>
        </pc:sldMkLst>
      </pc:sldChg>
      <pc:sldChg chg="modTransition">
        <pc:chgData name="Glen Jones" userId="e846aaca-4b24-4b13-b0d0-f2308e16b284" providerId="ADAL" clId="{ED47ACC3-9597-4D89-A1DC-43CF280EF274}" dt="2026-07-23T12:55:49.746" v="3338"/>
        <pc:sldMkLst>
          <pc:docMk/>
          <pc:sldMk cId="4035104912" sldId="59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Where has the E gone? </a:t>
            </a:r>
          </a:p>
          <a:p>
            <a:endParaRPr lang="en-GB" sz="1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Silent E + Suffix starts with a vowel = Drop the 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this word,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in‑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helps give the idea of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turning the opposite way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Where has the E gone? </a:t>
            </a:r>
          </a:p>
          <a:p>
            <a:endParaRPr lang="en-GB" sz="1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Silent E + Suffix starts with a vowel = Drop the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443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4C9C1-4160-795A-66E6-B59EE4B38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2D1A4D-BF21-F4C5-7A58-1A5A4B315F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9F0C87-B9E3-7285-97C6-7AD57D73D0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7483D-CF6C-3E03-0976-4D8A62707A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78843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9FD35-C27F-255A-EFA3-4B99FEA49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5F52AA-7DCE-55DE-4615-C3566395EA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227A5D-F347-AE7A-C2C1-D9972217A4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DC245E-6A74-35A1-95C0-474B67C3C0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36628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295FBD-624B-F72D-6F25-A29A3EA41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81295B-94D3-35FD-7287-CCD46A1DF3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11C0B7-D3B0-73E2-1F5F-5B87DEC2CB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E192AC-952E-B934-6584-83B5E68D77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86351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There are loads of words not listed…can you students list 5 each? </a:t>
            </a:r>
          </a:p>
          <a:p>
            <a:endParaRPr lang="en-GB" dirty="0"/>
          </a:p>
          <a:p>
            <a:r>
              <a:rPr lang="en-GB" dirty="0"/>
              <a:t>transversing</a:t>
            </a:r>
          </a:p>
          <a:p>
            <a:r>
              <a:rPr lang="en-GB" dirty="0"/>
              <a:t>diversify</a:t>
            </a:r>
          </a:p>
          <a:p>
            <a:r>
              <a:rPr lang="en-GB" dirty="0"/>
              <a:t>versatile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0108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Very tricky to guess!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070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has the E gone from </a:t>
            </a:r>
            <a:r>
              <a:rPr lang="en-GB" dirty="0" err="1"/>
              <a:t>versE</a:t>
            </a:r>
            <a:r>
              <a:rPr lang="en-GB" dirty="0"/>
              <a:t>? </a:t>
            </a:r>
          </a:p>
          <a:p>
            <a:endParaRPr lang="en-GB" dirty="0"/>
          </a:p>
          <a:p>
            <a:r>
              <a:rPr lang="en-GB" dirty="0"/>
              <a:t>Silent E + Suffix starts with a vowel = Drop the 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4431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vers 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8377058" y="2353762"/>
            <a:ext cx="1561795" cy="173131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4045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vers 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B9DF59E-DCAA-89C3-3889-E0D1E57DD0D3}"/>
              </a:ext>
            </a:extLst>
          </p:cNvPr>
          <p:cNvSpPr/>
          <p:nvPr/>
        </p:nvSpPr>
        <p:spPr>
          <a:xfrm>
            <a:off x="2002623" y="2333766"/>
            <a:ext cx="2298581" cy="2066757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554A9D0-7D83-CFCE-71DA-F75CAB15DD38}"/>
              </a:ext>
            </a:extLst>
          </p:cNvPr>
          <p:cNvSpPr/>
          <p:nvPr/>
        </p:nvSpPr>
        <p:spPr>
          <a:xfrm>
            <a:off x="8377058" y="2353762"/>
            <a:ext cx="1561795" cy="173131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6181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vers 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588362" y="4085077"/>
            <a:ext cx="3096489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780947FF-657F-6C63-8B45-E5C9BF8743F5}"/>
              </a:ext>
            </a:extLst>
          </p:cNvPr>
          <p:cNvSpPr/>
          <p:nvPr/>
        </p:nvSpPr>
        <p:spPr>
          <a:xfrm>
            <a:off x="8377058" y="2353762"/>
            <a:ext cx="1561795" cy="173131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8A8A637-D65E-5FFE-F0B5-52FD8820FC04}"/>
              </a:ext>
            </a:extLst>
          </p:cNvPr>
          <p:cNvSpPr/>
          <p:nvPr/>
        </p:nvSpPr>
        <p:spPr>
          <a:xfrm>
            <a:off x="2002623" y="2333766"/>
            <a:ext cx="2298581" cy="2066757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8057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re vers al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reversal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“Verse”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444545" y="1196220"/>
            <a:ext cx="1302910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339089" y="220453"/>
            <a:ext cx="1068425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3A8F81-634E-F31F-C714-953B4175091F}"/>
              </a:ext>
            </a:extLst>
          </p:cNvPr>
          <p:cNvSpPr/>
          <p:nvPr/>
        </p:nvSpPr>
        <p:spPr>
          <a:xfrm>
            <a:off x="3604338" y="202020"/>
            <a:ext cx="1459606" cy="1042853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5713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Verse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turn.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verse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384232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inversed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3443875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universes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reversal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09738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“universes”?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niverses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turned into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whole.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“universes”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inversed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universes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uni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</a:p>
        </p:txBody>
      </p:sp>
    </p:spTree>
    <p:extLst>
      <p:ext uri="{BB962C8B-B14F-4D97-AF65-F5344CB8AC3E}">
        <p14:creationId xmlns:p14="http://schemas.microsoft.com/office/powerpoint/2010/main" val="29964336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“inversed”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Inversed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literally not turned.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“inversed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984089" y="2822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universes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inversed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into or not</a:t>
            </a:r>
          </a:p>
        </p:txBody>
      </p:sp>
    </p:spTree>
    <p:extLst>
      <p:ext uri="{BB962C8B-B14F-4D97-AF65-F5344CB8AC3E}">
        <p14:creationId xmlns:p14="http://schemas.microsoft.com/office/powerpoint/2010/main" val="24557397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anniversary was a special day.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72761" y="2817501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anniversary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anniversary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anni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year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 / place or person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9521D0-4A95-A62C-E9D1-477AA95D82C7}"/>
              </a:ext>
            </a:extLst>
          </p:cNvPr>
          <p:cNvSpPr txBox="1"/>
          <p:nvPr/>
        </p:nvSpPr>
        <p:spPr>
          <a:xfrm>
            <a:off x="1799304" y="1792568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anniversary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A34D1-7F4B-FEA3-872D-138F8F1F7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799D2B7-6E3A-23AD-5312-345CE667E0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7B305-B4C2-92FB-D267-46221B927E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0C3A315C-695E-15BC-940E-DE16C6D26C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766" y="-404991"/>
            <a:ext cx="2148910" cy="200490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0E216D7-21D0-3D44-96AD-63F311AD0914}"/>
              </a:ext>
            </a:extLst>
          </p:cNvPr>
          <p:cNvSpPr txBox="1">
            <a:spLocks/>
          </p:cNvSpPr>
          <p:nvPr/>
        </p:nvSpPr>
        <p:spPr>
          <a:xfrm>
            <a:off x="7322155" y="159842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01AAE12-5CDF-BF35-593D-368E7825113C}"/>
              </a:ext>
            </a:extLst>
          </p:cNvPr>
          <p:cNvSpPr/>
          <p:nvPr/>
        </p:nvSpPr>
        <p:spPr>
          <a:xfrm>
            <a:off x="2904638" y="17605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F97875C-296E-E968-E013-11EE6CCB2F35}"/>
              </a:ext>
            </a:extLst>
          </p:cNvPr>
          <p:cNvSpPr txBox="1">
            <a:spLocks/>
          </p:cNvSpPr>
          <p:nvPr/>
        </p:nvSpPr>
        <p:spPr>
          <a:xfrm>
            <a:off x="7322155" y="25670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A40A81D-9470-2656-059A-FF54AF365C71}"/>
              </a:ext>
            </a:extLst>
          </p:cNvPr>
          <p:cNvSpPr txBox="1">
            <a:spLocks/>
          </p:cNvSpPr>
          <p:nvPr/>
        </p:nvSpPr>
        <p:spPr>
          <a:xfrm>
            <a:off x="541780" y="158934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anniversary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D000AD1-60C5-1A70-631D-47B122A4A2FA}"/>
              </a:ext>
            </a:extLst>
          </p:cNvPr>
          <p:cNvSpPr txBox="1">
            <a:spLocks/>
          </p:cNvSpPr>
          <p:nvPr/>
        </p:nvSpPr>
        <p:spPr>
          <a:xfrm>
            <a:off x="4644129" y="162943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anni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4CEF1164-4602-D93D-CBCC-F96B875C5AF6}"/>
              </a:ext>
            </a:extLst>
          </p:cNvPr>
          <p:cNvSpPr/>
          <p:nvPr/>
        </p:nvSpPr>
        <p:spPr>
          <a:xfrm>
            <a:off x="6767559" y="176986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84236EC-B885-988D-0A2A-E9F4CF463261}"/>
              </a:ext>
            </a:extLst>
          </p:cNvPr>
          <p:cNvSpPr txBox="1">
            <a:spLocks/>
          </p:cNvSpPr>
          <p:nvPr/>
        </p:nvSpPr>
        <p:spPr>
          <a:xfrm>
            <a:off x="4644129" y="259802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year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310788-FCFD-1840-D624-99AF8F979DE1}"/>
              </a:ext>
            </a:extLst>
          </p:cNvPr>
          <p:cNvSpPr txBox="1">
            <a:spLocks/>
          </p:cNvSpPr>
          <p:nvPr/>
        </p:nvSpPr>
        <p:spPr>
          <a:xfrm>
            <a:off x="9895313" y="161310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D03FCE02-3314-A3C7-82E1-2163AFEE484D}"/>
              </a:ext>
            </a:extLst>
          </p:cNvPr>
          <p:cNvSpPr/>
          <p:nvPr/>
        </p:nvSpPr>
        <p:spPr>
          <a:xfrm>
            <a:off x="9383221" y="175354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527ABB-F042-CC43-3879-669235BBEBBF}"/>
              </a:ext>
            </a:extLst>
          </p:cNvPr>
          <p:cNvSpPr txBox="1">
            <a:spLocks/>
          </p:cNvSpPr>
          <p:nvPr/>
        </p:nvSpPr>
        <p:spPr>
          <a:xfrm>
            <a:off x="9895314" y="258170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 / place or person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95657A-5696-4579-BE83-5B83D91A376E}"/>
              </a:ext>
            </a:extLst>
          </p:cNvPr>
          <p:cNvSpPr txBox="1"/>
          <p:nvPr/>
        </p:nvSpPr>
        <p:spPr>
          <a:xfrm>
            <a:off x="1639705" y="182880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anniversary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4515B3-5413-D64A-A90C-7C2AE9CF5E72}"/>
              </a:ext>
            </a:extLst>
          </p:cNvPr>
          <p:cNvSpPr txBox="1"/>
          <p:nvPr/>
        </p:nvSpPr>
        <p:spPr>
          <a:xfrm>
            <a:off x="1726822" y="3429000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CD3BE21F-E356-C78E-06A8-1071B494C07D}"/>
              </a:ext>
            </a:extLst>
          </p:cNvPr>
          <p:cNvSpPr/>
          <p:nvPr/>
        </p:nvSpPr>
        <p:spPr>
          <a:xfrm>
            <a:off x="8547559" y="2063957"/>
            <a:ext cx="382432" cy="1446550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203DED-839D-FB9D-9168-B4AB51C3F9EF}"/>
              </a:ext>
            </a:extLst>
          </p:cNvPr>
          <p:cNvSpPr txBox="1"/>
          <p:nvPr/>
        </p:nvSpPr>
        <p:spPr>
          <a:xfrm>
            <a:off x="99518" y="453803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Silent E + suffix starts with a vowel/Y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</a:t>
            </a:r>
            <a:r>
              <a:rPr lang="en-GB" sz="3600">
                <a:solidFill>
                  <a:schemeClr val="bg1"/>
                </a:solidFill>
              </a:rPr>
              <a:t>Drop the E</a:t>
            </a:r>
            <a:endParaRPr lang="en-GB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4955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nohtbukes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notebooks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&amp; Aimee transversed the galaxy looking for gems.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2966593" y="24943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transversed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transversed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transverse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trans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across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1D665-21B6-0254-EB73-BFD5FB0E3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581A29F-F124-31CD-8C97-BB7239F635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4667A-DA4A-E4E8-6430-B407536B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EE3F128-B0EF-66E6-2C85-70567B82776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839" y="-2594"/>
            <a:ext cx="1362225" cy="17551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13AB5C-29FC-161D-BC2E-9050B1E32348}"/>
              </a:ext>
            </a:extLst>
          </p:cNvPr>
          <p:cNvSpPr txBox="1"/>
          <p:nvPr/>
        </p:nvSpPr>
        <p:spPr>
          <a:xfrm>
            <a:off x="2650103" y="18288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transversed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C9584A-7F57-B419-A9B6-61711AD596A8}"/>
              </a:ext>
            </a:extLst>
          </p:cNvPr>
          <p:cNvSpPr txBox="1">
            <a:spLocks/>
          </p:cNvSpPr>
          <p:nvPr/>
        </p:nvSpPr>
        <p:spPr>
          <a:xfrm>
            <a:off x="6799935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D14E3C3-27FB-C0F5-BE4B-54D6D2FD3713}"/>
              </a:ext>
            </a:extLst>
          </p:cNvPr>
          <p:cNvSpPr txBox="1">
            <a:spLocks/>
          </p:cNvSpPr>
          <p:nvPr/>
        </p:nvSpPr>
        <p:spPr>
          <a:xfrm>
            <a:off x="9692083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CF938CE9-E360-7130-F840-616A918A0BA6}"/>
              </a:ext>
            </a:extLst>
          </p:cNvPr>
          <p:cNvSpPr/>
          <p:nvPr/>
        </p:nvSpPr>
        <p:spPr>
          <a:xfrm>
            <a:off x="9077371" y="19282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C251486C-865A-004E-4F0A-D9639A3C201A}"/>
              </a:ext>
            </a:extLst>
          </p:cNvPr>
          <p:cNvSpPr/>
          <p:nvPr/>
        </p:nvSpPr>
        <p:spPr>
          <a:xfrm>
            <a:off x="2897434" y="194990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3D64141-7CD6-4EA2-C610-49288E6955B3}"/>
              </a:ext>
            </a:extLst>
          </p:cNvPr>
          <p:cNvSpPr txBox="1">
            <a:spLocks/>
          </p:cNvSpPr>
          <p:nvPr/>
        </p:nvSpPr>
        <p:spPr>
          <a:xfrm>
            <a:off x="6799935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14E41DA-5875-7C5B-C639-33FD14C6272A}"/>
              </a:ext>
            </a:extLst>
          </p:cNvPr>
          <p:cNvSpPr txBox="1">
            <a:spLocks/>
          </p:cNvSpPr>
          <p:nvPr/>
        </p:nvSpPr>
        <p:spPr>
          <a:xfrm>
            <a:off x="505839" y="17878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transverse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0E7E05B-1F56-28D8-9BB0-A5A31464005D}"/>
              </a:ext>
            </a:extLst>
          </p:cNvPr>
          <p:cNvSpPr txBox="1">
            <a:spLocks/>
          </p:cNvSpPr>
          <p:nvPr/>
        </p:nvSpPr>
        <p:spPr>
          <a:xfrm>
            <a:off x="9692083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2FB3B38-73D8-8389-249A-646AE4C69A1D}"/>
              </a:ext>
            </a:extLst>
          </p:cNvPr>
          <p:cNvSpPr txBox="1">
            <a:spLocks/>
          </p:cNvSpPr>
          <p:nvPr/>
        </p:nvSpPr>
        <p:spPr>
          <a:xfrm>
            <a:off x="3907786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trans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8E3827C-97CB-7CAC-8C2E-DEA195AAF65A}"/>
              </a:ext>
            </a:extLst>
          </p:cNvPr>
          <p:cNvSpPr txBox="1">
            <a:spLocks/>
          </p:cNvSpPr>
          <p:nvPr/>
        </p:nvSpPr>
        <p:spPr>
          <a:xfrm>
            <a:off x="3937554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across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90BE2A4-95FB-EE90-AD7D-01A57882D8DB}"/>
              </a:ext>
            </a:extLst>
          </p:cNvPr>
          <p:cNvSpPr/>
          <p:nvPr/>
        </p:nvSpPr>
        <p:spPr>
          <a:xfrm>
            <a:off x="6177391" y="19282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E06AFC-E706-BB66-54C3-7F67ABB0BC4F}"/>
              </a:ext>
            </a:extLst>
          </p:cNvPr>
          <p:cNvSpPr txBox="1"/>
          <p:nvPr/>
        </p:nvSpPr>
        <p:spPr>
          <a:xfrm>
            <a:off x="1689621" y="3587671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4EF2FBC4-9DF1-0701-B6F3-28CB5EB14BFB}"/>
              </a:ext>
            </a:extLst>
          </p:cNvPr>
          <p:cNvSpPr/>
          <p:nvPr/>
        </p:nvSpPr>
        <p:spPr>
          <a:xfrm>
            <a:off x="8087302" y="2271053"/>
            <a:ext cx="382432" cy="1446550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A2D02D-BF83-CDED-0A83-ABBEEA78E67D}"/>
              </a:ext>
            </a:extLst>
          </p:cNvPr>
          <p:cNvSpPr txBox="1"/>
          <p:nvPr/>
        </p:nvSpPr>
        <p:spPr>
          <a:xfrm>
            <a:off x="99518" y="475044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Silent E + suffix starts with a vowel/Y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2271294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universe is bigger than you can imagine.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universe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universe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5309667" y="392031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uni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8201815" y="3920315"/>
            <a:ext cx="216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7587103" y="406075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4180078" y="406075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5309667" y="489170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one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1788483" y="3898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universe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8201815" y="4891701"/>
            <a:ext cx="216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were lots of versions of the story.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versions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versions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704A150-4FC4-49F3-0220-B6F4F5E6599A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F6BA0D4-EBE2-2CAF-DA39-844DD06A7CFD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3E1544C-2A70-C065-3026-35AB7ADC0EF9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6CBEA73-4033-8ABA-4596-BCF3ED5AC065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A5C0506-D601-4845-9190-814D4187CB23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2AE4883-DA23-0F26-E5B4-57A00AD534CB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versions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DD57FBD-9E25-8105-7DD9-7DDF0D0B6683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3866591-691C-289E-96F1-0DA2E1835AB5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verse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09D0F6D-85AC-EDD7-319A-CC80D37EBE8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0FC75AD5-8974-DD39-1129-B24467151DD5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CD4D0-0FC4-670B-AB49-3652495CB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1D2E74C-1D52-0D2C-7F59-5D339CBECF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4AAB8F-2CF0-3148-BF02-6F3A34602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A4845E-EF77-4766-CF65-07128207AD48}"/>
              </a:ext>
            </a:extLst>
          </p:cNvPr>
          <p:cNvSpPr txBox="1"/>
          <p:nvPr/>
        </p:nvSpPr>
        <p:spPr>
          <a:xfrm>
            <a:off x="2562699" y="13144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versions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75CA8D-ACD9-A8EB-72D3-43B9B260CB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699" y="163826"/>
            <a:ext cx="1799720" cy="141897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ECDC5B9-3201-0B1D-7E23-E63EFF14AE95}"/>
              </a:ext>
            </a:extLst>
          </p:cNvPr>
          <p:cNvSpPr txBox="1">
            <a:spLocks/>
          </p:cNvSpPr>
          <p:nvPr/>
        </p:nvSpPr>
        <p:spPr>
          <a:xfrm>
            <a:off x="6838216" y="161328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803F5EB-57BC-4827-A6D6-F1648B44C99F}"/>
              </a:ext>
            </a:extLst>
          </p:cNvPr>
          <p:cNvSpPr txBox="1">
            <a:spLocks/>
          </p:cNvSpPr>
          <p:nvPr/>
        </p:nvSpPr>
        <p:spPr>
          <a:xfrm>
            <a:off x="9730364" y="161328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E756C22B-B7EF-F492-6A7A-DF4FF600894B}"/>
              </a:ext>
            </a:extLst>
          </p:cNvPr>
          <p:cNvSpPr/>
          <p:nvPr/>
        </p:nvSpPr>
        <p:spPr>
          <a:xfrm>
            <a:off x="9115652" y="1753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233237A3-5656-00EB-C8E9-18619F85248F}"/>
              </a:ext>
            </a:extLst>
          </p:cNvPr>
          <p:cNvSpPr/>
          <p:nvPr/>
        </p:nvSpPr>
        <p:spPr>
          <a:xfrm>
            <a:off x="2935715" y="177538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9C1B10B-DBD0-65A1-BCF5-4F721583912E}"/>
              </a:ext>
            </a:extLst>
          </p:cNvPr>
          <p:cNvSpPr txBox="1">
            <a:spLocks/>
          </p:cNvSpPr>
          <p:nvPr/>
        </p:nvSpPr>
        <p:spPr>
          <a:xfrm>
            <a:off x="6838216" y="258467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E245C3B-68D4-AB94-1A31-BB7722884961}"/>
              </a:ext>
            </a:extLst>
          </p:cNvPr>
          <p:cNvSpPr txBox="1">
            <a:spLocks/>
          </p:cNvSpPr>
          <p:nvPr/>
        </p:nvSpPr>
        <p:spPr>
          <a:xfrm>
            <a:off x="544120" y="161328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versions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B7C2B0E-D512-3996-6849-162F4168D7C8}"/>
              </a:ext>
            </a:extLst>
          </p:cNvPr>
          <p:cNvSpPr txBox="1">
            <a:spLocks/>
          </p:cNvSpPr>
          <p:nvPr/>
        </p:nvSpPr>
        <p:spPr>
          <a:xfrm>
            <a:off x="9730364" y="258467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DC05DC6-8DEC-34FA-A614-210DD4CFA1F6}"/>
              </a:ext>
            </a:extLst>
          </p:cNvPr>
          <p:cNvSpPr txBox="1">
            <a:spLocks/>
          </p:cNvSpPr>
          <p:nvPr/>
        </p:nvSpPr>
        <p:spPr>
          <a:xfrm>
            <a:off x="3946067" y="161328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verse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A4B6D13-5397-EBA3-B71A-9F209FFC4596}"/>
              </a:ext>
            </a:extLst>
          </p:cNvPr>
          <p:cNvSpPr txBox="1">
            <a:spLocks/>
          </p:cNvSpPr>
          <p:nvPr/>
        </p:nvSpPr>
        <p:spPr>
          <a:xfrm>
            <a:off x="3975835" y="258467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78D09C66-053E-3EA6-5A0E-D8EB20FD6CBE}"/>
              </a:ext>
            </a:extLst>
          </p:cNvPr>
          <p:cNvSpPr/>
          <p:nvPr/>
        </p:nvSpPr>
        <p:spPr>
          <a:xfrm>
            <a:off x="6215672" y="1753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7A0A5A-F9B1-1FA1-3A5B-E6781C047A9E}"/>
              </a:ext>
            </a:extLst>
          </p:cNvPr>
          <p:cNvSpPr txBox="1"/>
          <p:nvPr/>
        </p:nvSpPr>
        <p:spPr>
          <a:xfrm>
            <a:off x="1689621" y="3587671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13F14F4A-105B-DE07-D473-3A30C7FD2A84}"/>
              </a:ext>
            </a:extLst>
          </p:cNvPr>
          <p:cNvSpPr/>
          <p:nvPr/>
        </p:nvSpPr>
        <p:spPr>
          <a:xfrm>
            <a:off x="5162569" y="2141888"/>
            <a:ext cx="382432" cy="1446550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A2760F-4671-D375-14C0-C6CBA6FC65A0}"/>
              </a:ext>
            </a:extLst>
          </p:cNvPr>
          <p:cNvSpPr txBox="1"/>
          <p:nvPr/>
        </p:nvSpPr>
        <p:spPr>
          <a:xfrm>
            <a:off x="99518" y="475044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Silent E + suffix starts with a vowel/Y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40351049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100955"/>
              </p:ext>
            </p:extLst>
          </p:nvPr>
        </p:nvGraphicFramePr>
        <p:xfrm>
          <a:off x="2724472" y="1051862"/>
          <a:ext cx="7367587" cy="3338894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10347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anni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re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tra</a:t>
                      </a:r>
                      <a:endParaRPr lang="en-GB" sz="1800" b="0" kern="100" dirty="0">
                        <a:solidFill>
                          <a:srgbClr val="000000"/>
                        </a:solidFill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trans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uni</a:t>
                      </a:r>
                      <a:endParaRPr lang="en-GB" sz="1800" b="0" kern="100" dirty="0">
                        <a:solidFill>
                          <a:srgbClr val="000000"/>
                        </a:solidFill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con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di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ad</a:t>
                      </a:r>
                      <a:endParaRPr lang="en-GB" sz="1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verse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turn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ate + </a:t>
                      </a: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ile</a:t>
                      </a:r>
                      <a:endParaRPr lang="en-GB" sz="2400" b="0" kern="100" dirty="0">
                        <a:effectLst/>
                        <a:latin typeface="Andika" panose="02000000000000000000" pitchFamily="2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ion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ary</a:t>
                      </a:r>
                      <a:endParaRPr lang="en-GB" sz="2400" b="0" kern="100" dirty="0"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ify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7838A4D0-C7CF-BB74-447A-5032463C0E68}"/>
              </a:ext>
            </a:extLst>
          </p:cNvPr>
          <p:cNvSpPr txBox="1">
            <a:spLocks/>
          </p:cNvSpPr>
          <p:nvPr/>
        </p:nvSpPr>
        <p:spPr>
          <a:xfrm>
            <a:off x="1381140" y="452575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verse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DAF7D774-0BCB-677D-0343-3EA560446E5C}"/>
              </a:ext>
            </a:extLst>
          </p:cNvPr>
          <p:cNvSpPr txBox="1">
            <a:spLocks/>
          </p:cNvSpPr>
          <p:nvPr/>
        </p:nvSpPr>
        <p:spPr>
          <a:xfrm>
            <a:off x="1381138" y="571193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reverse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C2EE0BB8-4CAB-37D6-D082-9AEE9F364A24}"/>
              </a:ext>
            </a:extLst>
          </p:cNvPr>
          <p:cNvSpPr txBox="1">
            <a:spLocks/>
          </p:cNvSpPr>
          <p:nvPr/>
        </p:nvSpPr>
        <p:spPr>
          <a:xfrm>
            <a:off x="1381138" y="511884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versed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FB657B28-CB39-7E4B-243F-A08D10AC3D59}"/>
              </a:ext>
            </a:extLst>
          </p:cNvPr>
          <p:cNvSpPr txBox="1">
            <a:spLocks/>
          </p:cNvSpPr>
          <p:nvPr/>
        </p:nvSpPr>
        <p:spPr>
          <a:xfrm>
            <a:off x="1381138" y="626286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reversed  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749442F1-D958-5EF3-547E-D77D50FE89F8}"/>
              </a:ext>
            </a:extLst>
          </p:cNvPr>
          <p:cNvSpPr txBox="1">
            <a:spLocks/>
          </p:cNvSpPr>
          <p:nvPr/>
        </p:nvSpPr>
        <p:spPr>
          <a:xfrm>
            <a:off x="3894705" y="451839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reversing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5C0E47B6-C682-3B85-BE40-20E4DBC6466A}"/>
              </a:ext>
            </a:extLst>
          </p:cNvPr>
          <p:cNvSpPr txBox="1">
            <a:spLocks/>
          </p:cNvSpPr>
          <p:nvPr/>
        </p:nvSpPr>
        <p:spPr>
          <a:xfrm>
            <a:off x="3894703" y="570457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traverses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62EB1CFD-49E9-5688-781D-3722B56BAF4B}"/>
              </a:ext>
            </a:extLst>
          </p:cNvPr>
          <p:cNvSpPr txBox="1">
            <a:spLocks/>
          </p:cNvSpPr>
          <p:nvPr/>
        </p:nvSpPr>
        <p:spPr>
          <a:xfrm>
            <a:off x="3894703" y="511148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traverse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DBB7B757-86EF-D8A6-59FC-FBBE8B00CB86}"/>
              </a:ext>
            </a:extLst>
          </p:cNvPr>
          <p:cNvSpPr txBox="1">
            <a:spLocks/>
          </p:cNvSpPr>
          <p:nvPr/>
        </p:nvSpPr>
        <p:spPr>
          <a:xfrm>
            <a:off x="3894703" y="625550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traversed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79B709C6-0DA7-E9C1-D1A0-615F0481E9F5}"/>
              </a:ext>
            </a:extLst>
          </p:cNvPr>
          <p:cNvSpPr txBox="1">
            <a:spLocks/>
          </p:cNvSpPr>
          <p:nvPr/>
        </p:nvSpPr>
        <p:spPr>
          <a:xfrm>
            <a:off x="6408268" y="452032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transverse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98BCB934-88E0-E367-00D3-E031614C1D86}"/>
              </a:ext>
            </a:extLst>
          </p:cNvPr>
          <p:cNvSpPr txBox="1">
            <a:spLocks/>
          </p:cNvSpPr>
          <p:nvPr/>
        </p:nvSpPr>
        <p:spPr>
          <a:xfrm>
            <a:off x="6408266" y="570650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converse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1FD1A582-C5AB-14CF-E5DD-6D3B4C5780C7}"/>
              </a:ext>
            </a:extLst>
          </p:cNvPr>
          <p:cNvSpPr txBox="1">
            <a:spLocks/>
          </p:cNvSpPr>
          <p:nvPr/>
        </p:nvSpPr>
        <p:spPr>
          <a:xfrm>
            <a:off x="6408266" y="511341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universe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75411D48-8FBB-FC8B-3255-C7F220C4AAD4}"/>
              </a:ext>
            </a:extLst>
          </p:cNvPr>
          <p:cNvSpPr txBox="1">
            <a:spLocks/>
          </p:cNvSpPr>
          <p:nvPr/>
        </p:nvSpPr>
        <p:spPr>
          <a:xfrm>
            <a:off x="6408266" y="625743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diverse  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1F806AC1-E07A-7CA0-F410-1C66192A9FD6}"/>
              </a:ext>
            </a:extLst>
          </p:cNvPr>
          <p:cNvSpPr txBox="1">
            <a:spLocks/>
          </p:cNvSpPr>
          <p:nvPr/>
        </p:nvSpPr>
        <p:spPr>
          <a:xfrm>
            <a:off x="8921831" y="451285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inverse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E0F50524-36D9-6B9C-9871-7CC541E49C55}"/>
              </a:ext>
            </a:extLst>
          </p:cNvPr>
          <p:cNvSpPr txBox="1">
            <a:spLocks/>
          </p:cNvSpPr>
          <p:nvPr/>
        </p:nvSpPr>
        <p:spPr>
          <a:xfrm>
            <a:off x="8921829" y="569903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adversary  </a:t>
            </a:r>
          </a:p>
        </p:txBody>
      </p:sp>
      <p:sp>
        <p:nvSpPr>
          <p:cNvPr id="29" name="rope">
            <a:extLst>
              <a:ext uri="{FF2B5EF4-FFF2-40B4-BE49-F238E27FC236}">
                <a16:creationId xmlns:a16="http://schemas.microsoft.com/office/drawing/2014/main" id="{9FEDFE01-EDDB-9E04-6E42-549F2ADEECA9}"/>
              </a:ext>
            </a:extLst>
          </p:cNvPr>
          <p:cNvSpPr txBox="1">
            <a:spLocks/>
          </p:cNvSpPr>
          <p:nvPr/>
        </p:nvSpPr>
        <p:spPr>
          <a:xfrm>
            <a:off x="8921829" y="510594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adverse</a:t>
            </a:r>
          </a:p>
        </p:txBody>
      </p:sp>
      <p:sp>
        <p:nvSpPr>
          <p:cNvPr id="30" name="rope">
            <a:extLst>
              <a:ext uri="{FF2B5EF4-FFF2-40B4-BE49-F238E27FC236}">
                <a16:creationId xmlns:a16="http://schemas.microsoft.com/office/drawing/2014/main" id="{8C979AEC-7A07-6171-CAEC-AF03F1BD3265}"/>
              </a:ext>
            </a:extLst>
          </p:cNvPr>
          <p:cNvSpPr txBox="1">
            <a:spLocks/>
          </p:cNvSpPr>
          <p:nvPr/>
        </p:nvSpPr>
        <p:spPr>
          <a:xfrm>
            <a:off x="8921829" y="624996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anniversary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versetile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explorer began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travers 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univers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versatile explorer began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traverse the universe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versatile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explorer began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traverse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universe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332510" y="1917457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scintist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wrote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vurse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explaining how a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versetile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formula could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revurse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advers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reaction.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329737" y="3465816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scientist wrote a verse explaining how a versatile formula could reverse an adverse reaction.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329737" y="4892633"/>
            <a:ext cx="115297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scientist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wrote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verse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explaining how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versatile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formula could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reverse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adverse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reaction.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461497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M5Sum010L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M5Sum010P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M5Sum010S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M5Sum010F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M5Sum010A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M5Sum010Sa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M5Sum010Fe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verse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anniversary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reverse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traverse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universe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version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versus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versatile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converse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diverse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inverse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adverse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39284" y="5577273"/>
            <a:ext cx="3067194" cy="1105631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projected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pro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ject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23620" y="2248480"/>
            <a:ext cx="4144760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morpheme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verse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verse  reverse versus  universe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verse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Verse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turn!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7803" y="3493998"/>
            <a:ext cx="1363293" cy="175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5998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798693"/>
            <a:ext cx="8199791" cy="52629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</a:t>
            </a:r>
            <a:r>
              <a:rPr lang="en-GB" sz="2800" i="1" u="sng" dirty="0">
                <a:solidFill>
                  <a:schemeClr val="bg1"/>
                </a:solidFill>
                <a:latin typeface="Andika" panose="02000000000000000000" pitchFamily="2" charset="0"/>
              </a:rPr>
              <a:t>verse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vertere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meaning “to turn.” The simple past tense version is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versus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Latin writing and poetry, a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versus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was a line of writing. After reaching the end of a line, the writer turned back to start the next line. That physical action of turning is why: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line of poetry is called a verse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root vers became linked to writing, poetry, and change.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8EEFF5-11DB-D7C8-E9E0-94E282072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FEE6149-6CC5-65BA-0471-D1B0DC0A66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8473C-5AB9-96D3-EEC9-1A800D551C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8D9A11-4176-FC34-E9B8-B301CC9306A9}"/>
              </a:ext>
            </a:extLst>
          </p:cNvPr>
          <p:cNvSpPr txBox="1"/>
          <p:nvPr/>
        </p:nvSpPr>
        <p:spPr>
          <a:xfrm>
            <a:off x="3379189" y="1660468"/>
            <a:ext cx="8199791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>
                <a:solidFill>
                  <a:schemeClr val="bg1"/>
                </a:solidFill>
                <a:latin typeface="Andika" panose="02000000000000000000" pitchFamily="2" charset="0"/>
              </a:rPr>
              <a:t>That’s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why: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poem has verses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story can have different versions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person can change direction and reverse a decision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All come from the same idea: turning.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A77395-B63D-7443-A42B-3631F70169C2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F590F97-4F9C-6A83-E1D9-35903B0571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568DDF0A-B261-E5DD-501D-C361D2AE5D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1015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vers 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725824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1142</Words>
  <Application>Microsoft Office PowerPoint</Application>
  <PresentationFormat>Widescreen</PresentationFormat>
  <Paragraphs>296</Paragraphs>
  <Slides>32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Aptos</vt:lpstr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Verse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2026-07-23T12:56:45Z</dcterms:modified>
</cp:coreProperties>
</file>