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7"/>
  </p:notesMasterIdLst>
  <p:sldIdLst>
    <p:sldId id="390" r:id="rId2"/>
    <p:sldId id="544" r:id="rId3"/>
    <p:sldId id="546" r:id="rId4"/>
    <p:sldId id="548" r:id="rId5"/>
    <p:sldId id="274" r:id="rId6"/>
    <p:sldId id="302" r:id="rId7"/>
    <p:sldId id="377" r:id="rId8"/>
    <p:sldId id="405" r:id="rId9"/>
    <p:sldId id="406" r:id="rId10"/>
    <p:sldId id="407" r:id="rId11"/>
    <p:sldId id="408" r:id="rId12"/>
    <p:sldId id="401" r:id="rId13"/>
    <p:sldId id="396" r:id="rId14"/>
    <p:sldId id="397" r:id="rId15"/>
    <p:sldId id="398" r:id="rId16"/>
    <p:sldId id="399" r:id="rId17"/>
    <p:sldId id="317" r:id="rId18"/>
    <p:sldId id="303" r:id="rId19"/>
    <p:sldId id="286" r:id="rId20"/>
    <p:sldId id="299" r:id="rId21"/>
    <p:sldId id="591" r:id="rId22"/>
    <p:sldId id="394" r:id="rId23"/>
    <p:sldId id="409" r:id="rId24"/>
    <p:sldId id="363" r:id="rId25"/>
    <p:sldId id="395" r:id="rId26"/>
  </p:sldIdLst>
  <p:sldSz cx="12192000" cy="6858000"/>
  <p:notesSz cx="6858000" cy="9144000"/>
  <p:embeddedFontLst>
    <p:embeddedFont>
      <p:font typeface="Andika" panose="02000000000000000000" pitchFamily="2" charset="0"/>
      <p:regular r:id="rId28"/>
      <p:bold r:id="rId29"/>
      <p:italic r:id="rId30"/>
      <p:boldItalic r:id="rId3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FFC000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D71B6A7-C428-4D86-9B45-71A2FCCDBFCF}" v="19" dt="2026-07-23T13:18:20.15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38" autoAdjust="0"/>
    <p:restoredTop sz="79140" autoAdjust="0"/>
  </p:normalViewPr>
  <p:slideViewPr>
    <p:cSldViewPr snapToGrid="0">
      <p:cViewPr varScale="1">
        <p:scale>
          <a:sx n="58" d="100"/>
          <a:sy n="58" d="100"/>
        </p:scale>
        <p:origin x="1579" y="77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38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37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7-23T13:18:43.619" v="1471" actId="2711"/>
      <pc:docMkLst>
        <pc:docMk/>
      </pc:docMkLst>
      <pc:sldChg chg="modSp add">
        <pc:chgData name="Glen Jones" userId="e846aaca-4b24-4b13-b0d0-f2308e16b284" providerId="ADAL" clId="{ED47ACC3-9597-4D89-A1DC-43CF280EF274}" dt="2026-07-21T10:00:45.951" v="1452"/>
        <pc:sldMkLst>
          <pc:docMk/>
          <pc:sldMk cId="2837964923" sldId="363"/>
        </pc:sldMkLst>
        <pc:graphicFrameChg chg="mod">
          <ac:chgData name="Glen Jones" userId="e846aaca-4b24-4b13-b0d0-f2308e16b284" providerId="ADAL" clId="{ED47ACC3-9597-4D89-A1DC-43CF280EF274}" dt="2026-07-21T10:00:45.951" v="1452"/>
          <ac:graphicFrameMkLst>
            <pc:docMk/>
            <pc:sldMk cId="2837964923" sldId="363"/>
            <ac:graphicFrameMk id="7" creationId="{F27B061C-BBB5-7253-90D7-E79123DB55D3}"/>
          </ac:graphicFrameMkLst>
        </pc:graphicFrameChg>
      </pc:sldChg>
      <pc:sldChg chg="modAnim">
        <pc:chgData name="Glen Jones" userId="e846aaca-4b24-4b13-b0d0-f2308e16b284" providerId="ADAL" clId="{ED47ACC3-9597-4D89-A1DC-43CF280EF274}" dt="2026-07-23T13:18:20.154" v="1470"/>
        <pc:sldMkLst>
          <pc:docMk/>
          <pc:sldMk cId="2437532284" sldId="394"/>
        </pc:sldMkLst>
      </pc:sldChg>
      <pc:sldChg chg="modSp mod">
        <pc:chgData name="Glen Jones" userId="e846aaca-4b24-4b13-b0d0-f2308e16b284" providerId="ADAL" clId="{ED47ACC3-9597-4D89-A1DC-43CF280EF274}" dt="2026-07-23T13:18:43.619" v="1471" actId="2711"/>
        <pc:sldMkLst>
          <pc:docMk/>
          <pc:sldMk cId="0" sldId="395"/>
        </pc:sldMkLst>
        <pc:spChg chg="mod">
          <ac:chgData name="Glen Jones" userId="e846aaca-4b24-4b13-b0d0-f2308e16b284" providerId="ADAL" clId="{ED47ACC3-9597-4D89-A1DC-43CF280EF274}" dt="2026-07-23T13:18:43.619" v="1471" actId="2711"/>
          <ac:spMkLst>
            <pc:docMk/>
            <pc:sldMk cId="0" sldId="395"/>
            <ac:spMk id="3" creationId="{14A98FF5-4F3C-D9B6-7AF1-1894F0939983}"/>
          </ac:spMkLst>
        </pc:spChg>
      </pc:sldChg>
      <pc:sldChg chg="modSp addAnim delAnim">
        <pc:chgData name="Glen Jones" userId="e846aaca-4b24-4b13-b0d0-f2308e16b284" providerId="ADAL" clId="{ED47ACC3-9597-4D89-A1DC-43CF280EF274}" dt="2026-07-23T13:11:46.488" v="1469"/>
        <pc:sldMkLst>
          <pc:docMk/>
          <pc:sldMk cId="3384485664" sldId="544"/>
        </pc:sldMkLst>
        <pc:spChg chg="mod">
          <ac:chgData name="Glen Jones" userId="e846aaca-4b24-4b13-b0d0-f2308e16b284" providerId="ADAL" clId="{ED47ACC3-9597-4D89-A1DC-43CF280EF274}" dt="2026-07-23T13:11:32.909" v="1460" actId="20577"/>
          <ac:spMkLst>
            <pc:docMk/>
            <pc:sldMk cId="3384485664" sldId="544"/>
            <ac:spMk id="4" creationId="{2CAEC61A-8A44-FF58-D38F-7B8B64156B6B}"/>
          </ac:spMkLst>
        </pc:spChg>
        <pc:spChg chg="mod">
          <ac:chgData name="Glen Jones" userId="e846aaca-4b24-4b13-b0d0-f2308e16b284" providerId="ADAL" clId="{ED47ACC3-9597-4D89-A1DC-43CF280EF274}" dt="2026-07-23T13:11:38.427" v="1468" actId="20577"/>
          <ac:spMkLst>
            <pc:docMk/>
            <pc:sldMk cId="3384485664" sldId="544"/>
            <ac:spMk id="6" creationId="{3A35EC4B-1875-D7D1-43D4-997B8DE58C37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1E715D-059C-40D1-9BB6-47726991AEAF}" type="datetimeFigureOut">
              <a:rPr lang="en-GB" smtClean="0"/>
              <a:t>23/07/2026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1D16CD-EBEB-4EEA-9E17-835CBB3F7B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19476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Why is there a double G?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1D16CD-EBEB-4EEA-9E17-835CBB3F7B2F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80452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646BE1-C389-5AE1-AC7B-5E5C946807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1944C5B-9F07-45CE-DEA1-5B048E6ECD1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1F57201-B947-3773-8E1F-18C4462F038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Why is there a double G?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1F4C0D-C229-41CE-DAC4-0D6C5E1666D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1D16CD-EBEB-4EEA-9E17-835CBB3F7B2F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35062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Why are there 2 L’s – </a:t>
            </a:r>
            <a:r>
              <a:rPr lang="en-GB" sz="1200" b="0" i="0" kern="1200" dirty="0" err="1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labeLLing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? (CVC ending with the last </a:t>
            </a:r>
            <a:r>
              <a:rPr lang="en-GB" sz="1200" b="0" i="0" kern="120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syllable stressed). </a:t>
            </a: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4C69A3-6DA2-549F-FEA2-E9BEAAA080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FABF796-F411-FDD3-1083-BD68CD0E17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57613F0-F685-3762-4061-EFFCE35D0E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915182-3DB1-AB9E-F8BC-4FB766E5D0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85891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38C571-F1CD-D650-8A98-3EDC85B5BC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6A1871F-E859-2E5F-96C7-9343D3E6E7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793EF85-8D7C-BA98-CC8E-2D4C918067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C5C812-BF3C-9DDE-6F14-BF2609717ED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45059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51AA6A-2A63-77D9-4869-64B0F888E9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BFE0A76-F8C4-0316-B8EB-24FD5B6795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E8CEDE-327A-FE34-B0AD-6A739DB411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6B7C39-FE9E-D952-E8EB-2FD1E20B948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24843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C09855-B985-A96A-CF6B-D10E33A1E1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4E0C07C-94D7-3DBC-D8E2-936C5A6D1CB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28081A8-AAB2-002B-C7B4-CDCF1F26BB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D8AD70-DBB6-9595-FEB4-C098EECFC1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51996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032006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44518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4CAC3B-3FD2-388A-EAD4-967DEDBD0D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07A911A-1301-E072-E040-6A01831A69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6B8C05-ED27-90BD-EBA3-65153BCD1317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pro </a:t>
            </a:r>
            <a:r>
              <a:rPr lang="en-GB" sz="13800" dirty="0" err="1">
                <a:solidFill>
                  <a:schemeClr val="bg1"/>
                </a:solidFill>
                <a:ea typeface="Andika"/>
                <a:cs typeface="Andika"/>
              </a:rPr>
              <a:t>logue</a:t>
            </a: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 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9AAF521-2ECB-8F42-5332-D97E1AE14247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6A98E16-62A7-F332-1468-5DBE559DE496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296B48E-EE63-18C7-C692-A6172D7CC30C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B3EDE09-7C1C-149A-69CD-D903FD23F339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FD04BA15-7750-C31B-983F-B57DEC2DB988}"/>
              </a:ext>
            </a:extLst>
          </p:cNvPr>
          <p:cNvSpPr/>
          <p:nvPr/>
        </p:nvSpPr>
        <p:spPr>
          <a:xfrm>
            <a:off x="1268360" y="2395621"/>
            <a:ext cx="3312543" cy="2066758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109117B-D2A0-602F-729E-719A622C19D3}"/>
              </a:ext>
            </a:extLst>
          </p:cNvPr>
          <p:cNvSpPr/>
          <p:nvPr/>
        </p:nvSpPr>
        <p:spPr>
          <a:xfrm>
            <a:off x="9586452" y="2684206"/>
            <a:ext cx="1209367" cy="1400870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2130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0CE605-0188-1734-FF6A-347FCC7858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C40F4F6-01B2-FE9E-AAAF-3B0AA6AD51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6AED87-047E-4C12-B61E-B73E2CAE323A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pro </a:t>
            </a:r>
            <a:r>
              <a:rPr lang="en-GB" sz="13800" dirty="0" err="1">
                <a:solidFill>
                  <a:schemeClr val="bg1"/>
                </a:solidFill>
                <a:ea typeface="Andika"/>
                <a:cs typeface="Andika"/>
              </a:rPr>
              <a:t>logue</a:t>
            </a: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 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D5BE626-CAD4-3F31-B5BD-403786513E59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A55A6DA-7E72-C107-DB4B-12E340F4FC2A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D27CF1A-00BC-A5A8-282B-F2DFBEF18642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CDFF8A6-3A75-DDC7-4DF0-642303A72034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5C3B8E6-F28D-F759-3EBB-9E04DB6C7DB9}"/>
              </a:ext>
            </a:extLst>
          </p:cNvPr>
          <p:cNvCxnSpPr>
            <a:cxnSpLocks/>
          </p:cNvCxnSpPr>
          <p:nvPr/>
        </p:nvCxnSpPr>
        <p:spPr>
          <a:xfrm>
            <a:off x="4842163" y="4000499"/>
            <a:ext cx="4009737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05679C38-D603-5E16-A5C6-6645239C8F80}"/>
              </a:ext>
            </a:extLst>
          </p:cNvPr>
          <p:cNvSpPr/>
          <p:nvPr/>
        </p:nvSpPr>
        <p:spPr>
          <a:xfrm>
            <a:off x="9586452" y="2684206"/>
            <a:ext cx="1209367" cy="1400870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B3CC562-E571-65C3-F79A-1694D8730D22}"/>
              </a:ext>
            </a:extLst>
          </p:cNvPr>
          <p:cNvSpPr/>
          <p:nvPr/>
        </p:nvSpPr>
        <p:spPr>
          <a:xfrm>
            <a:off x="1268360" y="2395621"/>
            <a:ext cx="3312543" cy="2066758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4151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F7EF66-A09C-A608-4E44-EB55A1A59F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8ABBDC5-82DA-359F-222A-08F3A0C1EB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08B84C-6446-93FB-FBEA-FC1A6A1617DB}"/>
              </a:ext>
            </a:extLst>
          </p:cNvPr>
          <p:cNvSpPr txBox="1">
            <a:spLocks/>
          </p:cNvSpPr>
          <p:nvPr/>
        </p:nvSpPr>
        <p:spPr>
          <a:xfrm>
            <a:off x="261256" y="210954"/>
            <a:ext cx="11669486" cy="118328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pro </a:t>
            </a:r>
            <a:r>
              <a:rPr lang="en-GB" sz="9600" dirty="0" err="1">
                <a:solidFill>
                  <a:schemeClr val="bg1"/>
                </a:solidFill>
                <a:ea typeface="Andika"/>
                <a:cs typeface="Andika"/>
              </a:rPr>
              <a:t>logue</a:t>
            </a:r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 s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A441D4E-25B3-A910-7B94-AB0F0E3E78FB}"/>
              </a:ext>
            </a:extLst>
          </p:cNvPr>
          <p:cNvSpPr txBox="1">
            <a:spLocks/>
          </p:cNvSpPr>
          <p:nvPr/>
        </p:nvSpPr>
        <p:spPr>
          <a:xfrm>
            <a:off x="1062604" y="1786286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19459A3-F243-FC17-BA53-72A8ADEACD0A}"/>
              </a:ext>
            </a:extLst>
          </p:cNvPr>
          <p:cNvSpPr txBox="1">
            <a:spLocks/>
          </p:cNvSpPr>
          <p:nvPr/>
        </p:nvSpPr>
        <p:spPr>
          <a:xfrm>
            <a:off x="3386507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logue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B931618F-1E5E-5058-C0D9-36F42B96ABEE}"/>
              </a:ext>
            </a:extLst>
          </p:cNvPr>
          <p:cNvSpPr/>
          <p:nvPr/>
        </p:nvSpPr>
        <p:spPr>
          <a:xfrm>
            <a:off x="7617155" y="193924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FD788D0-1298-89AF-969D-A788C1A541FC}"/>
              </a:ext>
            </a:extLst>
          </p:cNvPr>
          <p:cNvSpPr txBox="1">
            <a:spLocks/>
          </p:cNvSpPr>
          <p:nvPr/>
        </p:nvSpPr>
        <p:spPr>
          <a:xfrm>
            <a:off x="8948098" y="171238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3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prologues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4685B9BA-40FC-8AFF-5A3D-BED388BC5355}"/>
              </a:ext>
            </a:extLst>
          </p:cNvPr>
          <p:cNvSpPr/>
          <p:nvPr/>
        </p:nvSpPr>
        <p:spPr>
          <a:xfrm>
            <a:off x="2756881" y="19267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3B634666-9D39-0F1A-60E0-6EF817E84E2B}"/>
              </a:ext>
            </a:extLst>
          </p:cNvPr>
          <p:cNvSpPr txBox="1">
            <a:spLocks/>
          </p:cNvSpPr>
          <p:nvPr/>
        </p:nvSpPr>
        <p:spPr>
          <a:xfrm>
            <a:off x="895111" y="3065837"/>
            <a:ext cx="10281180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</a:t>
            </a:r>
            <a:r>
              <a:rPr lang="en-GB" sz="2800" i="1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logue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01E5D4-52FB-D6BA-DCAA-311BF4DC1146}"/>
              </a:ext>
            </a:extLst>
          </p:cNvPr>
          <p:cNvSpPr txBox="1">
            <a:spLocks/>
          </p:cNvSpPr>
          <p:nvPr/>
        </p:nvSpPr>
        <p:spPr>
          <a:xfrm>
            <a:off x="342900" y="4083527"/>
            <a:ext cx="11409218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“</a:t>
            </a:r>
            <a:r>
              <a:rPr lang="en-GB" sz="2800" i="1" dirty="0" err="1">
                <a:solidFill>
                  <a:schemeClr val="bg1"/>
                </a:solidFill>
                <a:ea typeface="Andika"/>
                <a:cs typeface="Andika"/>
              </a:rPr>
              <a:t>logue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”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 as we CANNOT use it as a word on its own.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9E5355D-57FE-AC24-6386-CD262EDF3283}"/>
              </a:ext>
            </a:extLst>
          </p:cNvPr>
          <p:cNvCxnSpPr>
            <a:cxnSpLocks/>
          </p:cNvCxnSpPr>
          <p:nvPr/>
        </p:nvCxnSpPr>
        <p:spPr>
          <a:xfrm>
            <a:off x="5545797" y="1153525"/>
            <a:ext cx="2213903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A155CA57-7712-F8C6-616D-5AC2BCCDFDDC}"/>
              </a:ext>
            </a:extLst>
          </p:cNvPr>
          <p:cNvSpPr/>
          <p:nvPr/>
        </p:nvSpPr>
        <p:spPr>
          <a:xfrm>
            <a:off x="8157395" y="334297"/>
            <a:ext cx="662436" cy="81922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FBBF4ED4-164D-A37E-2745-14636A7517D3}"/>
              </a:ext>
            </a:extLst>
          </p:cNvPr>
          <p:cNvSpPr/>
          <p:nvPr/>
        </p:nvSpPr>
        <p:spPr>
          <a:xfrm>
            <a:off x="3296653" y="210954"/>
            <a:ext cx="1752548" cy="1042852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53DF298-13D7-1415-D7D9-EDDAC1138A75}"/>
              </a:ext>
            </a:extLst>
          </p:cNvPr>
          <p:cNvSpPr txBox="1">
            <a:spLocks/>
          </p:cNvSpPr>
          <p:nvPr/>
        </p:nvSpPr>
        <p:spPr>
          <a:xfrm>
            <a:off x="5729892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E60074E8-25FD-5118-BC5F-FC2A2809CCB6}"/>
              </a:ext>
            </a:extLst>
          </p:cNvPr>
          <p:cNvSpPr/>
          <p:nvPr/>
        </p:nvSpPr>
        <p:spPr>
          <a:xfrm>
            <a:off x="5166364" y="193724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03915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728AC1-EA90-31EC-33E2-C4261C60DF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87F9533-3496-7FDD-2ABC-ACDED97E66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FE5A2BB-1BDB-218F-3662-EDCA7E0D1EB7}"/>
              </a:ext>
            </a:extLst>
          </p:cNvPr>
          <p:cNvSpPr txBox="1">
            <a:spLocks/>
          </p:cNvSpPr>
          <p:nvPr/>
        </p:nvSpPr>
        <p:spPr>
          <a:xfrm>
            <a:off x="1825788" y="2439420"/>
            <a:ext cx="8363364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Logue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means a speech.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330D733-BC0A-610B-6FA1-61862D002C4B}"/>
              </a:ext>
            </a:extLst>
          </p:cNvPr>
          <p:cNvSpPr txBox="1">
            <a:spLocks/>
          </p:cNvSpPr>
          <p:nvPr/>
        </p:nvSpPr>
        <p:spPr>
          <a:xfrm>
            <a:off x="1664385" y="3465032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think of any words with the base </a:t>
            </a:r>
            <a:r>
              <a:rPr lang="en-GB" sz="2800" i="1" dirty="0" err="1">
                <a:solidFill>
                  <a:schemeClr val="bg1"/>
                </a:solidFill>
                <a:ea typeface="Andika"/>
                <a:cs typeface="Andika"/>
              </a:rPr>
              <a:t>logue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 or log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8CCF048E-5730-BAC0-D998-8F7C34C1E340}"/>
              </a:ext>
            </a:extLst>
          </p:cNvPr>
          <p:cNvSpPr txBox="1">
            <a:spLocks/>
          </p:cNvSpPr>
          <p:nvPr/>
        </p:nvSpPr>
        <p:spPr>
          <a:xfrm>
            <a:off x="7993152" y="4464051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logged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5FF0155C-DE19-4F52-0572-8DF6B52D40D7}"/>
              </a:ext>
            </a:extLst>
          </p:cNvPr>
          <p:cNvSpPr txBox="1">
            <a:spLocks/>
          </p:cNvSpPr>
          <p:nvPr/>
        </p:nvSpPr>
        <p:spPr>
          <a:xfrm>
            <a:off x="4987919" y="440929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analogy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4D4E31E-91D6-251C-7D61-F85D608E6137}"/>
              </a:ext>
            </a:extLst>
          </p:cNvPr>
          <p:cNvSpPr txBox="1">
            <a:spLocks/>
          </p:cNvSpPr>
          <p:nvPr/>
        </p:nvSpPr>
        <p:spPr>
          <a:xfrm>
            <a:off x="1664385" y="44216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biology 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08FA0F9-DA1A-FDDF-6671-A67279A95F31}"/>
              </a:ext>
            </a:extLst>
          </p:cNvPr>
          <p:cNvSpPr txBox="1">
            <a:spLocks/>
          </p:cNvSpPr>
          <p:nvPr/>
        </p:nvSpPr>
        <p:spPr>
          <a:xfrm>
            <a:off x="1124950" y="1482753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B8B5E2-11E7-33E4-1403-B918017F8782}"/>
              </a:ext>
            </a:extLst>
          </p:cNvPr>
          <p:cNvSpPr txBox="1">
            <a:spLocks/>
          </p:cNvSpPr>
          <p:nvPr/>
        </p:nvSpPr>
        <p:spPr>
          <a:xfrm>
            <a:off x="3448853" y="1478746"/>
            <a:ext cx="1609197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logue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2AA8D443-AADF-89E2-C24E-18904A8AEBC0}"/>
              </a:ext>
            </a:extLst>
          </p:cNvPr>
          <p:cNvSpPr/>
          <p:nvPr/>
        </p:nvSpPr>
        <p:spPr>
          <a:xfrm>
            <a:off x="7679501" y="163571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9D857E9-1A2D-3CF4-8F1C-16EFA15C244F}"/>
              </a:ext>
            </a:extLst>
          </p:cNvPr>
          <p:cNvSpPr txBox="1">
            <a:spLocks/>
          </p:cNvSpPr>
          <p:nvPr/>
        </p:nvSpPr>
        <p:spPr>
          <a:xfrm>
            <a:off x="9010444" y="14088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prologues</a:t>
            </a:r>
          </a:p>
        </p:txBody>
      </p:sp>
      <p:sp>
        <p:nvSpPr>
          <p:cNvPr id="14" name="Cross 13">
            <a:extLst>
              <a:ext uri="{FF2B5EF4-FFF2-40B4-BE49-F238E27FC236}">
                <a16:creationId xmlns:a16="http://schemas.microsoft.com/office/drawing/2014/main" id="{C9707219-E809-8251-899C-5FD99986AC26}"/>
              </a:ext>
            </a:extLst>
          </p:cNvPr>
          <p:cNvSpPr/>
          <p:nvPr/>
        </p:nvSpPr>
        <p:spPr>
          <a:xfrm>
            <a:off x="2819227" y="162319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375BB3D-3ACA-9CF5-B141-C68B4A25C11E}"/>
              </a:ext>
            </a:extLst>
          </p:cNvPr>
          <p:cNvSpPr txBox="1">
            <a:spLocks/>
          </p:cNvSpPr>
          <p:nvPr/>
        </p:nvSpPr>
        <p:spPr>
          <a:xfrm>
            <a:off x="5792238" y="1478746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6D8724DF-6857-68BA-C706-6C8AC0EC209E}"/>
              </a:ext>
            </a:extLst>
          </p:cNvPr>
          <p:cNvSpPr/>
          <p:nvPr/>
        </p:nvSpPr>
        <p:spPr>
          <a:xfrm>
            <a:off x="5228710" y="163371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72128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4" grpId="0" animBg="1"/>
      <p:bldP spid="25" grpId="0" animBg="1"/>
      <p:bldP spid="2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9F0BFC-D421-AA02-81A0-9633BB0460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E406F51D-FA36-10E1-6AAA-05D49375E9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CC92DC37-4387-2EE3-368E-8E34EDFDC88A}"/>
              </a:ext>
            </a:extLst>
          </p:cNvPr>
          <p:cNvSpPr txBox="1">
            <a:spLocks/>
          </p:cNvSpPr>
          <p:nvPr/>
        </p:nvSpPr>
        <p:spPr>
          <a:xfrm>
            <a:off x="2028800" y="136029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“biology”?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CAF5C-92E2-821E-2CD7-B9953CFEEF25}"/>
              </a:ext>
            </a:extLst>
          </p:cNvPr>
          <p:cNvSpPr txBox="1">
            <a:spLocks/>
          </p:cNvSpPr>
          <p:nvPr/>
        </p:nvSpPr>
        <p:spPr>
          <a:xfrm>
            <a:off x="6899618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log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2D391A8-8D20-ACBE-C16C-C1765106E26D}"/>
              </a:ext>
            </a:extLst>
          </p:cNvPr>
          <p:cNvSpPr txBox="1">
            <a:spLocks/>
          </p:cNvSpPr>
          <p:nvPr/>
        </p:nvSpPr>
        <p:spPr>
          <a:xfrm>
            <a:off x="9456735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426C8FFD-2666-E50A-1E83-B8C13B58B8DD}"/>
              </a:ext>
            </a:extLst>
          </p:cNvPr>
          <p:cNvSpPr/>
          <p:nvPr/>
        </p:nvSpPr>
        <p:spPr>
          <a:xfrm>
            <a:off x="8962594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C6B8A56-F2F5-536E-A19E-FF79AE261A47}"/>
              </a:ext>
            </a:extLst>
          </p:cNvPr>
          <p:cNvSpPr/>
          <p:nvPr/>
        </p:nvSpPr>
        <p:spPr>
          <a:xfrm>
            <a:off x="2984089" y="253469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106D0C0-862C-4938-DB08-2A0700945ECC}"/>
              </a:ext>
            </a:extLst>
          </p:cNvPr>
          <p:cNvSpPr txBox="1">
            <a:spLocks/>
          </p:cNvSpPr>
          <p:nvPr/>
        </p:nvSpPr>
        <p:spPr>
          <a:xfrm>
            <a:off x="6899617" y="3304243"/>
            <a:ext cx="1980001" cy="6911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word or study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0ACA2A9-0389-12E2-0D2A-95AFAAF5B20A}"/>
              </a:ext>
            </a:extLst>
          </p:cNvPr>
          <p:cNvSpPr txBox="1">
            <a:spLocks/>
          </p:cNvSpPr>
          <p:nvPr/>
        </p:nvSpPr>
        <p:spPr>
          <a:xfrm>
            <a:off x="9503775" y="3304242"/>
            <a:ext cx="1980000" cy="6911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quality of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06107483-4709-62AD-2A1B-84BBC69FEF83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“B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iology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literally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means the study of living things.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FDA92233-768C-63A8-4D41-A4A38840E4F7}"/>
              </a:ext>
            </a:extLst>
          </p:cNvPr>
          <p:cNvSpPr txBox="1">
            <a:spLocks/>
          </p:cNvSpPr>
          <p:nvPr/>
        </p:nvSpPr>
        <p:spPr>
          <a:xfrm>
            <a:off x="1969008" y="450706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“biology” mean?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A7209B2-26DE-3A2C-F1D2-2F89E0CC3960}"/>
              </a:ext>
            </a:extLst>
          </p:cNvPr>
          <p:cNvSpPr txBox="1">
            <a:spLocks/>
          </p:cNvSpPr>
          <p:nvPr/>
        </p:nvSpPr>
        <p:spPr>
          <a:xfrm>
            <a:off x="8358075" y="2986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logged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7C1C607-0C76-E137-921D-A555E4CE5C3E}"/>
              </a:ext>
            </a:extLst>
          </p:cNvPr>
          <p:cNvSpPr txBox="1">
            <a:spLocks/>
          </p:cNvSpPr>
          <p:nvPr/>
        </p:nvSpPr>
        <p:spPr>
          <a:xfrm>
            <a:off x="5374858" y="2986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analogy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8F3A01F-43C2-7D7B-011D-C623B8AD7E53}"/>
              </a:ext>
            </a:extLst>
          </p:cNvPr>
          <p:cNvSpPr txBox="1">
            <a:spLocks/>
          </p:cNvSpPr>
          <p:nvPr/>
        </p:nvSpPr>
        <p:spPr>
          <a:xfrm>
            <a:off x="654646" y="237973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biology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9846474-F297-632D-E50D-C49537326D6C}"/>
              </a:ext>
            </a:extLst>
          </p:cNvPr>
          <p:cNvSpPr txBox="1">
            <a:spLocks/>
          </p:cNvSpPr>
          <p:nvPr/>
        </p:nvSpPr>
        <p:spPr>
          <a:xfrm>
            <a:off x="4655221" y="2350937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bio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4F4740F5-555C-53E3-BA18-6220E077503A}"/>
              </a:ext>
            </a:extLst>
          </p:cNvPr>
          <p:cNvSpPr/>
          <p:nvPr/>
        </p:nvSpPr>
        <p:spPr>
          <a:xfrm>
            <a:off x="6241383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2A03B84-63D7-7C40-30E0-D8EBF6FF112A}"/>
              </a:ext>
            </a:extLst>
          </p:cNvPr>
          <p:cNvSpPr txBox="1">
            <a:spLocks/>
          </p:cNvSpPr>
          <p:nvPr/>
        </p:nvSpPr>
        <p:spPr>
          <a:xfrm>
            <a:off x="4625512" y="3325541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life</a:t>
            </a:r>
          </a:p>
        </p:txBody>
      </p:sp>
    </p:spTree>
    <p:extLst>
      <p:ext uri="{BB962C8B-B14F-4D97-AF65-F5344CB8AC3E}">
        <p14:creationId xmlns:p14="http://schemas.microsoft.com/office/powerpoint/2010/main" val="30975296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8" grpId="0" animBg="1"/>
      <p:bldP spid="10" grpId="0" animBg="1"/>
      <p:bldP spid="12" grpId="0" animBg="1"/>
      <p:bldP spid="22" grpId="0" animBg="1"/>
      <p:bldP spid="37" grpId="0" animBg="1"/>
      <p:bldP spid="38" grpId="0" animBg="1"/>
      <p:bldP spid="11" grpId="0" animBg="1"/>
      <p:bldP spid="13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063E73-7C78-12CB-1806-9759D9CF1F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48B3CC54-DB28-34F8-3689-E82E1D9EB4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187A656D-E031-2BE7-42E5-86F3F77ED2A0}"/>
              </a:ext>
            </a:extLst>
          </p:cNvPr>
          <p:cNvSpPr txBox="1">
            <a:spLocks/>
          </p:cNvSpPr>
          <p:nvPr/>
        </p:nvSpPr>
        <p:spPr>
          <a:xfrm>
            <a:off x="692670" y="1360293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</a:t>
            </a:r>
            <a:r>
              <a:rPr lang="en-GB" sz="2800" dirty="0">
                <a:solidFill>
                  <a:schemeClr val="bg1"/>
                </a:solidFill>
              </a:rPr>
              <a:t>analogy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” into morphemes?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EBCB0EE4-5AEE-2367-5ED7-028B9A35C556}"/>
              </a:ext>
            </a:extLst>
          </p:cNvPr>
          <p:cNvSpPr txBox="1">
            <a:spLocks/>
          </p:cNvSpPr>
          <p:nvPr/>
        </p:nvSpPr>
        <p:spPr>
          <a:xfrm>
            <a:off x="334297" y="5466612"/>
            <a:ext cx="11641393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</a:t>
            </a:r>
            <a:r>
              <a:rPr lang="en-GB" sz="2800" dirty="0">
                <a:solidFill>
                  <a:schemeClr val="bg1"/>
                </a:solidFill>
              </a:rPr>
              <a:t>Analogy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literally means to explain something by comparing it to something similar.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3D0306C4-03B9-3CC8-640D-32448B6AA274}"/>
              </a:ext>
            </a:extLst>
          </p:cNvPr>
          <p:cNvSpPr txBox="1">
            <a:spLocks/>
          </p:cNvSpPr>
          <p:nvPr/>
        </p:nvSpPr>
        <p:spPr>
          <a:xfrm>
            <a:off x="1969008" y="450706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</a:t>
            </a:r>
            <a:r>
              <a:rPr lang="en-GB" sz="2800" dirty="0">
                <a:solidFill>
                  <a:schemeClr val="bg1"/>
                </a:solidFill>
              </a:rPr>
              <a:t>analogy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”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 mean?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F55E263-0355-5000-1ED7-8306B68172CD}"/>
              </a:ext>
            </a:extLst>
          </p:cNvPr>
          <p:cNvSpPr txBox="1">
            <a:spLocks/>
          </p:cNvSpPr>
          <p:nvPr/>
        </p:nvSpPr>
        <p:spPr>
          <a:xfrm>
            <a:off x="8380091" y="3110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logged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B273BA2-962B-F4A8-E84A-EE99BCB3050A}"/>
              </a:ext>
            </a:extLst>
          </p:cNvPr>
          <p:cNvSpPr txBox="1">
            <a:spLocks/>
          </p:cNvSpPr>
          <p:nvPr/>
        </p:nvSpPr>
        <p:spPr>
          <a:xfrm>
            <a:off x="2051324" y="3110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biology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262F863-D590-02AB-54BE-1A04DEB764A7}"/>
              </a:ext>
            </a:extLst>
          </p:cNvPr>
          <p:cNvSpPr txBox="1">
            <a:spLocks/>
          </p:cNvSpPr>
          <p:nvPr/>
        </p:nvSpPr>
        <p:spPr>
          <a:xfrm>
            <a:off x="6899618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log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F57CA75-48C8-E7E4-EEE9-7FE918A9D4D0}"/>
              </a:ext>
            </a:extLst>
          </p:cNvPr>
          <p:cNvSpPr txBox="1">
            <a:spLocks/>
          </p:cNvSpPr>
          <p:nvPr/>
        </p:nvSpPr>
        <p:spPr>
          <a:xfrm>
            <a:off x="9456735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4" name="Cross 3">
            <a:extLst>
              <a:ext uri="{FF2B5EF4-FFF2-40B4-BE49-F238E27FC236}">
                <a16:creationId xmlns:a16="http://schemas.microsoft.com/office/drawing/2014/main" id="{3288C972-9852-5CF6-41F7-4E585E14132C}"/>
              </a:ext>
            </a:extLst>
          </p:cNvPr>
          <p:cNvSpPr/>
          <p:nvPr/>
        </p:nvSpPr>
        <p:spPr>
          <a:xfrm>
            <a:off x="8962594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86A34F9E-DD0A-E514-08B9-7815F0AFD283}"/>
              </a:ext>
            </a:extLst>
          </p:cNvPr>
          <p:cNvSpPr/>
          <p:nvPr/>
        </p:nvSpPr>
        <p:spPr>
          <a:xfrm>
            <a:off x="2984089" y="253469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C530288-02E0-35D8-A28B-83DE5D677D6E}"/>
              </a:ext>
            </a:extLst>
          </p:cNvPr>
          <p:cNvSpPr txBox="1">
            <a:spLocks/>
          </p:cNvSpPr>
          <p:nvPr/>
        </p:nvSpPr>
        <p:spPr>
          <a:xfrm>
            <a:off x="6899617" y="3304242"/>
            <a:ext cx="1980001" cy="669805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word or study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9EA7467-2CDB-0260-1907-DF0FF8DA2DBC}"/>
              </a:ext>
            </a:extLst>
          </p:cNvPr>
          <p:cNvSpPr txBox="1">
            <a:spLocks/>
          </p:cNvSpPr>
          <p:nvPr/>
        </p:nvSpPr>
        <p:spPr>
          <a:xfrm>
            <a:off x="9503775" y="3304241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quality of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860F292-78D6-D34F-2328-48C5A467D0B0}"/>
              </a:ext>
            </a:extLst>
          </p:cNvPr>
          <p:cNvSpPr txBox="1">
            <a:spLocks/>
          </p:cNvSpPr>
          <p:nvPr/>
        </p:nvSpPr>
        <p:spPr>
          <a:xfrm>
            <a:off x="654646" y="237973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analogy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E494B4A-9BD1-C988-C584-7AE6F6CE6952}"/>
              </a:ext>
            </a:extLst>
          </p:cNvPr>
          <p:cNvSpPr txBox="1">
            <a:spLocks/>
          </p:cNvSpPr>
          <p:nvPr/>
        </p:nvSpPr>
        <p:spPr>
          <a:xfrm>
            <a:off x="4655221" y="2350937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ana</a:t>
            </a: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4D69A26B-D6BB-D73E-51D8-20AA6FF44B5B}"/>
              </a:ext>
            </a:extLst>
          </p:cNvPr>
          <p:cNvSpPr/>
          <p:nvPr/>
        </p:nvSpPr>
        <p:spPr>
          <a:xfrm>
            <a:off x="6241383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BC5CE02-E8A2-AFF6-C556-97914DD9FA9E}"/>
              </a:ext>
            </a:extLst>
          </p:cNvPr>
          <p:cNvSpPr txBox="1">
            <a:spLocks/>
          </p:cNvSpPr>
          <p:nvPr/>
        </p:nvSpPr>
        <p:spPr>
          <a:xfrm>
            <a:off x="4625512" y="3325541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according to</a:t>
            </a:r>
          </a:p>
        </p:txBody>
      </p:sp>
    </p:spTree>
    <p:extLst>
      <p:ext uri="{BB962C8B-B14F-4D97-AF65-F5344CB8AC3E}">
        <p14:creationId xmlns:p14="http://schemas.microsoft.com/office/powerpoint/2010/main" val="36995032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2" grpId="0" animBg="1"/>
      <p:bldP spid="3" grpId="0" animBg="1"/>
      <p:bldP spid="4" grpId="0" animBg="1"/>
      <p:bldP spid="8" grpId="0" animBg="1"/>
      <p:bldP spid="12" grpId="0" animBg="1"/>
      <p:bldP spid="17" grpId="0" animBg="1"/>
      <p:bldP spid="19" grpId="0" animBg="1"/>
      <p:bldP spid="20" grpId="0" animBg="1"/>
      <p:bldP spid="2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C4C330-6EE6-3055-CD70-E92F51E7E7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C76E683-D5DA-016B-853B-AE9CBB54AD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2F52EE8D-4794-CBEC-DFE4-A951037C27A4}"/>
              </a:ext>
            </a:extLst>
          </p:cNvPr>
          <p:cNvSpPr txBox="1">
            <a:spLocks/>
          </p:cNvSpPr>
          <p:nvPr/>
        </p:nvSpPr>
        <p:spPr>
          <a:xfrm>
            <a:off x="2028800" y="136029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“logged”?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75C64D8-D7D2-CB65-7011-B3351E1905B6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“Logged” literally means to have recorded something.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148CF7D2-147E-521C-5C01-881731B4F533}"/>
              </a:ext>
            </a:extLst>
          </p:cNvPr>
          <p:cNvSpPr txBox="1">
            <a:spLocks/>
          </p:cNvSpPr>
          <p:nvPr/>
        </p:nvSpPr>
        <p:spPr>
          <a:xfrm>
            <a:off x="2028800" y="4551506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“logged” mean?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C7D2252-2558-8947-252B-704EA0037EC0}"/>
              </a:ext>
            </a:extLst>
          </p:cNvPr>
          <p:cNvSpPr txBox="1">
            <a:spLocks/>
          </p:cNvSpPr>
          <p:nvPr/>
        </p:nvSpPr>
        <p:spPr>
          <a:xfrm>
            <a:off x="5374858" y="2986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analogy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3355DBA-5954-7CED-FFBA-15639E410473}"/>
              </a:ext>
            </a:extLst>
          </p:cNvPr>
          <p:cNvSpPr txBox="1">
            <a:spLocks/>
          </p:cNvSpPr>
          <p:nvPr/>
        </p:nvSpPr>
        <p:spPr>
          <a:xfrm>
            <a:off x="2051324" y="3110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biology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ED6925-6329-F45B-A7F9-EBBB47DEAAA8}"/>
              </a:ext>
            </a:extLst>
          </p:cNvPr>
          <p:cNvSpPr txBox="1">
            <a:spLocks/>
          </p:cNvSpPr>
          <p:nvPr/>
        </p:nvSpPr>
        <p:spPr>
          <a:xfrm>
            <a:off x="5737369" y="232874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log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EAA4F53-20E1-3DCA-668E-423D52D151C9}"/>
              </a:ext>
            </a:extLst>
          </p:cNvPr>
          <p:cNvSpPr txBox="1">
            <a:spLocks/>
          </p:cNvSpPr>
          <p:nvPr/>
        </p:nvSpPr>
        <p:spPr>
          <a:xfrm>
            <a:off x="8294486" y="232874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7FA98352-7B1A-03E3-A376-A209B6520E09}"/>
              </a:ext>
            </a:extLst>
          </p:cNvPr>
          <p:cNvSpPr/>
          <p:nvPr/>
        </p:nvSpPr>
        <p:spPr>
          <a:xfrm>
            <a:off x="7800345" y="246918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5AE6F8A7-84A1-6E83-64B2-FB0E9661DF8C}"/>
              </a:ext>
            </a:extLst>
          </p:cNvPr>
          <p:cNvSpPr/>
          <p:nvPr/>
        </p:nvSpPr>
        <p:spPr>
          <a:xfrm>
            <a:off x="4380767" y="251249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065E954-7E51-4B6E-4901-E9B8B92A0497}"/>
              </a:ext>
            </a:extLst>
          </p:cNvPr>
          <p:cNvSpPr txBox="1">
            <a:spLocks/>
          </p:cNvSpPr>
          <p:nvPr/>
        </p:nvSpPr>
        <p:spPr>
          <a:xfrm>
            <a:off x="5737368" y="3282048"/>
            <a:ext cx="1980001" cy="846029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word or study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74EDA22F-2245-EEC3-86DC-E1EF65470675}"/>
              </a:ext>
            </a:extLst>
          </p:cNvPr>
          <p:cNvSpPr txBox="1">
            <a:spLocks/>
          </p:cNvSpPr>
          <p:nvPr/>
        </p:nvSpPr>
        <p:spPr>
          <a:xfrm>
            <a:off x="8341526" y="3282047"/>
            <a:ext cx="1980000" cy="84602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2A36D144-C64E-458A-5545-E6A71AB6A085}"/>
              </a:ext>
            </a:extLst>
          </p:cNvPr>
          <p:cNvSpPr txBox="1">
            <a:spLocks/>
          </p:cNvSpPr>
          <p:nvPr/>
        </p:nvSpPr>
        <p:spPr>
          <a:xfrm>
            <a:off x="2051324" y="235753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logged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333827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2" grpId="0" animBg="1"/>
      <p:bldP spid="3" grpId="0" animBg="1"/>
      <p:bldP spid="8" grpId="0" animBg="1"/>
      <p:bldP spid="12" grpId="0" animBg="1"/>
      <p:bldP spid="13" grpId="0" animBg="1"/>
      <p:bldP spid="1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FD02A4C8-4656-5A03-632D-3A865C207C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man wrote dialogue for the play.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3034937" y="2407488"/>
            <a:ext cx="61221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dia</a:t>
            </a:r>
            <a:r>
              <a:rPr lang="en-GB" sz="8000" u="sng" dirty="0">
                <a:solidFill>
                  <a:srgbClr val="7030A0"/>
                </a:solidFill>
              </a:rPr>
              <a:t>logue</a:t>
            </a: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079" y="2139885"/>
            <a:ext cx="3652921" cy="47181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14BE81E-95E5-382F-50A4-DA283457FA6F}"/>
              </a:ext>
            </a:extLst>
          </p:cNvPr>
          <p:cNvSpPr txBox="1"/>
          <p:nvPr/>
        </p:nvSpPr>
        <p:spPr>
          <a:xfrm>
            <a:off x="973364" y="4284772"/>
            <a:ext cx="492905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DEFINITION: </a:t>
            </a:r>
          </a:p>
          <a:p>
            <a:r>
              <a:rPr lang="fr-FR" dirty="0">
                <a:solidFill>
                  <a:schemeClr val="bg1"/>
                </a:solidFill>
              </a:rPr>
              <a:t>??</a:t>
            </a:r>
          </a:p>
          <a:p>
            <a:br>
              <a:rPr lang="fr-FR" dirty="0">
                <a:solidFill>
                  <a:schemeClr val="bg1"/>
                </a:solidFill>
              </a:rPr>
            </a:br>
            <a:r>
              <a:rPr lang="fr-FR" dirty="0">
                <a:solidFill>
                  <a:schemeClr val="bg1"/>
                </a:solidFill>
              </a:rPr>
              <a:t>SYNONYMS:</a:t>
            </a:r>
          </a:p>
          <a:p>
            <a:r>
              <a:rPr lang="fr-FR" dirty="0">
                <a:solidFill>
                  <a:schemeClr val="bg1"/>
                </a:solidFill>
              </a:rPr>
              <a:t>??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7C362B8-4A91-B79A-619F-230C86452AA9}"/>
              </a:ext>
            </a:extLst>
          </p:cNvPr>
          <p:cNvSpPr txBox="1"/>
          <p:nvPr/>
        </p:nvSpPr>
        <p:spPr>
          <a:xfrm>
            <a:off x="973364" y="4284772"/>
            <a:ext cx="7565715" cy="1477328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r>
              <a:rPr lang="en-GB" dirty="0">
                <a:solidFill>
                  <a:schemeClr val="bg1"/>
                </a:solidFill>
              </a:rPr>
              <a:t>A conversation between two or more people, often in a story or play.</a:t>
            </a:r>
          </a:p>
          <a:p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r>
              <a:rPr lang="en-GB" dirty="0">
                <a:solidFill>
                  <a:schemeClr val="bg1"/>
                </a:solidFill>
              </a:rPr>
              <a:t>Conversation, talk, discussion</a:t>
            </a:r>
          </a:p>
        </p:txBody>
      </p:sp>
    </p:spTree>
    <p:extLst>
      <p:ext uri="{BB962C8B-B14F-4D97-AF65-F5344CB8AC3E}">
        <p14:creationId xmlns:p14="http://schemas.microsoft.com/office/powerpoint/2010/main" val="2836749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61A7757D-5CD2-F643-0029-25964E8191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71501"/>
            <a:ext cx="10918756" cy="5772150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boy chose a plant from the catalogue.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354" y="1678516"/>
            <a:ext cx="3153420" cy="406296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0D9B94-CC5E-A838-E713-91EBA08326E2}"/>
              </a:ext>
            </a:extLst>
          </p:cNvPr>
          <p:cNvSpPr txBox="1"/>
          <p:nvPr/>
        </p:nvSpPr>
        <p:spPr>
          <a:xfrm>
            <a:off x="4868091" y="2558407"/>
            <a:ext cx="57302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cata</a:t>
            </a:r>
            <a:r>
              <a:rPr lang="en-GB" sz="8000" u="sng" dirty="0">
                <a:solidFill>
                  <a:srgbClr val="FFFF00"/>
                </a:solidFill>
              </a:rPr>
              <a:t>logue</a:t>
            </a:r>
            <a:endParaRPr lang="en-GB" sz="8000" dirty="0">
              <a:solidFill>
                <a:srgbClr val="FFFF0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7BA9CF6-9030-9CD7-3FF5-857867D2412D}"/>
              </a:ext>
            </a:extLst>
          </p:cNvPr>
          <p:cNvSpPr txBox="1"/>
          <p:nvPr/>
        </p:nvSpPr>
        <p:spPr>
          <a:xfrm>
            <a:off x="4951215" y="3697180"/>
            <a:ext cx="5587738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Catalogue means to make a list.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8BAA1A9-BF28-FDB4-60D0-435D07C0A3DD}"/>
              </a:ext>
            </a:extLst>
          </p:cNvPr>
          <p:cNvSpPr txBox="1"/>
          <p:nvPr/>
        </p:nvSpPr>
        <p:spPr>
          <a:xfrm>
            <a:off x="6231164" y="4666453"/>
            <a:ext cx="492905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fr-FR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fr-FR" dirty="0">
                <a:solidFill>
                  <a:schemeClr val="bg1"/>
                </a:solidFill>
              </a:rPr>
            </a:br>
            <a:r>
              <a:rPr lang="fr-FR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fr-FR" dirty="0">
                <a:solidFill>
                  <a:schemeClr val="bg1"/>
                </a:solidFill>
              </a:rPr>
              <a:t>??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C3A3625-E451-ADA9-740A-D31256B43F03}"/>
              </a:ext>
            </a:extLst>
          </p:cNvPr>
          <p:cNvSpPr txBox="1"/>
          <p:nvPr/>
        </p:nvSpPr>
        <p:spPr>
          <a:xfrm>
            <a:off x="4545635" y="4671614"/>
            <a:ext cx="6614581" cy="1477328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A list or book that shows items.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List, collection, directory</a:t>
            </a:r>
          </a:p>
        </p:txBody>
      </p:sp>
    </p:spTree>
    <p:extLst>
      <p:ext uri="{BB962C8B-B14F-4D97-AF65-F5344CB8AC3E}">
        <p14:creationId xmlns:p14="http://schemas.microsoft.com/office/powerpoint/2010/main" val="1475613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2AEAAD39-91D8-3C4D-9BF2-087464F4AF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4433" y="366712"/>
            <a:ext cx="10903132" cy="6124575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teacher uses technology everyday.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74791" y="1856320"/>
            <a:ext cx="5070687" cy="399795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9203326-0665-E0D4-0DBE-545FD7172E5B}"/>
              </a:ext>
            </a:extLst>
          </p:cNvPr>
          <p:cNvSpPr txBox="1"/>
          <p:nvPr/>
        </p:nvSpPr>
        <p:spPr>
          <a:xfrm>
            <a:off x="3631472" y="2365687"/>
            <a:ext cx="55877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techno</a:t>
            </a:r>
            <a:r>
              <a:rPr lang="en-GB" sz="8000" u="sng" dirty="0">
                <a:solidFill>
                  <a:srgbClr val="7030A0"/>
                </a:solidFill>
              </a:rPr>
              <a:t>log</a:t>
            </a:r>
            <a:r>
              <a:rPr lang="en-GB" sz="8000" dirty="0">
                <a:solidFill>
                  <a:schemeClr val="bg1"/>
                </a:solidFill>
              </a:rPr>
              <a:t>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7F0910A-AAF2-2500-0603-B3180FF90300}"/>
              </a:ext>
            </a:extLst>
          </p:cNvPr>
          <p:cNvSpPr txBox="1"/>
          <p:nvPr/>
        </p:nvSpPr>
        <p:spPr>
          <a:xfrm>
            <a:off x="6095999" y="4825365"/>
            <a:ext cx="492905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fr-FR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fr-FR" dirty="0">
                <a:solidFill>
                  <a:schemeClr val="bg1"/>
                </a:solidFill>
              </a:rPr>
            </a:br>
            <a:r>
              <a:rPr lang="fr-FR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fr-FR" dirty="0">
                <a:solidFill>
                  <a:schemeClr val="bg1"/>
                </a:solidFill>
              </a:rPr>
              <a:t>??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26AF978-5A92-055F-D947-6D4E6E69815A}"/>
              </a:ext>
            </a:extLst>
          </p:cNvPr>
          <p:cNvSpPr txBox="1"/>
          <p:nvPr/>
        </p:nvSpPr>
        <p:spPr>
          <a:xfrm>
            <a:off x="3131910" y="4513250"/>
            <a:ext cx="7893141" cy="1754326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Technology means the use of tools, machines, and systems to solve problems or make tasks easier.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 devices, machinery, equipment</a:t>
            </a:r>
          </a:p>
        </p:txBody>
      </p:sp>
    </p:spTree>
    <p:extLst>
      <p:ext uri="{BB962C8B-B14F-4D97-AF65-F5344CB8AC3E}">
        <p14:creationId xmlns:p14="http://schemas.microsoft.com/office/powerpoint/2010/main" val="292875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dryvweigh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driveway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384485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BFE20116-EEF6-A452-2D8B-28D1E4E518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logged his position with Aimee.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7523" y="1450202"/>
            <a:ext cx="5388813" cy="502768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F66567A-1211-7965-7B14-588D37656672}"/>
              </a:ext>
            </a:extLst>
          </p:cNvPr>
          <p:cNvSpPr txBox="1"/>
          <p:nvPr/>
        </p:nvSpPr>
        <p:spPr>
          <a:xfrm>
            <a:off x="4868091" y="2558407"/>
            <a:ext cx="556477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FFFF00"/>
                </a:solidFill>
              </a:rPr>
              <a:t>log</a:t>
            </a:r>
            <a:r>
              <a:rPr lang="en-GB" sz="8000" dirty="0">
                <a:solidFill>
                  <a:schemeClr val="bg1"/>
                </a:solidFill>
              </a:rPr>
              <a:t>ged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C05B857-49B5-8A74-F893-B35B01F3E902}"/>
              </a:ext>
            </a:extLst>
          </p:cNvPr>
          <p:cNvSpPr txBox="1"/>
          <p:nvPr/>
        </p:nvSpPr>
        <p:spPr>
          <a:xfrm>
            <a:off x="6212777" y="4251387"/>
            <a:ext cx="492905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fr-FR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fr-FR" dirty="0">
                <a:solidFill>
                  <a:schemeClr val="bg1"/>
                </a:solidFill>
              </a:rPr>
            </a:br>
            <a:r>
              <a:rPr lang="fr-FR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fr-FR" dirty="0">
                <a:solidFill>
                  <a:schemeClr val="bg1"/>
                </a:solidFill>
              </a:rPr>
              <a:t>??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829E92A-24FA-EA54-E754-AAB3DBB209DE}"/>
              </a:ext>
            </a:extLst>
          </p:cNvPr>
          <p:cNvSpPr txBox="1"/>
          <p:nvPr/>
        </p:nvSpPr>
        <p:spPr>
          <a:xfrm>
            <a:off x="4914765" y="4251387"/>
            <a:ext cx="6227064" cy="1477328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To write down or record something.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Recorded, noted, written down</a:t>
            </a:r>
          </a:p>
        </p:txBody>
      </p:sp>
    </p:spTree>
    <p:extLst>
      <p:ext uri="{BB962C8B-B14F-4D97-AF65-F5344CB8AC3E}">
        <p14:creationId xmlns:p14="http://schemas.microsoft.com/office/powerpoint/2010/main" val="3168401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82A3E0-5B44-80A4-7B9B-1A0383BF9F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3CEC18CF-57BE-AB11-7710-BCFCDA0D8B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D6AE2B-47DC-6101-F538-CB0253E3DD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03833176-9395-C509-B5DE-E1C8FE0975A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9431" y="-255606"/>
            <a:ext cx="3936187" cy="367240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3279D95-F4D5-DC28-A3BA-990F78321B45}"/>
              </a:ext>
            </a:extLst>
          </p:cNvPr>
          <p:cNvSpPr txBox="1"/>
          <p:nvPr/>
        </p:nvSpPr>
        <p:spPr>
          <a:xfrm>
            <a:off x="4376478" y="918877"/>
            <a:ext cx="556477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FFFF00"/>
                </a:solidFill>
              </a:rPr>
              <a:t>log</a:t>
            </a:r>
            <a:r>
              <a:rPr lang="en-GB" sz="8000" dirty="0">
                <a:solidFill>
                  <a:schemeClr val="bg1"/>
                </a:solidFill>
              </a:rPr>
              <a:t>ged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20748AF-5898-ADD0-0E7A-10F8FCC6A473}"/>
              </a:ext>
            </a:extLst>
          </p:cNvPr>
          <p:cNvSpPr txBox="1"/>
          <p:nvPr/>
        </p:nvSpPr>
        <p:spPr>
          <a:xfrm>
            <a:off x="2519234" y="2727044"/>
            <a:ext cx="70820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Why is there two </a:t>
            </a:r>
            <a:r>
              <a:rPr lang="en-GB" sz="3200" dirty="0" err="1">
                <a:solidFill>
                  <a:schemeClr val="bg1"/>
                </a:solidFill>
              </a:rPr>
              <a:t>Gs</a:t>
            </a:r>
            <a:r>
              <a:rPr lang="en-GB" sz="3200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7E0A423-CAEC-315C-C8BB-6B448E10998A}"/>
              </a:ext>
            </a:extLst>
          </p:cNvPr>
          <p:cNvSpPr txBox="1"/>
          <p:nvPr/>
        </p:nvSpPr>
        <p:spPr>
          <a:xfrm>
            <a:off x="698318" y="3724203"/>
            <a:ext cx="1089279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CVC end (not x, y or w)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. Suffix ‑ed starts with a vowel.</a:t>
            </a:r>
          </a:p>
          <a:p>
            <a:pPr algn="ctr"/>
            <a:endParaRPr lang="en-GB" sz="3200" dirty="0">
              <a:solidFill>
                <a:schemeClr val="bg1"/>
              </a:solidFill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Rule 2: Double the consonant.</a:t>
            </a:r>
          </a:p>
        </p:txBody>
      </p:sp>
      <p:sp>
        <p:nvSpPr>
          <p:cNvPr id="10" name="Arrow: Up 9">
            <a:extLst>
              <a:ext uri="{FF2B5EF4-FFF2-40B4-BE49-F238E27FC236}">
                <a16:creationId xmlns:a16="http://schemas.microsoft.com/office/drawing/2014/main" id="{99153E0C-705E-384F-CEBE-A4E7E56EBFC5}"/>
              </a:ext>
            </a:extLst>
          </p:cNvPr>
          <p:cNvSpPr/>
          <p:nvPr/>
        </p:nvSpPr>
        <p:spPr>
          <a:xfrm rot="20377980">
            <a:off x="6036499" y="1929005"/>
            <a:ext cx="426919" cy="785070"/>
          </a:xfrm>
          <a:prstGeom prst="upArrow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3007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1E7B2-56D1-BA5A-7163-F9E31C1C1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2A384C-12DA-B081-E3A8-72F0347A69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969CBC6-6141-0D04-7A5C-A142417460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3382067"/>
              </p:ext>
            </p:extLst>
          </p:nvPr>
        </p:nvGraphicFramePr>
        <p:xfrm>
          <a:off x="2722891" y="1236035"/>
          <a:ext cx="7367588" cy="2022158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2435917">
                  <a:extLst>
                    <a:ext uri="{9D8B030D-6E8A-4147-A177-3AD203B41FA5}">
                      <a16:colId xmlns:a16="http://schemas.microsoft.com/office/drawing/2014/main" val="1479778784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  <a:gridCol w="2465836">
                  <a:extLst>
                    <a:ext uri="{9D8B030D-6E8A-4147-A177-3AD203B41FA5}">
                      <a16:colId xmlns:a16="http://schemas.microsoft.com/office/drawing/2014/main" val="274789100"/>
                    </a:ext>
                  </a:extLst>
                </a:gridCol>
              </a:tblGrid>
              <a:tr h="84899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6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36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log/</a:t>
                      </a:r>
                      <a:r>
                        <a:rPr lang="en-GB" sz="3600" b="0" kern="100" dirty="0" err="1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logue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word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ed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ing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  <a:tr h="1857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0" dirty="0" err="1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cata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0" dirty="0" err="1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dia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ana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34665096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23357A-44F8-7E66-68A8-D73CF139DC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55271" y="278129"/>
            <a:ext cx="10397124" cy="6387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 fontScale="90000"/>
          </a:bodyPr>
          <a:lstStyle/>
          <a:p>
            <a:r>
              <a:rPr lang="en-GB" sz="40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How many words can you assemble?</a:t>
            </a:r>
          </a:p>
        </p:txBody>
      </p:sp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E7E0272-8A54-3D25-CAD5-F24438B79D0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7464" y="0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rope">
            <a:extLst>
              <a:ext uri="{FF2B5EF4-FFF2-40B4-BE49-F238E27FC236}">
                <a16:creationId xmlns:a16="http://schemas.microsoft.com/office/drawing/2014/main" id="{C8C7C7CF-A802-8B75-CDD7-7F3F67772B21}"/>
              </a:ext>
            </a:extLst>
          </p:cNvPr>
          <p:cNvSpPr txBox="1">
            <a:spLocks/>
          </p:cNvSpPr>
          <p:nvPr/>
        </p:nvSpPr>
        <p:spPr>
          <a:xfrm>
            <a:off x="2374724" y="3546042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log</a:t>
            </a:r>
          </a:p>
        </p:txBody>
      </p:sp>
      <p:sp>
        <p:nvSpPr>
          <p:cNvPr id="6" name="rope">
            <a:extLst>
              <a:ext uri="{FF2B5EF4-FFF2-40B4-BE49-F238E27FC236}">
                <a16:creationId xmlns:a16="http://schemas.microsoft.com/office/drawing/2014/main" id="{53CCCB6D-E630-F7C9-4427-9C315BCEBBDC}"/>
              </a:ext>
            </a:extLst>
          </p:cNvPr>
          <p:cNvSpPr txBox="1">
            <a:spLocks/>
          </p:cNvSpPr>
          <p:nvPr/>
        </p:nvSpPr>
        <p:spPr>
          <a:xfrm>
            <a:off x="2374722" y="4732222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logs  </a:t>
            </a:r>
          </a:p>
        </p:txBody>
      </p:sp>
      <p:sp>
        <p:nvSpPr>
          <p:cNvPr id="11" name="rope">
            <a:extLst>
              <a:ext uri="{FF2B5EF4-FFF2-40B4-BE49-F238E27FC236}">
                <a16:creationId xmlns:a16="http://schemas.microsoft.com/office/drawing/2014/main" id="{E01635AF-5BA6-9C1E-A88C-3F72D89D29B1}"/>
              </a:ext>
            </a:extLst>
          </p:cNvPr>
          <p:cNvSpPr txBox="1">
            <a:spLocks/>
          </p:cNvSpPr>
          <p:nvPr/>
        </p:nvSpPr>
        <p:spPr>
          <a:xfrm>
            <a:off x="2374722" y="4139132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logged  </a:t>
            </a:r>
          </a:p>
        </p:txBody>
      </p:sp>
      <p:sp>
        <p:nvSpPr>
          <p:cNvPr id="13" name="rope">
            <a:extLst>
              <a:ext uri="{FF2B5EF4-FFF2-40B4-BE49-F238E27FC236}">
                <a16:creationId xmlns:a16="http://schemas.microsoft.com/office/drawing/2014/main" id="{A370D7E2-C7AE-2E81-1A17-44247180BA86}"/>
              </a:ext>
            </a:extLst>
          </p:cNvPr>
          <p:cNvSpPr txBox="1">
            <a:spLocks/>
          </p:cNvSpPr>
          <p:nvPr/>
        </p:nvSpPr>
        <p:spPr>
          <a:xfrm>
            <a:off x="5200685" y="3560903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logging</a:t>
            </a:r>
          </a:p>
        </p:txBody>
      </p:sp>
      <p:sp>
        <p:nvSpPr>
          <p:cNvPr id="19" name="rope">
            <a:extLst>
              <a:ext uri="{FF2B5EF4-FFF2-40B4-BE49-F238E27FC236}">
                <a16:creationId xmlns:a16="http://schemas.microsoft.com/office/drawing/2014/main" id="{F6639606-2394-F0D2-83AA-0D4FFEA46ABF}"/>
              </a:ext>
            </a:extLst>
          </p:cNvPr>
          <p:cNvSpPr txBox="1">
            <a:spLocks/>
          </p:cNvSpPr>
          <p:nvPr/>
        </p:nvSpPr>
        <p:spPr>
          <a:xfrm>
            <a:off x="5200685" y="4693178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6. dialogue  </a:t>
            </a:r>
          </a:p>
        </p:txBody>
      </p:sp>
      <p:sp>
        <p:nvSpPr>
          <p:cNvPr id="20" name="rope">
            <a:extLst>
              <a:ext uri="{FF2B5EF4-FFF2-40B4-BE49-F238E27FC236}">
                <a16:creationId xmlns:a16="http://schemas.microsoft.com/office/drawing/2014/main" id="{73CB3B9A-D9B5-0DAC-67B2-A9E279B6BE2A}"/>
              </a:ext>
            </a:extLst>
          </p:cNvPr>
          <p:cNvSpPr txBox="1">
            <a:spLocks/>
          </p:cNvSpPr>
          <p:nvPr/>
        </p:nvSpPr>
        <p:spPr>
          <a:xfrm>
            <a:off x="5200685" y="4118623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5. catalogue  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E312A059-87B9-C1CA-6EE7-C06D95F8CF5E}"/>
              </a:ext>
            </a:extLst>
          </p:cNvPr>
          <p:cNvSpPr txBox="1">
            <a:spLocks/>
          </p:cNvSpPr>
          <p:nvPr/>
        </p:nvSpPr>
        <p:spPr>
          <a:xfrm>
            <a:off x="2796498" y="5502440"/>
            <a:ext cx="7367587" cy="513225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Can you use these words in a sentence?</a:t>
            </a:r>
          </a:p>
        </p:txBody>
      </p:sp>
      <p:sp>
        <p:nvSpPr>
          <p:cNvPr id="3" name="rope">
            <a:extLst>
              <a:ext uri="{FF2B5EF4-FFF2-40B4-BE49-F238E27FC236}">
                <a16:creationId xmlns:a16="http://schemas.microsoft.com/office/drawing/2014/main" id="{00AB397C-D052-1127-7D37-9EB6200B3D2C}"/>
              </a:ext>
            </a:extLst>
          </p:cNvPr>
          <p:cNvSpPr txBox="1">
            <a:spLocks/>
          </p:cNvSpPr>
          <p:nvPr/>
        </p:nvSpPr>
        <p:spPr>
          <a:xfrm>
            <a:off x="8026646" y="3577366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7. analogue</a:t>
            </a:r>
          </a:p>
        </p:txBody>
      </p:sp>
      <p:sp>
        <p:nvSpPr>
          <p:cNvPr id="8" name="rope">
            <a:extLst>
              <a:ext uri="{FF2B5EF4-FFF2-40B4-BE49-F238E27FC236}">
                <a16:creationId xmlns:a16="http://schemas.microsoft.com/office/drawing/2014/main" id="{E9CC069A-DFB0-D970-72D9-06744FF15B8D}"/>
              </a:ext>
            </a:extLst>
          </p:cNvPr>
          <p:cNvSpPr txBox="1">
            <a:spLocks/>
          </p:cNvSpPr>
          <p:nvPr/>
        </p:nvSpPr>
        <p:spPr>
          <a:xfrm>
            <a:off x="8026646" y="470964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9. dialogues  </a:t>
            </a:r>
          </a:p>
        </p:txBody>
      </p:sp>
      <p:sp>
        <p:nvSpPr>
          <p:cNvPr id="10" name="rope">
            <a:extLst>
              <a:ext uri="{FF2B5EF4-FFF2-40B4-BE49-F238E27FC236}">
                <a16:creationId xmlns:a16="http://schemas.microsoft.com/office/drawing/2014/main" id="{5AE0FC1D-7D7C-65A7-917F-AFD62D8B37C1}"/>
              </a:ext>
            </a:extLst>
          </p:cNvPr>
          <p:cNvSpPr txBox="1">
            <a:spLocks/>
          </p:cNvSpPr>
          <p:nvPr/>
        </p:nvSpPr>
        <p:spPr>
          <a:xfrm>
            <a:off x="8026646" y="4135086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8. catalogues </a:t>
            </a:r>
          </a:p>
        </p:txBody>
      </p:sp>
    </p:spTree>
    <p:extLst>
      <p:ext uri="{BB962C8B-B14F-4D97-AF65-F5344CB8AC3E}">
        <p14:creationId xmlns:p14="http://schemas.microsoft.com/office/powerpoint/2010/main" val="2437532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 animBg="1"/>
      <p:bldP spid="13" grpId="0" animBg="1"/>
      <p:bldP spid="19" grpId="0" animBg="1"/>
      <p:bldP spid="20" grpId="0" animBg="1"/>
      <p:bldP spid="27" grpId="0" animBg="1"/>
      <p:bldP spid="3" grpId="0" animBg="1"/>
      <p:bldP spid="8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50916" y="1917457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In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bilogy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and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ecologie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, students often use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technicology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to collect data that is later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loged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425721-9E2A-0CA6-41AA-D7F3A00FA5A0}"/>
              </a:ext>
            </a:extLst>
          </p:cNvPr>
          <p:cNvSpPr txBox="1"/>
          <p:nvPr/>
        </p:nvSpPr>
        <p:spPr>
          <a:xfrm>
            <a:off x="813261" y="3465816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In biology and ecology, students often use technology to collect data that is later logged.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D02D64D-9532-12CA-87F9-DD8CBBED836E}"/>
              </a:ext>
            </a:extLst>
          </p:cNvPr>
          <p:cNvSpPr txBox="1"/>
          <p:nvPr/>
        </p:nvSpPr>
        <p:spPr>
          <a:xfrm>
            <a:off x="778625" y="4892633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In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biology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and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ecology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, students often use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technology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to collect data that is later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logged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DB9D0A7-2D75-1211-7D8B-C4C558150B46}"/>
              </a:ext>
            </a:extLst>
          </p:cNvPr>
          <p:cNvCxnSpPr/>
          <p:nvPr/>
        </p:nvCxnSpPr>
        <p:spPr>
          <a:xfrm>
            <a:off x="1970809" y="3239327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C556B83-AB81-4304-94E2-4A653D3932AF}"/>
              </a:ext>
            </a:extLst>
          </p:cNvPr>
          <p:cNvCxnSpPr/>
          <p:nvPr/>
        </p:nvCxnSpPr>
        <p:spPr>
          <a:xfrm>
            <a:off x="1970809" y="4721763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9400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41381287"/>
              </p:ext>
            </p:extLst>
          </p:nvPr>
        </p:nvGraphicFramePr>
        <p:xfrm>
          <a:off x="3009494" y="597746"/>
          <a:ext cx="6173010" cy="49823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Premium 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M5Sum030L</a:t>
                      </a:r>
                    </a:p>
                    <a:p>
                      <a:pPr algn="ctr"/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M5Sum030P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M5Sum030S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M5Sum030F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M5Sum030A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599977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M5Sum030Sa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M5Sum030Fe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6AF11B56-6FB6-7A16-1998-C0EEF4636A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6A90DC5F-16EB-3C1C-83A1-8397F475F308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B4AABBC0-2F0F-C824-0FF0-457E45352A0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3614" y="1724611"/>
            <a:ext cx="7489644" cy="3788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logged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analogy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catalogue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prologue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monologue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dialogue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biology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geology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psychology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ecology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technology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chronology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B7D8644-2A80-BAE1-EDDC-C5E90C051B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2B7ED6F9-A7AF-2746-8E12-713D166AEBEF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842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mislabelling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mis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label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ing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A78B39-3360-C503-FF0F-2D3930998D63}"/>
              </a:ext>
            </a:extLst>
          </p:cNvPr>
          <p:cNvSpPr txBox="1">
            <a:spLocks/>
          </p:cNvSpPr>
          <p:nvPr/>
        </p:nvSpPr>
        <p:spPr>
          <a:xfrm>
            <a:off x="2770043" y="6000764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Why is there a double L in mislabelling?</a:t>
            </a:r>
          </a:p>
        </p:txBody>
      </p:sp>
    </p:spTree>
    <p:extLst>
      <p:ext uri="{BB962C8B-B14F-4D97-AF65-F5344CB8AC3E}">
        <p14:creationId xmlns:p14="http://schemas.microsoft.com/office/powerpoint/2010/main" val="2004214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6B4EBB5-B169-2514-2C35-BEDFFA7E7F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pic>
        <p:nvPicPr>
          <p:cNvPr id="9" name="Picture 8" descr="A picture containing logo&#10;&#10;Description automatically generated">
            <a:extLst>
              <a:ext uri="{FF2B5EF4-FFF2-40B4-BE49-F238E27FC236}">
                <a16:creationId xmlns:a16="http://schemas.microsoft.com/office/drawing/2014/main" id="{1B2C55A1-6050-B48D-66D4-844E3370E75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0" name="Picture 9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FB746AC5-6DF9-87BB-5E5F-EF9EEFCBCE2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0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7CE6F8D3-57F5-52F2-3470-5E763DBA7FC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23387" y="1994205"/>
            <a:ext cx="9144000" cy="1531316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Log &amp; </a:t>
            </a:r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logue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B298FE11-848B-7C7E-AE87-2211F04F59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start with the letters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log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log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ged		ana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log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		cata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log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ue		bio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log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log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Log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</a:t>
            </a:r>
            <a:r>
              <a:rPr lang="en-GB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word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665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Greece | Britannica">
            <a:extLst>
              <a:ext uri="{FF2B5EF4-FFF2-40B4-BE49-F238E27FC236}">
                <a16:creationId xmlns:a16="http://schemas.microsoft.com/office/drawing/2014/main" id="{AFF80DB8-F7CF-65B0-0168-9865F0B738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278817"/>
            <a:ext cx="12192000" cy="712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76854"/>
            <a:ext cx="11765280" cy="368372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The Parthenon">
            <a:extLst>
              <a:ext uri="{FF2B5EF4-FFF2-40B4-BE49-F238E27FC236}">
                <a16:creationId xmlns:a16="http://schemas.microsoft.com/office/drawing/2014/main" id="{5B5DF22B-32E9-E737-EF6B-18CFCDBB75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9870" y="251958"/>
            <a:ext cx="1915547" cy="255406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069870" y="2811142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Parthenon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CA678F9-FB90-F46C-10B0-0AE76CF5586F}"/>
              </a:ext>
            </a:extLst>
          </p:cNvPr>
          <p:cNvSpPr txBox="1"/>
          <p:nvPr/>
        </p:nvSpPr>
        <p:spPr>
          <a:xfrm>
            <a:off x="3960892" y="559252"/>
            <a:ext cx="7285687" cy="224676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morphemes </a:t>
            </a:r>
            <a:r>
              <a:rPr lang="en-GB" sz="2800" i="1" dirty="0">
                <a:solidFill>
                  <a:schemeClr val="bg1"/>
                </a:solidFill>
                <a:latin typeface="Andika" panose="02000000000000000000" pitchFamily="2" charset="0"/>
              </a:rPr>
              <a:t>log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and </a:t>
            </a:r>
            <a:r>
              <a:rPr lang="en-GB" sz="2800" i="1" dirty="0" err="1">
                <a:solidFill>
                  <a:schemeClr val="bg1"/>
                </a:solidFill>
                <a:latin typeface="Andika" panose="02000000000000000000" pitchFamily="2" charset="0"/>
              </a:rPr>
              <a:t>logue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both come from Ancient Greek.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word “logos” means word, reason or speech in ancient Greek. 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E81AACAA-CAF7-A334-5566-29497B3630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6103176"/>
              </p:ext>
            </p:extLst>
          </p:nvPr>
        </p:nvGraphicFramePr>
        <p:xfrm>
          <a:off x="252663" y="3429000"/>
          <a:ext cx="11614871" cy="3065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66044">
                  <a:extLst>
                    <a:ext uri="{9D8B030D-6E8A-4147-A177-3AD203B41FA5}">
                      <a16:colId xmlns:a16="http://schemas.microsoft.com/office/drawing/2014/main" val="442854578"/>
                    </a:ext>
                  </a:extLst>
                </a:gridCol>
                <a:gridCol w="1712647">
                  <a:extLst>
                    <a:ext uri="{9D8B030D-6E8A-4147-A177-3AD203B41FA5}">
                      <a16:colId xmlns:a16="http://schemas.microsoft.com/office/drawing/2014/main" val="1910377712"/>
                    </a:ext>
                  </a:extLst>
                </a:gridCol>
                <a:gridCol w="2970915">
                  <a:extLst>
                    <a:ext uri="{9D8B030D-6E8A-4147-A177-3AD203B41FA5}">
                      <a16:colId xmlns:a16="http://schemas.microsoft.com/office/drawing/2014/main" val="275142762"/>
                    </a:ext>
                  </a:extLst>
                </a:gridCol>
                <a:gridCol w="2942291">
                  <a:extLst>
                    <a:ext uri="{9D8B030D-6E8A-4147-A177-3AD203B41FA5}">
                      <a16:colId xmlns:a16="http://schemas.microsoft.com/office/drawing/2014/main" val="96742208"/>
                    </a:ext>
                  </a:extLst>
                </a:gridCol>
                <a:gridCol w="2322974">
                  <a:extLst>
                    <a:ext uri="{9D8B030D-6E8A-4147-A177-3AD203B41FA5}">
                      <a16:colId xmlns:a16="http://schemas.microsoft.com/office/drawing/2014/main" val="2539763711"/>
                    </a:ext>
                  </a:extLst>
                </a:gridCol>
              </a:tblGrid>
              <a:tr h="699251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Morpheme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Comes from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Core English  meaning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Uses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Examples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74152947"/>
                  </a:ext>
                </a:extLst>
              </a:tr>
              <a:tr h="1337653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 dirty="0">
                          <a:effectLst/>
                        </a:rPr>
                        <a:t>log</a:t>
                      </a:r>
                      <a:endParaRPr lang="en-GB" dirty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Greek </a:t>
                      </a:r>
                      <a:r>
                        <a:rPr lang="en-GB" i="1" dirty="0">
                          <a:effectLst/>
                        </a:rPr>
                        <a:t>logos</a:t>
                      </a:r>
                      <a:endParaRPr lang="en-GB" dirty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word / account / study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effectLst/>
                        </a:rPr>
                        <a:t>records, written accounts, subjects and fields of study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effectLst/>
                        </a:rPr>
                        <a:t>(travel) log, logged biology, geography, morphology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542415"/>
                  </a:ext>
                </a:extLst>
              </a:tr>
              <a:tr h="102896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 dirty="0" err="1">
                          <a:effectLst/>
                        </a:rPr>
                        <a:t>logue</a:t>
                      </a:r>
                      <a:endParaRPr lang="en-GB" dirty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Greek </a:t>
                      </a:r>
                      <a:r>
                        <a:rPr lang="en-GB" i="1">
                          <a:effectLst/>
                        </a:rPr>
                        <a:t>logos</a:t>
                      </a:r>
                      <a:endParaRPr lang="en-GB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speech / speaking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talking, performance, text parts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dialogue, monologue, prologue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21618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9941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19919E-B1DB-C4DE-C39B-B1EE8FD6D2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E9567EE-A3C7-A8EE-3BCC-2CD2B88EAA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69F59D-3B42-A73E-9358-4FEDAD39870D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pro </a:t>
            </a:r>
            <a:r>
              <a:rPr lang="en-GB" sz="13800" dirty="0" err="1">
                <a:solidFill>
                  <a:schemeClr val="bg1"/>
                </a:solidFill>
                <a:ea typeface="Andika"/>
                <a:cs typeface="Andika"/>
              </a:rPr>
              <a:t>logue</a:t>
            </a: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 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A7C4409-71CA-91B7-4E5B-718B37B9B4B8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D54E86B-17C1-FD63-00E1-2FA8C503DF13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FF256D4-F298-9E45-9CFC-940AEB56B765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4E8D391-E901-311F-4202-913EB28F2717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</p:spTree>
    <p:extLst>
      <p:ext uri="{BB962C8B-B14F-4D97-AF65-F5344CB8AC3E}">
        <p14:creationId xmlns:p14="http://schemas.microsoft.com/office/powerpoint/2010/main" val="310744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A15D05-7275-BAB6-100B-39BFEB8871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B719AE40-E84D-8297-9106-915F90DBCC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52CE27-0709-7546-C3FC-BDF2BAF31024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pro </a:t>
            </a:r>
            <a:r>
              <a:rPr lang="en-GB" sz="13800" dirty="0" err="1">
                <a:solidFill>
                  <a:schemeClr val="bg1"/>
                </a:solidFill>
                <a:ea typeface="Andika"/>
                <a:cs typeface="Andika"/>
              </a:rPr>
              <a:t>logue</a:t>
            </a: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 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4FA3357-A447-3BBB-A314-590D630865A4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D9497DF-BAE5-34EC-C899-DCF3BA3DFBC1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C8A4D6F-4950-DC3F-E50C-AB04FB44B5E8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5F9488A-99F5-D881-4D48-D85D067BC931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1B33E5C-FFF6-CC54-4C1F-EEA21F92463E}"/>
              </a:ext>
            </a:extLst>
          </p:cNvPr>
          <p:cNvSpPr/>
          <p:nvPr/>
        </p:nvSpPr>
        <p:spPr>
          <a:xfrm>
            <a:off x="9586452" y="2684206"/>
            <a:ext cx="1209367" cy="1400870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0981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1015</Words>
  <Application>Microsoft Office PowerPoint</Application>
  <PresentationFormat>Widescreen</PresentationFormat>
  <Paragraphs>241</Paragraphs>
  <Slides>25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9" baseType="lpstr">
      <vt:lpstr>Aptos</vt:lpstr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Log &amp; logue.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many words can you assemble?</vt:lpstr>
      <vt:lpstr>Can you spot the spelling mistakes?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32</cp:revision>
  <dcterms:created xsi:type="dcterms:W3CDTF">2022-05-31T09:42:07Z</dcterms:created>
  <dcterms:modified xsi:type="dcterms:W3CDTF">2026-07-23T13:18:45Z</dcterms:modified>
</cp:coreProperties>
</file>