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0"/>
  </p:notesMasterIdLst>
  <p:sldIdLst>
    <p:sldId id="390" r:id="rId2"/>
    <p:sldId id="544" r:id="rId3"/>
    <p:sldId id="546" r:id="rId4"/>
    <p:sldId id="548" r:id="rId5"/>
    <p:sldId id="274" r:id="rId6"/>
    <p:sldId id="302" r:id="rId7"/>
    <p:sldId id="377" r:id="rId8"/>
    <p:sldId id="405" r:id="rId9"/>
    <p:sldId id="406" r:id="rId10"/>
    <p:sldId id="407" r:id="rId11"/>
    <p:sldId id="408" r:id="rId12"/>
    <p:sldId id="401" r:id="rId13"/>
    <p:sldId id="396" r:id="rId14"/>
    <p:sldId id="397" r:id="rId15"/>
    <p:sldId id="398" r:id="rId16"/>
    <p:sldId id="317" r:id="rId17"/>
    <p:sldId id="303" r:id="rId18"/>
    <p:sldId id="592" r:id="rId19"/>
    <p:sldId id="593" r:id="rId20"/>
    <p:sldId id="594" r:id="rId21"/>
    <p:sldId id="286" r:id="rId22"/>
    <p:sldId id="558" r:id="rId23"/>
    <p:sldId id="595" r:id="rId24"/>
    <p:sldId id="596" r:id="rId25"/>
    <p:sldId id="597" r:id="rId26"/>
    <p:sldId id="409" r:id="rId27"/>
    <p:sldId id="363" r:id="rId28"/>
    <p:sldId id="395" r:id="rId29"/>
  </p:sldIdLst>
  <p:sldSz cx="12192000" cy="6858000"/>
  <p:notesSz cx="6858000" cy="9144000"/>
  <p:embeddedFontLst>
    <p:embeddedFont>
      <p:font typeface="Andika" panose="02000000000000000000" pitchFamily="2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FFC0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0E62B1-EB73-4021-83AD-E8633ACC0E10}" v="45" dt="2026-07-23T13:21:43.0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81163" autoAdjust="0"/>
  </p:normalViewPr>
  <p:slideViewPr>
    <p:cSldViewPr snapToGrid="0">
      <p:cViewPr varScale="1">
        <p:scale>
          <a:sx n="60" d="100"/>
          <a:sy n="60" d="100"/>
        </p:scale>
        <p:origin x="1483" y="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3:21:43.045" v="3077"/>
      <pc:docMkLst>
        <pc:docMk/>
      </pc:docMkLst>
      <pc:sldChg chg="modSp mod modTransition">
        <pc:chgData name="Glen Jones" userId="e846aaca-4b24-4b13-b0d0-f2308e16b284" providerId="ADAL" clId="{ED47ACC3-9597-4D89-A1DC-43CF280EF274}" dt="2026-07-23T13:21:43.045" v="30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7-10T12:59:18.638" v="3051" actId="6549"/>
          <ac:spMkLst>
            <pc:docMk/>
            <pc:sldMk cId="4010327805" sldId="274"/>
            <ac:spMk id="2" creationId="{702E7211-B3C0-8C62-17A1-5F712D739FBA}"/>
          </ac:spMkLst>
        </pc:spChg>
      </pc:sldChg>
      <pc:sldChg chg="add del modTransition">
        <pc:chgData name="Glen Jones" userId="e846aaca-4b24-4b13-b0d0-f2308e16b284" providerId="ADAL" clId="{ED47ACC3-9597-4D89-A1DC-43CF280EF274}" dt="2026-07-23T13:21:43.045" v="3077"/>
        <pc:sldMkLst>
          <pc:docMk/>
          <pc:sldMk cId="292875226" sldId="286"/>
        </pc:sldMkLst>
      </pc:sldChg>
      <pc:sldChg chg="modTransition">
        <pc:chgData name="Glen Jones" userId="e846aaca-4b24-4b13-b0d0-f2308e16b284" providerId="ADAL" clId="{ED47ACC3-9597-4D89-A1DC-43CF280EF274}" dt="2026-07-23T13:21:43.045" v="3077"/>
        <pc:sldMkLst>
          <pc:docMk/>
          <pc:sldMk cId="3984665508" sldId="302"/>
        </pc:sldMkLst>
      </pc:sldChg>
      <pc:sldChg chg="modTransition">
        <pc:chgData name="Glen Jones" userId="e846aaca-4b24-4b13-b0d0-f2308e16b284" providerId="ADAL" clId="{ED47ACC3-9597-4D89-A1DC-43CF280EF274}" dt="2026-07-23T13:21:43.045" v="3077"/>
        <pc:sldMkLst>
          <pc:docMk/>
          <pc:sldMk cId="1475613315" sldId="303"/>
        </pc:sldMkLst>
      </pc:sldChg>
      <pc:sldChg chg="modTransition">
        <pc:chgData name="Glen Jones" userId="e846aaca-4b24-4b13-b0d0-f2308e16b284" providerId="ADAL" clId="{ED47ACC3-9597-4D89-A1DC-43CF280EF274}" dt="2026-07-23T13:21:43.045" v="3077"/>
        <pc:sldMkLst>
          <pc:docMk/>
          <pc:sldMk cId="2836749906" sldId="317"/>
        </pc:sldMkLst>
      </pc:sldChg>
      <pc:sldChg chg="modSp add modTransition">
        <pc:chgData name="Glen Jones" userId="e846aaca-4b24-4b13-b0d0-f2308e16b284" providerId="ADAL" clId="{ED47ACC3-9597-4D89-A1DC-43CF280EF274}" dt="2026-07-23T13:21:43.045" v="3077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10:00:29.573" v="3065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Sp modTransition">
        <pc:chgData name="Glen Jones" userId="e846aaca-4b24-4b13-b0d0-f2308e16b284" providerId="ADAL" clId="{ED47ACC3-9597-4D89-A1DC-43CF280EF274}" dt="2026-07-23T13:21:43.045" v="3077"/>
        <pc:sldMkLst>
          <pc:docMk/>
          <pc:sldMk cId="439941551" sldId="377"/>
        </pc:sldMkLst>
        <pc:spChg chg="mod">
          <ac:chgData name="Glen Jones" userId="e846aaca-4b24-4b13-b0d0-f2308e16b284" providerId="ADAL" clId="{ED47ACC3-9597-4D89-A1DC-43CF280EF274}" dt="2026-07-10T12:59:39.711" v="3058" actId="114"/>
          <ac:spMkLst>
            <pc:docMk/>
            <pc:sldMk cId="439941551" sldId="377"/>
            <ac:spMk id="4" creationId="{2CA678F9-FB90-F46C-10B0-0AE76CF5586F}"/>
          </ac:spMkLst>
        </pc:spChg>
      </pc:sldChg>
      <pc:sldChg chg="modTransition">
        <pc:chgData name="Glen Jones" userId="e846aaca-4b24-4b13-b0d0-f2308e16b284" providerId="ADAL" clId="{ED47ACC3-9597-4D89-A1DC-43CF280EF274}" dt="2026-07-23T13:21:43.045" v="3077"/>
        <pc:sldMkLst>
          <pc:docMk/>
          <pc:sldMk cId="2515382227" sldId="390"/>
        </pc:sldMkLst>
      </pc:sldChg>
      <pc:sldChg chg="addSp delSp modSp mod modTransition">
        <pc:chgData name="Glen Jones" userId="e846aaca-4b24-4b13-b0d0-f2308e16b284" providerId="ADAL" clId="{ED47ACC3-9597-4D89-A1DC-43CF280EF274}" dt="2026-07-23T13:21:43.045" v="3077"/>
        <pc:sldMkLst>
          <pc:docMk/>
          <pc:sldMk cId="0" sldId="395"/>
        </pc:sldMkLst>
        <pc:spChg chg="mod">
          <ac:chgData name="Glen Jones" userId="e846aaca-4b24-4b13-b0d0-f2308e16b284" providerId="ADAL" clId="{ED47ACC3-9597-4D89-A1DC-43CF280EF274}" dt="2026-07-10T12:57:33.304" v="3032"/>
          <ac:spMkLst>
            <pc:docMk/>
            <pc:sldMk cId="0" sldId="395"/>
            <ac:spMk id="3" creationId="{14A98FF5-4F3C-D9B6-7AF1-1894F0939983}"/>
          </ac:spMkLst>
        </pc:spChg>
      </pc:sldChg>
      <pc:sldChg chg="modTransition">
        <pc:chgData name="Glen Jones" userId="e846aaca-4b24-4b13-b0d0-f2308e16b284" providerId="ADAL" clId="{ED47ACC3-9597-4D89-A1DC-43CF280EF274}" dt="2026-07-23T13:21:43.045" v="3077"/>
        <pc:sldMkLst>
          <pc:docMk/>
          <pc:sldMk cId="2727212801" sldId="396"/>
        </pc:sldMkLst>
      </pc:sldChg>
      <pc:sldChg chg="modSp mod modTransition">
        <pc:chgData name="Glen Jones" userId="e846aaca-4b24-4b13-b0d0-f2308e16b284" providerId="ADAL" clId="{ED47ACC3-9597-4D89-A1DC-43CF280EF274}" dt="2026-07-23T13:21:43.045" v="3077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7-10T12:56:23.478" v="3005" actId="114"/>
          <ac:spMkLst>
            <pc:docMk/>
            <pc:sldMk cId="3097529653" sldId="397"/>
            <ac:spMk id="5" creationId="{CC92DC37-4387-2EE3-368E-8E34EDFDC88A}"/>
          </ac:spMkLst>
        </pc:spChg>
        <pc:spChg chg="mod">
          <ac:chgData name="Glen Jones" userId="e846aaca-4b24-4b13-b0d0-f2308e16b284" providerId="ADAL" clId="{ED47ACC3-9597-4D89-A1DC-43CF280EF274}" dt="2026-07-10T12:56:31.428" v="3014" actId="20577"/>
          <ac:spMkLst>
            <pc:docMk/>
            <pc:sldMk cId="3097529653" sldId="397"/>
            <ac:spMk id="37" creationId="{06107483-4709-62AD-2A1B-84BBC69FEF83}"/>
          </ac:spMkLst>
        </pc:spChg>
        <pc:spChg chg="mod">
          <ac:chgData name="Glen Jones" userId="e846aaca-4b24-4b13-b0d0-f2308e16b284" providerId="ADAL" clId="{ED47ACC3-9597-4D89-A1DC-43CF280EF274}" dt="2026-07-10T12:56:27.654" v="3009" actId="6549"/>
          <ac:spMkLst>
            <pc:docMk/>
            <pc:sldMk cId="3097529653" sldId="397"/>
            <ac:spMk id="38" creationId="{FDA92233-768C-63A8-4D41-A4A38840E4F7}"/>
          </ac:spMkLst>
        </pc:spChg>
      </pc:sldChg>
      <pc:sldChg chg="modSp mod modTransition">
        <pc:chgData name="Glen Jones" userId="e846aaca-4b24-4b13-b0d0-f2308e16b284" providerId="ADAL" clId="{ED47ACC3-9597-4D89-A1DC-43CF280EF274}" dt="2026-07-23T13:21:43.045" v="3077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7-10T12:56:42.229" v="3017" actId="114"/>
          <ac:spMkLst>
            <pc:docMk/>
            <pc:sldMk cId="3699503232" sldId="398"/>
            <ac:spMk id="23" creationId="{187A656D-E031-2BE7-42E5-86F3F77ED2A0}"/>
          </ac:spMkLst>
        </pc:spChg>
        <pc:spChg chg="mod">
          <ac:chgData name="Glen Jones" userId="e846aaca-4b24-4b13-b0d0-f2308e16b284" providerId="ADAL" clId="{ED47ACC3-9597-4D89-A1DC-43CF280EF274}" dt="2026-07-10T12:56:50.499" v="3028" actId="27636"/>
          <ac:spMkLst>
            <pc:docMk/>
            <pc:sldMk cId="3699503232" sldId="398"/>
            <ac:spMk id="35" creationId="{EBCB0EE4-5AEE-2367-5ED7-028B9A35C556}"/>
          </ac:spMkLst>
        </pc:spChg>
        <pc:spChg chg="mod">
          <ac:chgData name="Glen Jones" userId="e846aaca-4b24-4b13-b0d0-f2308e16b284" providerId="ADAL" clId="{ED47ACC3-9597-4D89-A1DC-43CF280EF274}" dt="2026-07-10T12:56:47.428" v="3022" actId="6549"/>
          <ac:spMkLst>
            <pc:docMk/>
            <pc:sldMk cId="3699503232" sldId="398"/>
            <ac:spMk id="36" creationId="{3D0306C4-03B9-3CC8-640D-32448B6AA274}"/>
          </ac:spMkLst>
        </pc:spChg>
      </pc:sldChg>
      <pc:sldChg chg="modTransition">
        <pc:chgData name="Glen Jones" userId="e846aaca-4b24-4b13-b0d0-f2308e16b284" providerId="ADAL" clId="{ED47ACC3-9597-4D89-A1DC-43CF280EF274}" dt="2026-07-23T13:21:43.045" v="3077"/>
        <pc:sldMkLst>
          <pc:docMk/>
          <pc:sldMk cId="1240391545" sldId="401"/>
        </pc:sldMkLst>
      </pc:sldChg>
      <pc:sldChg chg="modTransition">
        <pc:chgData name="Glen Jones" userId="e846aaca-4b24-4b13-b0d0-f2308e16b284" providerId="ADAL" clId="{ED47ACC3-9597-4D89-A1DC-43CF280EF274}" dt="2026-07-23T13:21:43.045" v="3077"/>
        <pc:sldMkLst>
          <pc:docMk/>
          <pc:sldMk cId="310744200" sldId="405"/>
        </pc:sldMkLst>
      </pc:sldChg>
      <pc:sldChg chg="modTransition">
        <pc:chgData name="Glen Jones" userId="e846aaca-4b24-4b13-b0d0-f2308e16b284" providerId="ADAL" clId="{ED47ACC3-9597-4D89-A1DC-43CF280EF274}" dt="2026-07-23T13:21:43.045" v="3077"/>
        <pc:sldMkLst>
          <pc:docMk/>
          <pc:sldMk cId="3050981844" sldId="406"/>
        </pc:sldMkLst>
      </pc:sldChg>
      <pc:sldChg chg="modTransition">
        <pc:chgData name="Glen Jones" userId="e846aaca-4b24-4b13-b0d0-f2308e16b284" providerId="ADAL" clId="{ED47ACC3-9597-4D89-A1DC-43CF280EF274}" dt="2026-07-23T13:21:43.045" v="3077"/>
        <pc:sldMkLst>
          <pc:docMk/>
          <pc:sldMk cId="542130431" sldId="407"/>
        </pc:sldMkLst>
      </pc:sldChg>
      <pc:sldChg chg="modTransition">
        <pc:chgData name="Glen Jones" userId="e846aaca-4b24-4b13-b0d0-f2308e16b284" providerId="ADAL" clId="{ED47ACC3-9597-4D89-A1DC-43CF280EF274}" dt="2026-07-23T13:21:43.045" v="3077"/>
        <pc:sldMkLst>
          <pc:docMk/>
          <pc:sldMk cId="1744151026" sldId="408"/>
        </pc:sldMkLst>
      </pc:sldChg>
      <pc:sldChg chg="modTransition">
        <pc:chgData name="Glen Jones" userId="e846aaca-4b24-4b13-b0d0-f2308e16b284" providerId="ADAL" clId="{ED47ACC3-9597-4D89-A1DC-43CF280EF274}" dt="2026-07-23T13:21:43.045" v="3077"/>
        <pc:sldMkLst>
          <pc:docMk/>
          <pc:sldMk cId="729400801" sldId="409"/>
        </pc:sldMkLst>
      </pc:sldChg>
      <pc:sldChg chg="modSp modTransition addAnim delAnim">
        <pc:chgData name="Glen Jones" userId="e846aaca-4b24-4b13-b0d0-f2308e16b284" providerId="ADAL" clId="{ED47ACC3-9597-4D89-A1DC-43CF280EF274}" dt="2026-07-23T13:21:43.045" v="3077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3T13:19:30.639" v="3067" actId="20577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3:19:51.533" v="3076" actId="20577"/>
          <ac:spMkLst>
            <pc:docMk/>
            <pc:sldMk cId="3384485664" sldId="544"/>
            <ac:spMk id="6" creationId="{3A35EC4B-1875-D7D1-43D4-997B8DE58C37}"/>
          </ac:spMkLst>
        </pc:spChg>
      </pc:sldChg>
      <pc:sldChg chg="modTransition">
        <pc:chgData name="Glen Jones" userId="e846aaca-4b24-4b13-b0d0-f2308e16b284" providerId="ADAL" clId="{ED47ACC3-9597-4D89-A1DC-43CF280EF274}" dt="2026-07-23T13:21:43.045" v="3077"/>
        <pc:sldMkLst>
          <pc:docMk/>
          <pc:sldMk cId="245842585" sldId="546"/>
        </pc:sldMkLst>
      </pc:sldChg>
      <pc:sldChg chg="modTransition">
        <pc:chgData name="Glen Jones" userId="e846aaca-4b24-4b13-b0d0-f2308e16b284" providerId="ADAL" clId="{ED47ACC3-9597-4D89-A1DC-43CF280EF274}" dt="2026-07-23T13:21:43.045" v="3077"/>
        <pc:sldMkLst>
          <pc:docMk/>
          <pc:sldMk cId="2004214985" sldId="548"/>
        </pc:sldMkLst>
      </pc:sldChg>
      <pc:sldChg chg="add del modTransition">
        <pc:chgData name="Glen Jones" userId="e846aaca-4b24-4b13-b0d0-f2308e16b284" providerId="ADAL" clId="{ED47ACC3-9597-4D89-A1DC-43CF280EF274}" dt="2026-07-23T13:21:43.045" v="3077"/>
        <pc:sldMkLst>
          <pc:docMk/>
          <pc:sldMk cId="3428596516" sldId="558"/>
        </pc:sldMkLst>
      </pc:sldChg>
      <pc:sldChg chg="add del modTransition">
        <pc:chgData name="Glen Jones" userId="e846aaca-4b24-4b13-b0d0-f2308e16b284" providerId="ADAL" clId="{ED47ACC3-9597-4D89-A1DC-43CF280EF274}" dt="2026-07-23T13:21:43.045" v="3077"/>
        <pc:sldMkLst>
          <pc:docMk/>
          <pc:sldMk cId="1390645727" sldId="592"/>
        </pc:sldMkLst>
      </pc:sldChg>
      <pc:sldChg chg="modSp add del modTransition">
        <pc:chgData name="Glen Jones" userId="e846aaca-4b24-4b13-b0d0-f2308e16b284" providerId="ADAL" clId="{ED47ACC3-9597-4D89-A1DC-43CF280EF274}" dt="2026-07-23T13:21:43.045" v="3077"/>
        <pc:sldMkLst>
          <pc:docMk/>
          <pc:sldMk cId="1783697533" sldId="593"/>
        </pc:sldMkLst>
        <pc:spChg chg="mod">
          <ac:chgData name="Glen Jones" userId="e846aaca-4b24-4b13-b0d0-f2308e16b284" providerId="ADAL" clId="{ED47ACC3-9597-4D89-A1DC-43CF280EF274}" dt="2026-07-10T13:00:00.046" v="3059" actId="114"/>
          <ac:spMkLst>
            <pc:docMk/>
            <pc:sldMk cId="1783697533" sldId="593"/>
            <ac:spMk id="4" creationId="{A081F1A2-CB6A-F1A5-85D4-0F4D189343C3}"/>
          </ac:spMkLst>
        </pc:spChg>
      </pc:sldChg>
      <pc:sldChg chg="modSp add del mod modTransition">
        <pc:chgData name="Glen Jones" userId="e846aaca-4b24-4b13-b0d0-f2308e16b284" providerId="ADAL" clId="{ED47ACC3-9597-4D89-A1DC-43CF280EF274}" dt="2026-07-23T13:21:43.045" v="3077"/>
        <pc:sldMkLst>
          <pc:docMk/>
          <pc:sldMk cId="1964985963" sldId="594"/>
        </pc:sldMkLst>
        <pc:spChg chg="mod">
          <ac:chgData name="Glen Jones" userId="e846aaca-4b24-4b13-b0d0-f2308e16b284" providerId="ADAL" clId="{ED47ACC3-9597-4D89-A1DC-43CF280EF274}" dt="2026-07-10T13:00:07.465" v="3062" actId="114"/>
          <ac:spMkLst>
            <pc:docMk/>
            <pc:sldMk cId="1964985963" sldId="594"/>
            <ac:spMk id="4" creationId="{20511EF9-2ED2-AF8C-2BF2-4CF73F54E62A}"/>
          </ac:spMkLst>
        </pc:spChg>
        <pc:spChg chg="mod">
          <ac:chgData name="Glen Jones" userId="e846aaca-4b24-4b13-b0d0-f2308e16b284" providerId="ADAL" clId="{ED47ACC3-9597-4D89-A1DC-43CF280EF274}" dt="2026-07-10T13:00:11.397" v="3063" actId="114"/>
          <ac:spMkLst>
            <pc:docMk/>
            <pc:sldMk cId="1964985963" sldId="594"/>
            <ac:spMk id="5" creationId="{85F22104-D52A-8B45-1F74-CF6D22C1A739}"/>
          </ac:spMkLst>
        </pc:spChg>
      </pc:sldChg>
      <pc:sldChg chg="add del modTransition">
        <pc:chgData name="Glen Jones" userId="e846aaca-4b24-4b13-b0d0-f2308e16b284" providerId="ADAL" clId="{ED47ACC3-9597-4D89-A1DC-43CF280EF274}" dt="2026-07-23T13:21:43.045" v="3077"/>
        <pc:sldMkLst>
          <pc:docMk/>
          <pc:sldMk cId="1044620691" sldId="595"/>
        </pc:sldMkLst>
      </pc:sldChg>
      <pc:sldChg chg="add del modTransition">
        <pc:chgData name="Glen Jones" userId="e846aaca-4b24-4b13-b0d0-f2308e16b284" providerId="ADAL" clId="{ED47ACC3-9597-4D89-A1DC-43CF280EF274}" dt="2026-07-23T13:21:43.045" v="3077"/>
        <pc:sldMkLst>
          <pc:docMk/>
          <pc:sldMk cId="4038683093" sldId="596"/>
        </pc:sldMkLst>
      </pc:sldChg>
      <pc:sldChg chg="add del modTransition">
        <pc:chgData name="Glen Jones" userId="e846aaca-4b24-4b13-b0d0-f2308e16b284" providerId="ADAL" clId="{ED47ACC3-9597-4D89-A1DC-43CF280EF274}" dt="2026-07-23T13:21:43.045" v="3077"/>
        <pc:sldMkLst>
          <pc:docMk/>
          <pc:sldMk cId="938123031" sldId="59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E715D-059C-40D1-9BB6-47726991AEAF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1D16CD-EBEB-4EEA-9E17-835CBB3F7B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1947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72EFC-2911-D582-FD06-A12EF6986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7FD49E-B52E-3E9C-EBBC-5795962FB2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A39C3D-B79F-3F73-BF2C-941F3DCBB8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822DE9-57F2-9AFB-F50A-631E4BFC60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00428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B09778-4D9B-0CFA-1B59-CE22D3747A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24B176-CFBB-6D89-A514-E35DDCA3DD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72BD988-4074-7D19-00CD-C8D790515D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408998-8C3C-C4F2-7C42-CC9BFC292D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22214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99A549-E957-D164-F59F-EDD4BB855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F6E18A-4F30-DEF9-6AE6-3010927ADF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338D49-DA72-1F86-0772-5FAD0AA92C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FF4AFC-69AB-0C1C-C10A-B1910677E7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204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silent E on the end of take gone? 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Thermos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actually a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brand name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that became a general word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(like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Hoover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Tipp‑Ex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1D16CD-EBEB-4EEA-9E17-835CBB3F7B2F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3646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thermo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meter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210AD0-6CAF-9478-C7AD-BA95CD10C4AA}"/>
              </a:ext>
            </a:extLst>
          </p:cNvPr>
          <p:cNvSpPr/>
          <p:nvPr/>
        </p:nvSpPr>
        <p:spPr>
          <a:xfrm>
            <a:off x="10508578" y="2684206"/>
            <a:ext cx="1209367" cy="140087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FF93B95-A99A-BC73-BA72-BAA46622E28F}"/>
              </a:ext>
            </a:extLst>
          </p:cNvPr>
          <p:cNvCxnSpPr>
            <a:cxnSpLocks/>
          </p:cNvCxnSpPr>
          <p:nvPr/>
        </p:nvCxnSpPr>
        <p:spPr>
          <a:xfrm>
            <a:off x="6260656" y="3977053"/>
            <a:ext cx="4009737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thermo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meter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6260656" y="3977053"/>
            <a:ext cx="4009737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F16815E0-DA91-6EF5-9C6A-D872EF7A149F}"/>
              </a:ext>
            </a:extLst>
          </p:cNvPr>
          <p:cNvSpPr/>
          <p:nvPr/>
        </p:nvSpPr>
        <p:spPr>
          <a:xfrm>
            <a:off x="10508578" y="2684206"/>
            <a:ext cx="1209367" cy="140087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D306F34-733A-0698-67D3-A1ED70031B73}"/>
              </a:ext>
            </a:extLst>
          </p:cNvPr>
          <p:cNvCxnSpPr>
            <a:cxnSpLocks/>
          </p:cNvCxnSpPr>
          <p:nvPr/>
        </p:nvCxnSpPr>
        <p:spPr>
          <a:xfrm>
            <a:off x="955914" y="3968260"/>
            <a:ext cx="4659440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thermo</a:t>
            </a: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 meter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thermo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meter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7" y="1712383"/>
            <a:ext cx="2599133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thermometers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261256" y="4083527"/>
            <a:ext cx="11669486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</a:t>
            </a:r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Therm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6283569" y="1111296"/>
            <a:ext cx="2536262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9182785" y="334297"/>
            <a:ext cx="662436" cy="81922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BDC02D0-4C7E-44BD-4033-430EF6613D73}"/>
              </a:ext>
            </a:extLst>
          </p:cNvPr>
          <p:cNvCxnSpPr>
            <a:cxnSpLocks/>
          </p:cNvCxnSpPr>
          <p:nvPr/>
        </p:nvCxnSpPr>
        <p:spPr>
          <a:xfrm>
            <a:off x="2538421" y="1111296"/>
            <a:ext cx="3191471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Thermo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heat.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therm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6142761" y="445154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thermostat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2819227" y="446394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thermals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thermo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meter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3" y="1408850"/>
            <a:ext cx="2865033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thermometers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thermals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3"/>
            <a:ext cx="1980001" cy="6911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2"/>
            <a:ext cx="1980000" cy="6911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1"/>
            <a:ext cx="10964935" cy="100569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Thermals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warm clothes worn under other clothes to keep heat in, especially in cold weather.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thermals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thermostat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thermals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heat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</a:t>
            </a:r>
            <a:r>
              <a:rPr lang="en-GB" sz="2800" i="1" dirty="0">
                <a:solidFill>
                  <a:schemeClr val="bg1"/>
                </a:solidFill>
              </a:rPr>
              <a:t>thermostat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334297" y="5466612"/>
            <a:ext cx="11641393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i="1" dirty="0">
                <a:solidFill>
                  <a:schemeClr val="bg1"/>
                </a:solidFill>
              </a:rPr>
              <a:t>thermostat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device that keeps heat steady by controlling temperature.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</a:t>
            </a:r>
            <a:r>
              <a:rPr lang="en-GB" sz="2800" i="1" dirty="0">
                <a:solidFill>
                  <a:schemeClr val="bg1"/>
                </a:solidFill>
              </a:rPr>
              <a:t>thermostat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thermals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8213980" y="231984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stat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4298451" y="25035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8213979" y="3273147"/>
            <a:ext cx="1980001" cy="669805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stand still / control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1969008" y="23486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thermostat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5969583" y="2319842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thermo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7555745" y="246027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5939874" y="329444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heat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8" grpId="0" animBg="1"/>
      <p:bldP spid="12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FD02A4C8-4656-5A03-632D-3A865C207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37641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had tea from the thermos.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07488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thermos</a:t>
            </a:r>
            <a:endParaRPr lang="en-GB" sz="8000" u="sng" dirty="0">
              <a:solidFill>
                <a:srgbClr val="7030A0"/>
              </a:solidFill>
            </a:endParaRP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14BE81E-95E5-382F-50A4-DA283457FA6F}"/>
              </a:ext>
            </a:extLst>
          </p:cNvPr>
          <p:cNvSpPr txBox="1"/>
          <p:nvPr/>
        </p:nvSpPr>
        <p:spPr>
          <a:xfrm>
            <a:off x="973364" y="4284772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DEFINITION: </a:t>
            </a:r>
          </a:p>
          <a:p>
            <a:r>
              <a:rPr lang="fr-FR" dirty="0">
                <a:solidFill>
                  <a:schemeClr val="bg1"/>
                </a:solidFill>
              </a:rPr>
              <a:t>??</a:t>
            </a:r>
          </a:p>
          <a:p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SYNONYMS:</a:t>
            </a:r>
          </a:p>
          <a:p>
            <a:r>
              <a:rPr lang="fr-FR" dirty="0">
                <a:solidFill>
                  <a:schemeClr val="bg1"/>
                </a:solidFill>
              </a:rPr>
              <a:t>??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C362B8-4A91-B79A-619F-230C86452AA9}"/>
              </a:ext>
            </a:extLst>
          </p:cNvPr>
          <p:cNvSpPr txBox="1"/>
          <p:nvPr/>
        </p:nvSpPr>
        <p:spPr>
          <a:xfrm>
            <a:off x="973364" y="4284772"/>
            <a:ext cx="7565715" cy="1754326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r>
              <a:rPr lang="en-GB" dirty="0">
                <a:solidFill>
                  <a:schemeClr val="bg1"/>
                </a:solidFill>
              </a:rPr>
              <a:t>A container that keeps drinks or food hot or cold for a long time by slowing down heat transfer.</a:t>
            </a:r>
          </a:p>
          <a:p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r>
              <a:rPr lang="en-GB" dirty="0">
                <a:solidFill>
                  <a:schemeClr val="bg1"/>
                </a:solidFill>
              </a:rPr>
              <a:t>Flask, vacuum flask, thermal flask, insulated bottle</a:t>
            </a:r>
          </a:p>
        </p:txBody>
      </p:sp>
    </p:spTree>
    <p:extLst>
      <p:ext uri="{BB962C8B-B14F-4D97-AF65-F5344CB8AC3E}">
        <p14:creationId xmlns:p14="http://schemas.microsoft.com/office/powerpoint/2010/main" val="28367499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1A7757D-5CD2-F643-0029-25964E8191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71501"/>
            <a:ext cx="10918756" cy="5772150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 enjoyed studying thermodynamics.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6036" y="1850364"/>
            <a:ext cx="3153420" cy="406296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2813538" y="2553690"/>
            <a:ext cx="85422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thermodynamics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BA9CF6-9030-9CD7-3FF5-857867D2412D}"/>
              </a:ext>
            </a:extLst>
          </p:cNvPr>
          <p:cNvSpPr txBox="1"/>
          <p:nvPr/>
        </p:nvSpPr>
        <p:spPr>
          <a:xfrm>
            <a:off x="2813538" y="3697180"/>
            <a:ext cx="8077199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Dynamics means movement or change.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BAA1A9-BF28-FDB4-60D0-435D07C0A3DD}"/>
              </a:ext>
            </a:extLst>
          </p:cNvPr>
          <p:cNvSpPr txBox="1"/>
          <p:nvPr/>
        </p:nvSpPr>
        <p:spPr>
          <a:xfrm>
            <a:off x="6231164" y="4666453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3A3625-E451-ADA9-740A-D31256B43F03}"/>
              </a:ext>
            </a:extLst>
          </p:cNvPr>
          <p:cNvSpPr txBox="1"/>
          <p:nvPr/>
        </p:nvSpPr>
        <p:spPr>
          <a:xfrm>
            <a:off x="3470031" y="4671614"/>
            <a:ext cx="7690186" cy="1477328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 branch of science that studies heat and how it moves &amp; changes.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Thermal physics, heat science</a:t>
            </a:r>
          </a:p>
        </p:txBody>
      </p:sp>
    </p:spTree>
    <p:extLst>
      <p:ext uri="{BB962C8B-B14F-4D97-AF65-F5344CB8AC3E}">
        <p14:creationId xmlns:p14="http://schemas.microsoft.com/office/powerpoint/2010/main" val="14756133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BCDE8-E253-5EEA-8803-5E5FA1149A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6547FBF1-F19E-0FE5-586B-8BF9903C33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10F1BB2-21D9-C77A-AEE4-2DC3AF269DE2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base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cycle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CC59E54-91C6-B3F0-3D50-367BC569CDD0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bicycle		 recycle		cyclone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D47A02B-54BE-CEE8-3AA4-FBCCB356D1D6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cycle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6DCC469-B4A6-DA0D-55A6-B5CADA4449B8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Cycle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circle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or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recurring series!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E585B60-7D16-EA33-C1A1-A1D6ECB37E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6457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F4C1EF-0C7C-2F03-0CA4-CFEDF55703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E8043EBB-A7F9-EA95-D7BC-D893EA7486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48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FA9C0-DA8B-3534-C543-D3109CDDA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360" y="659675"/>
            <a:ext cx="11765280" cy="5538650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0E2D6D3C-74BA-610E-ACFE-0EE7A538F8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88" y="659675"/>
            <a:ext cx="2955498" cy="39406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EA4162-1BB8-7700-E41C-6DF7100ACF12}"/>
              </a:ext>
            </a:extLst>
          </p:cNvPr>
          <p:cNvSpPr txBox="1"/>
          <p:nvPr/>
        </p:nvSpPr>
        <p:spPr>
          <a:xfrm>
            <a:off x="640080" y="460034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81F1A2-CB6A-F1A5-85D4-0F4D189343C3}"/>
              </a:ext>
            </a:extLst>
          </p:cNvPr>
          <p:cNvSpPr txBox="1"/>
          <p:nvPr/>
        </p:nvSpPr>
        <p:spPr>
          <a:xfrm>
            <a:off x="3440845" y="1092421"/>
            <a:ext cx="7285687" cy="483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base cycle comes originally form the ancient Greek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kyklos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which meant circle, ring, or wheel.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base passed into Latin as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cyclus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and started to mean a circle or recurring series.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Finally, it entered English as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cycle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keeping the idea of something that goes round and repeats.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354B6C0-E6DD-9B32-8424-5C260C1F33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" y="5123350"/>
            <a:ext cx="1835065" cy="160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6975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goaldfysh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goldfish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CA6040-71D7-6C64-DA78-1CFF74AA45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E334161-258D-76D3-066D-78750177A5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972" y="0"/>
            <a:ext cx="1219997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B297D3-9E40-3898-46D0-A416F3463C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846" y="317531"/>
            <a:ext cx="11765280" cy="6071546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D9C08F5F-4A68-B49D-9D3A-5CAF6E34FA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874" y="317531"/>
            <a:ext cx="2955498" cy="39406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B532252-D215-4273-F8A5-BA15A8D00962}"/>
              </a:ext>
            </a:extLst>
          </p:cNvPr>
          <p:cNvSpPr txBox="1"/>
          <p:nvPr/>
        </p:nvSpPr>
        <p:spPr>
          <a:xfrm>
            <a:off x="602566" y="4258196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511EF9-2ED2-AF8C-2BF2-4CF73F54E62A}"/>
              </a:ext>
            </a:extLst>
          </p:cNvPr>
          <p:cNvSpPr txBox="1"/>
          <p:nvPr/>
        </p:nvSpPr>
        <p:spPr>
          <a:xfrm>
            <a:off x="3550091" y="446361"/>
            <a:ext cx="7285687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We often hear the word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cycle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to do with vehicles: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B378CD8-E600-3B4F-E521-EB0F918D32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801577"/>
              </p:ext>
            </p:extLst>
          </p:nvPr>
        </p:nvGraphicFramePr>
        <p:xfrm>
          <a:off x="3611789" y="1451734"/>
          <a:ext cx="794716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9443">
                  <a:extLst>
                    <a:ext uri="{9D8B030D-6E8A-4147-A177-3AD203B41FA5}">
                      <a16:colId xmlns:a16="http://schemas.microsoft.com/office/drawing/2014/main" val="2671852573"/>
                    </a:ext>
                  </a:extLst>
                </a:gridCol>
                <a:gridCol w="4185138">
                  <a:extLst>
                    <a:ext uri="{9D8B030D-6E8A-4147-A177-3AD203B41FA5}">
                      <a16:colId xmlns:a16="http://schemas.microsoft.com/office/drawing/2014/main" val="1683549276"/>
                    </a:ext>
                  </a:extLst>
                </a:gridCol>
                <a:gridCol w="1922584">
                  <a:extLst>
                    <a:ext uri="{9D8B030D-6E8A-4147-A177-3AD203B41FA5}">
                      <a16:colId xmlns:a16="http://schemas.microsoft.com/office/drawing/2014/main" val="25599557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Word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Word meaning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Word sum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73952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unicycle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a vehicle with </a:t>
                      </a:r>
                      <a:r>
                        <a:rPr lang="en-GB" sz="2400" b="1">
                          <a:effectLst/>
                        </a:rPr>
                        <a:t>one wheel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 err="1">
                          <a:effectLst/>
                        </a:rPr>
                        <a:t>uni</a:t>
                      </a:r>
                      <a:r>
                        <a:rPr lang="en-GB" sz="2400" b="1" dirty="0">
                          <a:effectLst/>
                        </a:rPr>
                        <a:t> </a:t>
                      </a:r>
                      <a:r>
                        <a:rPr lang="en-GB" sz="2400" b="0" dirty="0">
                          <a:effectLst/>
                        </a:rPr>
                        <a:t>+ cycle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407289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bicycle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a vehicle with </a:t>
                      </a:r>
                      <a:r>
                        <a:rPr lang="en-GB" sz="2400" b="1">
                          <a:effectLst/>
                        </a:rPr>
                        <a:t>two wheels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bi </a:t>
                      </a:r>
                      <a:r>
                        <a:rPr lang="en-GB" sz="2400" b="0" dirty="0">
                          <a:effectLst/>
                        </a:rPr>
                        <a:t>+ cycle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641819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tricycle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a vehicle with </a:t>
                      </a:r>
                      <a:r>
                        <a:rPr lang="en-GB" sz="2400" b="1">
                          <a:effectLst/>
                        </a:rPr>
                        <a:t>three wheels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tri </a:t>
                      </a:r>
                      <a:r>
                        <a:rPr lang="en-GB" sz="2400" b="0" dirty="0">
                          <a:effectLst/>
                        </a:rPr>
                        <a:t>+ cycle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325661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5F22104-D52A-8B45-1F74-CF6D22C1A739}"/>
              </a:ext>
            </a:extLst>
          </p:cNvPr>
          <p:cNvSpPr txBox="1"/>
          <p:nvPr/>
        </p:nvSpPr>
        <p:spPr>
          <a:xfrm>
            <a:off x="3550091" y="3312273"/>
            <a:ext cx="7285687" cy="31085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Could we call a car a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quadcycle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Not really as it doesn’t reflect the turning of a pedal/recurring cycle.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car is engine powered. So cycle doesn’t really fit.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27D4C27-9DC1-6436-3B40-128B866823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" y="5123350"/>
            <a:ext cx="1835065" cy="160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9859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2AEAAD39-91D8-3C4D-9BF2-087464F4AF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433" y="366712"/>
            <a:ext cx="10903132" cy="612457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likes to recycle.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7391" y="441006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3631472" y="2365687"/>
            <a:ext cx="55877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recycle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F0910A-AAF2-2500-0603-B3180FF90300}"/>
              </a:ext>
            </a:extLst>
          </p:cNvPr>
          <p:cNvSpPr txBox="1"/>
          <p:nvPr/>
        </p:nvSpPr>
        <p:spPr>
          <a:xfrm>
            <a:off x="6095999" y="4825365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6AF978-5A92-055F-D947-6D4E6E69815A}"/>
              </a:ext>
            </a:extLst>
          </p:cNvPr>
          <p:cNvSpPr txBox="1"/>
          <p:nvPr/>
        </p:nvSpPr>
        <p:spPr>
          <a:xfrm>
            <a:off x="1066800" y="4513250"/>
            <a:ext cx="9958251" cy="1754326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 To use things again so they are not wasted.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(Literally, to put something back into a cycle.)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reuse, repurpose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cyclist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5265749" y="419147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cycle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8157897" y="419147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7543185" y="43319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4136160" y="433191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5265749" y="516286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something that goes round or repeats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1744565" y="416981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cyclist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8157897" y="516286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person who does</a:t>
            </a:r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925BB3-E08D-5C37-B062-820794317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A420C0D-D624-B04D-9B37-718413DB5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5BB6EE-DDA4-6B88-76AA-30322E002B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735550-49FD-5CD3-B5DD-82C78000AF47}"/>
              </a:ext>
            </a:extLst>
          </p:cNvPr>
          <p:cNvSpPr txBox="1"/>
          <p:nvPr/>
        </p:nvSpPr>
        <p:spPr>
          <a:xfrm>
            <a:off x="2461814" y="120018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cyclist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6016A7-8B42-B8FA-1E64-A97AC547CE3D}"/>
              </a:ext>
            </a:extLst>
          </p:cNvPr>
          <p:cNvSpPr txBox="1">
            <a:spLocks/>
          </p:cNvSpPr>
          <p:nvPr/>
        </p:nvSpPr>
        <p:spPr>
          <a:xfrm>
            <a:off x="5277472" y="16196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cycle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F2F62C9-F64B-DBAD-81DB-F511AE2FA4FA}"/>
              </a:ext>
            </a:extLst>
          </p:cNvPr>
          <p:cNvSpPr txBox="1">
            <a:spLocks/>
          </p:cNvSpPr>
          <p:nvPr/>
        </p:nvSpPr>
        <p:spPr>
          <a:xfrm>
            <a:off x="8169620" y="16196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73A852F7-7B03-BCD2-96C2-DAAE2978C3CD}"/>
              </a:ext>
            </a:extLst>
          </p:cNvPr>
          <p:cNvSpPr/>
          <p:nvPr/>
        </p:nvSpPr>
        <p:spPr>
          <a:xfrm>
            <a:off x="7554908" y="17601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F45A1B2C-81A4-15A1-8432-0C823E2308E7}"/>
              </a:ext>
            </a:extLst>
          </p:cNvPr>
          <p:cNvSpPr/>
          <p:nvPr/>
        </p:nvSpPr>
        <p:spPr>
          <a:xfrm>
            <a:off x="4147883" y="1760123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00B5C86-BDB2-CB03-BD57-0D3B92040632}"/>
              </a:ext>
            </a:extLst>
          </p:cNvPr>
          <p:cNvSpPr txBox="1">
            <a:spLocks/>
          </p:cNvSpPr>
          <p:nvPr/>
        </p:nvSpPr>
        <p:spPr>
          <a:xfrm>
            <a:off x="5277472" y="25910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something that goes round or repeats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6A61056-500B-C174-4D09-53FA660F76AD}"/>
              </a:ext>
            </a:extLst>
          </p:cNvPr>
          <p:cNvSpPr txBox="1">
            <a:spLocks/>
          </p:cNvSpPr>
          <p:nvPr/>
        </p:nvSpPr>
        <p:spPr>
          <a:xfrm>
            <a:off x="1756288" y="15980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cyclist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94700D7-9E65-8D36-8012-8B9A52073F5F}"/>
              </a:ext>
            </a:extLst>
          </p:cNvPr>
          <p:cNvSpPr txBox="1">
            <a:spLocks/>
          </p:cNvSpPr>
          <p:nvPr/>
        </p:nvSpPr>
        <p:spPr>
          <a:xfrm>
            <a:off x="8169620" y="25910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person who does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1BAF21-BDAC-1A38-BE95-5559BD6B5BC1}"/>
              </a:ext>
            </a:extLst>
          </p:cNvPr>
          <p:cNvSpPr txBox="1"/>
          <p:nvPr/>
        </p:nvSpPr>
        <p:spPr>
          <a:xfrm>
            <a:off x="2107076" y="3340722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4" name="Arrow: Up 13">
            <a:extLst>
              <a:ext uri="{FF2B5EF4-FFF2-40B4-BE49-F238E27FC236}">
                <a16:creationId xmlns:a16="http://schemas.microsoft.com/office/drawing/2014/main" id="{CEA27C99-5DA9-7599-5E7A-D3A0E40A1C3A}"/>
              </a:ext>
            </a:extLst>
          </p:cNvPr>
          <p:cNvSpPr/>
          <p:nvPr/>
        </p:nvSpPr>
        <p:spPr>
          <a:xfrm>
            <a:off x="6511125" y="2132365"/>
            <a:ext cx="309653" cy="1182083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74B4B8-431A-598F-37A5-8349C082A8AE}"/>
              </a:ext>
            </a:extLst>
          </p:cNvPr>
          <p:cNvSpPr txBox="1"/>
          <p:nvPr/>
        </p:nvSpPr>
        <p:spPr>
          <a:xfrm>
            <a:off x="-107987" y="4718487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Silent E + Suffix starts with a  vowel</a:t>
            </a:r>
            <a:br>
              <a:rPr lang="en-GB" sz="3600" dirty="0">
                <a:solidFill>
                  <a:schemeClr val="bg1"/>
                </a:solidFill>
              </a:rPr>
            </a:b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10446206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 animBg="1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8FBCC9-694E-0294-D88F-4EB6EB3D5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9994D85C-494F-38F4-7EA2-45A3F49BF4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50558B-220F-E957-4A52-5D49875264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A9B8A39-7AE7-71F8-D759-3529B94B8D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1B946C-A90A-A565-0DB2-1455AD9017EA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cyclone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D1E773-4A15-9148-B408-BE9962600877}"/>
              </a:ext>
            </a:extLst>
          </p:cNvPr>
          <p:cNvSpPr txBox="1">
            <a:spLocks/>
          </p:cNvSpPr>
          <p:nvPr/>
        </p:nvSpPr>
        <p:spPr>
          <a:xfrm>
            <a:off x="5265749" y="419147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cycle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15AAEFB-4562-0C64-E303-1FECE363E944}"/>
              </a:ext>
            </a:extLst>
          </p:cNvPr>
          <p:cNvSpPr txBox="1">
            <a:spLocks/>
          </p:cNvSpPr>
          <p:nvPr/>
        </p:nvSpPr>
        <p:spPr>
          <a:xfrm>
            <a:off x="8157897" y="419147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57233165-5ACD-CC8D-C6AD-35FC1C0DE7B2}"/>
              </a:ext>
            </a:extLst>
          </p:cNvPr>
          <p:cNvSpPr/>
          <p:nvPr/>
        </p:nvSpPr>
        <p:spPr>
          <a:xfrm>
            <a:off x="7543185" y="43319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5171439-E512-B7D4-86CB-29033AD6A772}"/>
              </a:ext>
            </a:extLst>
          </p:cNvPr>
          <p:cNvSpPr/>
          <p:nvPr/>
        </p:nvSpPr>
        <p:spPr>
          <a:xfrm>
            <a:off x="4136160" y="433191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664205-EFDC-6635-B517-0102D6DADA0A}"/>
              </a:ext>
            </a:extLst>
          </p:cNvPr>
          <p:cNvSpPr txBox="1">
            <a:spLocks/>
          </p:cNvSpPr>
          <p:nvPr/>
        </p:nvSpPr>
        <p:spPr>
          <a:xfrm>
            <a:off x="5265749" y="516286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something that goes round or repeats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12C4482-D52F-9723-2307-2B75EEEEC4CF}"/>
              </a:ext>
            </a:extLst>
          </p:cNvPr>
          <p:cNvSpPr txBox="1">
            <a:spLocks/>
          </p:cNvSpPr>
          <p:nvPr/>
        </p:nvSpPr>
        <p:spPr>
          <a:xfrm>
            <a:off x="1744565" y="416981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cyclone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ABE9A2-F976-357F-4E94-9EB3CF5CB8BB}"/>
              </a:ext>
            </a:extLst>
          </p:cNvPr>
          <p:cNvSpPr txBox="1">
            <a:spLocks/>
          </p:cNvSpPr>
          <p:nvPr/>
        </p:nvSpPr>
        <p:spPr>
          <a:xfrm>
            <a:off x="8157897" y="516286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thing or object</a:t>
            </a:r>
          </a:p>
        </p:txBody>
      </p:sp>
    </p:spTree>
    <p:extLst>
      <p:ext uri="{BB962C8B-B14F-4D97-AF65-F5344CB8AC3E}">
        <p14:creationId xmlns:p14="http://schemas.microsoft.com/office/powerpoint/2010/main" val="40386830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DFADBB-8EFB-0D86-3913-E885999C7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3D25E927-B4DB-1FC9-A8F3-4272A0BCC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ADC1F-93FD-7527-9360-AAF0F4FE4C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02864C-2D03-9A9C-4AEF-3B9C2BEF3CF1}"/>
              </a:ext>
            </a:extLst>
          </p:cNvPr>
          <p:cNvSpPr txBox="1"/>
          <p:nvPr/>
        </p:nvSpPr>
        <p:spPr>
          <a:xfrm>
            <a:off x="2461814" y="120018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cyclist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A44FEF-CEC0-98DB-F4DF-358063573E26}"/>
              </a:ext>
            </a:extLst>
          </p:cNvPr>
          <p:cNvSpPr txBox="1">
            <a:spLocks/>
          </p:cNvSpPr>
          <p:nvPr/>
        </p:nvSpPr>
        <p:spPr>
          <a:xfrm>
            <a:off x="5277472" y="16196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cycle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51C2B34-6332-1776-16A1-B4EA12452813}"/>
              </a:ext>
            </a:extLst>
          </p:cNvPr>
          <p:cNvSpPr txBox="1">
            <a:spLocks/>
          </p:cNvSpPr>
          <p:nvPr/>
        </p:nvSpPr>
        <p:spPr>
          <a:xfrm>
            <a:off x="8169620" y="16196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89A4561F-3F25-51D7-8B7C-79DCBB93129A}"/>
              </a:ext>
            </a:extLst>
          </p:cNvPr>
          <p:cNvSpPr/>
          <p:nvPr/>
        </p:nvSpPr>
        <p:spPr>
          <a:xfrm>
            <a:off x="7554908" y="17601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BB19058D-6777-5280-7586-F6A46CE02193}"/>
              </a:ext>
            </a:extLst>
          </p:cNvPr>
          <p:cNvSpPr/>
          <p:nvPr/>
        </p:nvSpPr>
        <p:spPr>
          <a:xfrm>
            <a:off x="4147883" y="1760123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BF6A3E8-2F4A-6242-54E5-784CB7D32FAE}"/>
              </a:ext>
            </a:extLst>
          </p:cNvPr>
          <p:cNvSpPr txBox="1">
            <a:spLocks/>
          </p:cNvSpPr>
          <p:nvPr/>
        </p:nvSpPr>
        <p:spPr>
          <a:xfrm>
            <a:off x="5277472" y="25910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something that goes round or repeats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BB31773-3734-5A85-E878-E7A2A4E6B19E}"/>
              </a:ext>
            </a:extLst>
          </p:cNvPr>
          <p:cNvSpPr txBox="1">
            <a:spLocks/>
          </p:cNvSpPr>
          <p:nvPr/>
        </p:nvSpPr>
        <p:spPr>
          <a:xfrm>
            <a:off x="1756288" y="15980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cyclone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AEA00C2-A167-81A1-58A6-B3C9322BE828}"/>
              </a:ext>
            </a:extLst>
          </p:cNvPr>
          <p:cNvSpPr txBox="1">
            <a:spLocks/>
          </p:cNvSpPr>
          <p:nvPr/>
        </p:nvSpPr>
        <p:spPr>
          <a:xfrm>
            <a:off x="8169620" y="25910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thing or object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2962DB-8108-6790-7B2D-5A7651589248}"/>
              </a:ext>
            </a:extLst>
          </p:cNvPr>
          <p:cNvSpPr txBox="1"/>
          <p:nvPr/>
        </p:nvSpPr>
        <p:spPr>
          <a:xfrm>
            <a:off x="2107076" y="3340722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4" name="Arrow: Up 13">
            <a:extLst>
              <a:ext uri="{FF2B5EF4-FFF2-40B4-BE49-F238E27FC236}">
                <a16:creationId xmlns:a16="http://schemas.microsoft.com/office/drawing/2014/main" id="{CB438FC7-48E9-F262-FBB4-3E23D0044D6B}"/>
              </a:ext>
            </a:extLst>
          </p:cNvPr>
          <p:cNvSpPr/>
          <p:nvPr/>
        </p:nvSpPr>
        <p:spPr>
          <a:xfrm>
            <a:off x="6511125" y="2132365"/>
            <a:ext cx="309653" cy="1182083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05DE2F-287E-31AB-8589-78AE9DC5A7F2}"/>
              </a:ext>
            </a:extLst>
          </p:cNvPr>
          <p:cNvSpPr txBox="1"/>
          <p:nvPr/>
        </p:nvSpPr>
        <p:spPr>
          <a:xfrm>
            <a:off x="-107987" y="4718487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Silent E + Suffix starts with a  vowel</a:t>
            </a:r>
            <a:br>
              <a:rPr lang="en-GB" sz="3600" dirty="0">
                <a:solidFill>
                  <a:schemeClr val="bg1"/>
                </a:solidFill>
              </a:rPr>
            </a:b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9381230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 animBg="1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cyclest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checked 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thermeter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before ridding the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bicycel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see how cold it was.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cyclist checked the thermometer before riding the bicycle to see how cold it was.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cyclist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checked 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thermometer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before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riding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bicycle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see how cold it was.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94008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8791508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M5Sum040L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M5Sum040P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M5Sum040S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M5Sum040F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M5Sum040A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M5Sum040Sa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M5Sum040Fe</a:t>
                      </a:r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AF11B56-6FB6-7A16-1998-C0EEF4636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A90DC5F-16EB-3C1C-83A1-8397F475F30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4AABBC0-2F0F-C824-0FF0-457E45352A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thermometer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thermals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thermos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thermostat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thermodynamics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cycle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unicycle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bicycle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tricycle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recycle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cyclist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cyclone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7D8644-2A80-BAE1-EDDC-C5E90C051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B7ED6F9-A7AF-2746-8E12-713D166AEBEF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retaking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take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2988AAB-21D7-2FB8-E671-3C4ADBED7816}"/>
              </a:ext>
            </a:extLst>
          </p:cNvPr>
          <p:cNvSpPr txBox="1">
            <a:spLocks/>
          </p:cNvSpPr>
          <p:nvPr/>
        </p:nvSpPr>
        <p:spPr>
          <a:xfrm>
            <a:off x="2887978" y="5907023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E from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tak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gone?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6B4EBB5-B169-2514-2C35-BEDFFA7E7F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1B2C55A1-6050-B48D-66D4-844E3370E7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0" name="Picture 9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FB746AC5-6DF9-87BB-5E5F-EF9EEFCBCE2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CE6F8D3-57F5-52F2-3470-5E763DBA7FC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5"/>
            <a:ext cx="9144000" cy="153131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Therm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thermo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&amp; cycle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base </a:t>
            </a:r>
            <a:r>
              <a:rPr lang="en-GB" u="sng" dirty="0" err="1">
                <a:solidFill>
                  <a:srgbClr val="7030A0"/>
                </a:solidFill>
                <a:latin typeface="Andika"/>
                <a:ea typeface="Andika"/>
                <a:cs typeface="Andika"/>
              </a:rPr>
              <a:t>therm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(o)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thermo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meter 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os	 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als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ostat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 err="1">
                <a:solidFill>
                  <a:srgbClr val="7030A0"/>
                </a:solidFill>
                <a:latin typeface="Andika"/>
                <a:ea typeface="Andika"/>
                <a:cs typeface="Andika"/>
              </a:rPr>
              <a:t>therm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 err="1">
                <a:solidFill>
                  <a:srgbClr val="FFFF00"/>
                </a:solidFill>
                <a:latin typeface="Andika"/>
                <a:ea typeface="Andika"/>
                <a:cs typeface="Andika"/>
              </a:rPr>
              <a:t>Therm</a:t>
            </a:r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(o)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heat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492873"/>
            <a:ext cx="11765280" cy="5872254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2873"/>
            <a:ext cx="3213654" cy="42848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001298" y="4806359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397693" y="982175"/>
            <a:ext cx="7958898" cy="489364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base </a:t>
            </a:r>
            <a:r>
              <a:rPr lang="en-GB" sz="2400" i="1" dirty="0" err="1">
                <a:solidFill>
                  <a:schemeClr val="bg1"/>
                </a:solidFill>
                <a:latin typeface="Andika" panose="02000000000000000000" pitchFamily="2" charset="0"/>
              </a:rPr>
              <a:t>therm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comes from Ancient Greek (sometimes it appears as </a:t>
            </a:r>
            <a:r>
              <a:rPr lang="en-GB" sz="2400" i="1" dirty="0" err="1">
                <a:solidFill>
                  <a:schemeClr val="bg1"/>
                </a:solidFill>
                <a:latin typeface="Andika" panose="02000000000000000000" pitchFamily="2" charset="0"/>
              </a:rPr>
              <a:t>thermo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). 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2400" i="1" dirty="0" err="1">
                <a:solidFill>
                  <a:schemeClr val="bg1"/>
                </a:solidFill>
                <a:latin typeface="Andika" panose="02000000000000000000" pitchFamily="2" charset="0"/>
              </a:rPr>
              <a:t>thermós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meant warm or hot in ancient Greek. 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i="1" dirty="0" err="1">
                <a:solidFill>
                  <a:schemeClr val="bg1"/>
                </a:solidFill>
                <a:latin typeface="Andika" panose="02000000000000000000" pitchFamily="2" charset="0"/>
              </a:rPr>
              <a:t>Thermo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does not mean temperature. This surprises children (and adults).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thermodynamics = how heat energy moves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thermal insulation = stopping heat moving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That’s why </a:t>
            </a:r>
            <a:r>
              <a:rPr lang="en-GB" sz="2400" i="1" dirty="0" err="1">
                <a:solidFill>
                  <a:schemeClr val="bg1"/>
                </a:solidFill>
                <a:latin typeface="Andika" panose="02000000000000000000" pitchFamily="2" charset="0"/>
              </a:rPr>
              <a:t>thermo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fits so many science words.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10B3824-2993-C061-BE37-53F7D87437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" y="5123350"/>
            <a:ext cx="1835065" cy="160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9415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thermo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meter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thermo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meter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10508578" y="2684206"/>
            <a:ext cx="1209367" cy="140087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1119</Words>
  <Application>Microsoft Office PowerPoint</Application>
  <PresentationFormat>Widescreen</PresentationFormat>
  <Paragraphs>242</Paragraphs>
  <Slides>28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Aptos</vt:lpstr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Therm, thermo &amp; cycle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32</cp:revision>
  <dcterms:created xsi:type="dcterms:W3CDTF">2022-05-31T09:42:07Z</dcterms:created>
  <dcterms:modified xsi:type="dcterms:W3CDTF">2026-07-23T13:21:51Z</dcterms:modified>
</cp:coreProperties>
</file>