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32"/>
  </p:notesMasterIdLst>
  <p:sldIdLst>
    <p:sldId id="390" r:id="rId2"/>
    <p:sldId id="419" r:id="rId3"/>
    <p:sldId id="527" r:id="rId4"/>
    <p:sldId id="426" r:id="rId5"/>
    <p:sldId id="567" r:id="rId6"/>
    <p:sldId id="580" r:id="rId7"/>
    <p:sldId id="568" r:id="rId8"/>
    <p:sldId id="569" r:id="rId9"/>
    <p:sldId id="570" r:id="rId10"/>
    <p:sldId id="571" r:id="rId11"/>
    <p:sldId id="572" r:id="rId12"/>
    <p:sldId id="528" r:id="rId13"/>
    <p:sldId id="433" r:id="rId14"/>
    <p:sldId id="525" r:id="rId15"/>
    <p:sldId id="519" r:id="rId16"/>
    <p:sldId id="578" r:id="rId17"/>
    <p:sldId id="520" r:id="rId18"/>
    <p:sldId id="435" r:id="rId19"/>
    <p:sldId id="521" r:id="rId20"/>
    <p:sldId id="522" r:id="rId21"/>
    <p:sldId id="274" r:id="rId22"/>
    <p:sldId id="529" r:id="rId23"/>
    <p:sldId id="333" r:id="rId24"/>
    <p:sldId id="321" r:id="rId25"/>
    <p:sldId id="383" r:id="rId26"/>
    <p:sldId id="530" r:id="rId27"/>
    <p:sldId id="523" r:id="rId28"/>
    <p:sldId id="524" r:id="rId29"/>
    <p:sldId id="363" r:id="rId30"/>
    <p:sldId id="277" r:id="rId31"/>
  </p:sldIdLst>
  <p:sldSz cx="12192000" cy="6858000"/>
  <p:notesSz cx="6858000" cy="9144000"/>
  <p:embeddedFontLst>
    <p:embeddedFont>
      <p:font typeface="Andika" panose="02000000000000000000" pitchFamily="2" charset="0"/>
      <p:regular r:id="rId33"/>
      <p:bold r:id="rId34"/>
      <p:italic r:id="rId35"/>
      <p:boldItalic r:id="rId36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  <a:srgbClr val="0B267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8B5EA88-1E6F-430E-B2D1-BC3764DB7EB2}" v="11" dt="2026-07-23T13:23:32.555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587" autoAdjust="0"/>
    <p:restoredTop sz="86441" autoAdjust="0"/>
  </p:normalViewPr>
  <p:slideViewPr>
    <p:cSldViewPr snapToGrid="0">
      <p:cViewPr varScale="1">
        <p:scale>
          <a:sx n="64" d="100"/>
          <a:sy n="64" d="100"/>
        </p:scale>
        <p:origin x="451" y="-14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-776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21" Type="http://schemas.openxmlformats.org/officeDocument/2006/relationships/slide" Target="slides/slide20.xml"/><Relationship Id="rId34" Type="http://schemas.openxmlformats.org/officeDocument/2006/relationships/font" Target="fonts/font2.fntdata"/><Relationship Id="rId42" Type="http://schemas.microsoft.com/office/2015/10/relationships/revisionInfo" Target="revisionInfo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4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font" Target="fonts/font3.fntdata"/><Relationship Id="rId43" Type="http://schemas.microsoft.com/office/2018/10/relationships/authors" Target="author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1.fntdata"/><Relationship Id="rId38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undo custSel addSld delSld modSld">
      <pc:chgData name="Glen Jones" userId="e846aaca-4b24-4b13-b0d0-f2308e16b284" providerId="ADAL" clId="{ED47ACC3-9597-4D89-A1DC-43CF280EF274}" dt="2026-07-23T13:24:23.688" v="1741" actId="1038"/>
      <pc:docMkLst>
        <pc:docMk/>
      </pc:docMkLst>
      <pc:sldChg chg="modSp add">
        <pc:chgData name="Glen Jones" userId="e846aaca-4b24-4b13-b0d0-f2308e16b284" providerId="ADAL" clId="{ED47ACC3-9597-4D89-A1DC-43CF280EF274}" dt="2026-07-21T10:00:12.771" v="1682"/>
        <pc:sldMkLst>
          <pc:docMk/>
          <pc:sldMk cId="2837964923" sldId="363"/>
        </pc:sldMkLst>
        <pc:graphicFrameChg chg="mod">
          <ac:chgData name="Glen Jones" userId="e846aaca-4b24-4b13-b0d0-f2308e16b284" providerId="ADAL" clId="{ED47ACC3-9597-4D89-A1DC-43CF280EF274}" dt="2026-07-21T10:00:12.771" v="1682"/>
          <ac:graphicFrameMkLst>
            <pc:docMk/>
            <pc:sldMk cId="2837964923" sldId="363"/>
            <ac:graphicFrameMk id="7" creationId="{F27B061C-BBB5-7253-90D7-E79123DB55D3}"/>
          </ac:graphicFrameMkLst>
        </pc:graphicFrameChg>
      </pc:sldChg>
      <pc:sldChg chg="modSp addAnim delAnim">
        <pc:chgData name="Glen Jones" userId="e846aaca-4b24-4b13-b0d0-f2308e16b284" providerId="ADAL" clId="{ED47ACC3-9597-4D89-A1DC-43CF280EF274}" dt="2026-07-23T13:23:36.543" v="1692"/>
        <pc:sldMkLst>
          <pc:docMk/>
          <pc:sldMk cId="3197748305" sldId="419"/>
        </pc:sldMkLst>
        <pc:spChg chg="mod">
          <ac:chgData name="Glen Jones" userId="e846aaca-4b24-4b13-b0d0-f2308e16b284" providerId="ADAL" clId="{ED47ACC3-9597-4D89-A1DC-43CF280EF274}" dt="2026-07-23T13:23:29.351" v="1684" actId="20577"/>
          <ac:spMkLst>
            <pc:docMk/>
            <pc:sldMk cId="3197748305" sldId="419"/>
            <ac:spMk id="4" creationId="{2CAEC61A-8A44-FF58-D38F-7B8B64156B6B}"/>
          </ac:spMkLst>
        </pc:spChg>
        <pc:spChg chg="mod">
          <ac:chgData name="Glen Jones" userId="e846aaca-4b24-4b13-b0d0-f2308e16b284" providerId="ADAL" clId="{ED47ACC3-9597-4D89-A1DC-43CF280EF274}" dt="2026-07-23T13:23:32.555" v="1691" actId="20577"/>
          <ac:spMkLst>
            <pc:docMk/>
            <pc:sldMk cId="3197748305" sldId="419"/>
            <ac:spMk id="6" creationId="{3A35EC4B-1875-D7D1-43D4-997B8DE58C37}"/>
          </ac:spMkLst>
        </pc:spChg>
      </pc:sldChg>
      <pc:sldChg chg="modSp mod">
        <pc:chgData name="Glen Jones" userId="e846aaca-4b24-4b13-b0d0-f2308e16b284" providerId="ADAL" clId="{ED47ACC3-9597-4D89-A1DC-43CF280EF274}" dt="2026-07-23T13:24:23.688" v="1741" actId="1038"/>
        <pc:sldMkLst>
          <pc:docMk/>
          <pc:sldMk cId="415482416" sldId="529"/>
        </pc:sldMkLst>
        <pc:spChg chg="mod">
          <ac:chgData name="Glen Jones" userId="e846aaca-4b24-4b13-b0d0-f2308e16b284" providerId="ADAL" clId="{ED47ACC3-9597-4D89-A1DC-43CF280EF274}" dt="2026-07-23T13:24:08.525" v="1694" actId="1076"/>
          <ac:spMkLst>
            <pc:docMk/>
            <pc:sldMk cId="415482416" sldId="529"/>
            <ac:spMk id="2" creationId="{45AEED6B-186A-CADD-0BF9-E446B7BCD2D6}"/>
          </ac:spMkLst>
        </pc:spChg>
        <pc:spChg chg="mod">
          <ac:chgData name="Glen Jones" userId="e846aaca-4b24-4b13-b0d0-f2308e16b284" providerId="ADAL" clId="{ED47ACC3-9597-4D89-A1DC-43CF280EF274}" dt="2026-07-23T13:24:05.584" v="1693" actId="14100"/>
          <ac:spMkLst>
            <pc:docMk/>
            <pc:sldMk cId="415482416" sldId="529"/>
            <ac:spMk id="3" creationId="{3A0E13C0-A4CA-61DD-0F95-039E47B6260A}"/>
          </ac:spMkLst>
        </pc:spChg>
        <pc:spChg chg="mod">
          <ac:chgData name="Glen Jones" userId="e846aaca-4b24-4b13-b0d0-f2308e16b284" providerId="ADAL" clId="{ED47ACC3-9597-4D89-A1DC-43CF280EF274}" dt="2026-07-23T13:24:23.688" v="1741" actId="1038"/>
          <ac:spMkLst>
            <pc:docMk/>
            <pc:sldMk cId="415482416" sldId="529"/>
            <ac:spMk id="4" creationId="{168281DA-CFB1-AAC0-30E1-4B4A73478BB4}"/>
          </ac:spMkLst>
        </pc:spChg>
        <pc:spChg chg="mod">
          <ac:chgData name="Glen Jones" userId="e846aaca-4b24-4b13-b0d0-f2308e16b284" providerId="ADAL" clId="{ED47ACC3-9597-4D89-A1DC-43CF280EF274}" dt="2026-07-23T13:24:23.688" v="1741" actId="1038"/>
          <ac:spMkLst>
            <pc:docMk/>
            <pc:sldMk cId="415482416" sldId="529"/>
            <ac:spMk id="5" creationId="{0E6715A7-CF35-6043-FFEF-9E456C05CD26}"/>
          </ac:spMkLst>
        </pc:spChg>
        <pc:spChg chg="mod">
          <ac:chgData name="Glen Jones" userId="e846aaca-4b24-4b13-b0d0-f2308e16b284" providerId="ADAL" clId="{ED47ACC3-9597-4D89-A1DC-43CF280EF274}" dt="2026-07-23T13:24:23.688" v="1741" actId="1038"/>
          <ac:spMkLst>
            <pc:docMk/>
            <pc:sldMk cId="415482416" sldId="529"/>
            <ac:spMk id="6" creationId="{13336056-34F2-34CD-9C7E-75425B8DEFB1}"/>
          </ac:spMkLst>
        </pc:spChg>
        <pc:spChg chg="mod">
          <ac:chgData name="Glen Jones" userId="e846aaca-4b24-4b13-b0d0-f2308e16b284" providerId="ADAL" clId="{ED47ACC3-9597-4D89-A1DC-43CF280EF274}" dt="2026-07-23T13:24:23.688" v="1741" actId="1038"/>
          <ac:spMkLst>
            <pc:docMk/>
            <pc:sldMk cId="415482416" sldId="529"/>
            <ac:spMk id="7" creationId="{1C19376E-9176-FC03-02BC-0D3A0F7D1D4F}"/>
          </ac:spMkLst>
        </pc:spChg>
        <pc:spChg chg="mod">
          <ac:chgData name="Glen Jones" userId="e846aaca-4b24-4b13-b0d0-f2308e16b284" providerId="ADAL" clId="{ED47ACC3-9597-4D89-A1DC-43CF280EF274}" dt="2026-07-23T13:24:23.688" v="1741" actId="1038"/>
          <ac:spMkLst>
            <pc:docMk/>
            <pc:sldMk cId="415482416" sldId="529"/>
            <ac:spMk id="8" creationId="{E34E0331-918B-EE41-2B32-F33607FACCAB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8E0AE5DC-9B80-4EC3-A950-834898D219A3}" type="datetimeFigureOut">
              <a:rPr lang="en-GB" smtClean="0"/>
              <a:pPr/>
              <a:t>23/07/2026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6FC48057-9267-4CD0-B561-411611CBA57F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7106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44AB38-B333-57C8-E695-9B39F3791DD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EE0CFC5-6621-E22B-43C0-A0BF31426D0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2544877-0EC3-DE54-0D36-4FC23703450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These words would be pronounced the same. So phonetically they are “correct”. But only one conveys the meaning of the word.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39667BB-7591-92CD-9100-3FB124E1EBA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2068676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0170CDA-993A-FF0D-D4CF-901EF8ECF0C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170591E-428E-104F-B69C-E0968965192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69C6BE0-A652-3B0E-D916-6855B1C9260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0C219FA-2236-4138-297A-787CF0E009B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6485567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9A57AF-6B6F-F5D4-B2C4-B55DEFD5752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67CAF21-96A2-1CFF-E0AC-B71148E8E2E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A13AAF7-EF43-5D34-2E1C-8D80E032546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16004C6-A4B0-463D-129D-82D55ADFE87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07871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352D403-8865-C2F3-1712-1F5C02E3BF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B4BA2E3-6DAB-46CC-6E79-F9714663B4D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C29B6ED-234A-A9C4-7441-F312772358D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2FB0927-2A60-4A04-5ACC-0240DD9F618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6393908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790BF9D-22E2-2B9D-5519-28498B2B259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47F7147-D51E-405A-6525-F3FF5C69CBD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3536F65-0A65-4B27-46AB-B3A3E4C8D2C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39ACD96-AA6A-432A-A6C4-292214951A5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0980352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38B2DE2-5FDD-3B22-6FC5-156236A03D6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883097B-2D21-7742-F261-88548468960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72F4EED-4353-6F1C-4668-9E9469C768F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ED173AC-B679-DD10-7BA1-F30C14A763D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5163027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4590DB3-8BE4-4ACF-576B-683B4ED50A4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5DA7349-AA50-669B-7E65-03844675912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21D5190-75F8-17CB-A22F-00201C228D2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F069820-BB03-C1D9-89B1-3C5603EB124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9688114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F9E1856-6DF8-8A66-B2B8-4A5E9725BFA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1CD05DD-0AE8-2854-E524-9E923AA51DE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EBD52E1-8D4F-543A-C76B-FD291F73D12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9DEBD99-41AE-0F04-5C68-FAFAFA775F6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5817053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25AD56-CADD-212C-7226-2F64FE93BD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87DBA63-8279-7537-22AF-3D936B3C82D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FD7026C-4244-96FE-637F-34B8990023F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AD450DA-E839-F468-6AE7-8B9EC071E45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5115413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F9E1856-6DF8-8A66-B2B8-4A5E9725BFA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1CD05DD-0AE8-2854-E524-9E923AA51DE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EBD52E1-8D4F-543A-C76B-FD291F73D12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9DEBD99-41AE-0F04-5C68-FAFAFA775F6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5817053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9092096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E87173E-6851-B1B4-B07E-CCF84F0D2E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6E8CAD4-1C8C-4D08-D938-6FF72F68ACE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D44D7FB-03BE-E469-8E01-91BDF634122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BAA2B35-9471-E4AE-4698-1FD01FB56F7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1227235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2672844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0097895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If I know what the parts mean, I can spell the whole word.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30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7362500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2094B2-4E34-D5BD-693D-9C63106DDF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5419042-8CFD-80B5-0856-D1787A5C88C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78602EC-D3F2-018B-2987-BB0AF6153D3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If I know what the parts mean, I can spell the whole word.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C984014-4916-C9DD-A92B-C4122CB4149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8079181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3D22F1-534A-8854-41A2-6FAB02AAFF7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061C7A2-B647-8E9A-D577-078F49CFE02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B6D959E-7EC1-0B06-E372-3058A234DA6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Year 5 &amp; 6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2C3F877-F335-3D7A-6370-EDE42432DC8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4199528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A96DBE4-0FB5-8471-6B73-36D8E74B5F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B8DB2D8-E666-0FD9-603A-D3F6DC229A9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5DC48B6-76A6-BC4D-B843-E5EE2C8DA67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B8C0B6A-73FB-4120-1FA6-92CCCB079C9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2206957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E403306-1006-511A-B93B-35F17AEEE32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BC7FFAD-4D9B-D8A4-51F4-1A0EEF85A16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8702099-9132-EEDC-5428-48C84AC4B9B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0A438AD-BD0B-501A-2B7F-E30C9EDE541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4909796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291F123-CE00-C1FC-AAD4-D18E95D98A6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96D537F-8828-B218-8373-3EC2C4ED8B9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F474A8C-E806-588C-3BA5-F4ECC5EC20A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6DD512B-F20F-5A56-803B-7D015EA6012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593398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1E36B26-C0E5-CC07-C7AC-C0872CFB4EA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FE10720-7EE7-BD01-B9F4-7BBD409518E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76D7834-B7CA-BEEF-FBBF-D936BBA4C7E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Year 5 &amp; 6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D98EA17-F5A3-E5F7-F4AC-F6B919350A7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148588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F82858B-B60E-E776-7375-65AECE0BD1A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4CAA495-3D1C-A065-FF0F-DB06D133D46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0416D77-B841-AF0C-DECC-342AF571BAC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1944B8D-EF6B-9301-D413-D7511B4B269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270162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23/07/2026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23/07/2026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23/07/2026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>
                <a:latin typeface="Andika" panose="02000000000000000000" pitchFamily="2" charset="0"/>
              </a:rPr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14337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23/07/2026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23/07/2026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23/07/2026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23/07/2026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23/07/2026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23/07/2026</a:t>
            </a:fld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23/07/2026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23/07/2026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23/07/2026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hyperlink" Target="https://forms.office.com/Pages/ResponsePage.aspx?id=KXI8YMEiwUOjgEvkVqYFjsqqRugkSxNLsNDyMI4WsoRUQzVCT1RSRFhKQ1lMWkxXSVVCQUUwOVY2MC4u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1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4.png"/><Relationship Id="rId7" Type="http://schemas.microsoft.com/office/2007/relationships/hdphoto" Target="../media/hdphoto2.wdp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microsoft.com/office/2007/relationships/hdphoto" Target="../media/hdphoto1.wdp"/><Relationship Id="rId4" Type="http://schemas.openxmlformats.org/officeDocument/2006/relationships/image" Target="../media/image6.png"/><Relationship Id="rId9" Type="http://schemas.microsoft.com/office/2007/relationships/hdphoto" Target="../media/hdphoto3.wdp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iagram&#10;&#10;Description automatically generated">
            <a:extLst>
              <a:ext uri="{FF2B5EF4-FFF2-40B4-BE49-F238E27FC236}">
                <a16:creationId xmlns:a16="http://schemas.microsoft.com/office/drawing/2014/main" id="{E8CFF44C-56B5-9BAD-F711-8E7073B915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</a:t>
            </a:r>
            <a:r>
              <a:rPr lang="en-GB" i="1" dirty="0">
                <a:solidFill>
                  <a:schemeClr val="bg1"/>
                </a:solidFill>
              </a:rPr>
              <a:t>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</a:t>
            </a:r>
            <a:r>
              <a:rPr lang="en-GB" i="1" dirty="0">
                <a:solidFill>
                  <a:schemeClr val="bg1"/>
                </a:solidFill>
              </a:rPr>
              <a:t>, please click “</a:t>
            </a:r>
            <a:r>
              <a:rPr lang="en-GB" i="1" u="sng" dirty="0">
                <a:solidFill>
                  <a:schemeClr val="bg1"/>
                </a:solidFill>
              </a:rPr>
              <a:t>Slide Show</a:t>
            </a:r>
            <a:r>
              <a:rPr lang="en-GB" i="1" dirty="0">
                <a:solidFill>
                  <a:schemeClr val="bg1"/>
                </a:solidFill>
              </a:rPr>
              <a:t>” on the menu above and then “</a:t>
            </a:r>
            <a:r>
              <a:rPr lang="en-GB" i="1" u="sng" dirty="0">
                <a:solidFill>
                  <a:schemeClr val="bg1"/>
                </a:solidFill>
              </a:rPr>
              <a:t>From Beginning</a:t>
            </a:r>
            <a:r>
              <a:rPr lang="en-GB" i="1" dirty="0">
                <a:solidFill>
                  <a:schemeClr val="bg1"/>
                </a:solidFill>
              </a:rPr>
              <a:t>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sp>
        <p:nvSpPr>
          <p:cNvPr id="4" name="Rectangle: Rounded Corners 3">
            <a:hlinkClick r:id="rId4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10879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EE9B5BF-11B3-23D8-1522-9B8EA8C02D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iagram, background pattern&#10;&#10;Description automatically generated">
            <a:extLst>
              <a:ext uri="{FF2B5EF4-FFF2-40B4-BE49-F238E27FC236}">
                <a16:creationId xmlns:a16="http://schemas.microsoft.com/office/drawing/2014/main" id="{57506212-45F9-E67D-66B2-4E4C0A5AD09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7FD20828-DB2C-6462-64CF-13E4DBDBF62C}"/>
              </a:ext>
            </a:extLst>
          </p:cNvPr>
          <p:cNvGraphicFramePr>
            <a:graphicFrameLocks noGrp="1"/>
          </p:cNvGraphicFramePr>
          <p:nvPr/>
        </p:nvGraphicFramePr>
        <p:xfrm>
          <a:off x="297725" y="216825"/>
          <a:ext cx="5537577" cy="652634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42702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2864604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630271">
                  <a:extLst>
                    <a:ext uri="{9D8B030D-6E8A-4147-A177-3AD203B41FA5}">
                      <a16:colId xmlns:a16="http://schemas.microsoft.com/office/drawing/2014/main" val="3045675926"/>
                    </a:ext>
                  </a:extLst>
                </a:gridCol>
              </a:tblGrid>
              <a:tr h="315474">
                <a:tc>
                  <a:txBody>
                    <a:bodyPr/>
                    <a:lstStyle/>
                    <a:p>
                      <a:r>
                        <a:rPr lang="en-GB" sz="140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15474">
                <a:tc>
                  <a:txBody>
                    <a:bodyPr/>
                    <a:lstStyle/>
                    <a:p>
                      <a:r>
                        <a:rPr lang="en-GB" sz="1400" dirty="0"/>
                        <a:t>-s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More than one or she/he/it does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cats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88046241"/>
                  </a:ext>
                </a:extLst>
              </a:tr>
              <a:tr h="315474">
                <a:tc>
                  <a:txBody>
                    <a:bodyPr/>
                    <a:lstStyle/>
                    <a:p>
                      <a:r>
                        <a:rPr lang="en-GB" sz="1400" dirty="0"/>
                        <a:t>-es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More than one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foxes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33719759"/>
                  </a:ext>
                </a:extLst>
              </a:tr>
              <a:tr h="315474">
                <a:tc>
                  <a:txBody>
                    <a:bodyPr/>
                    <a:lstStyle/>
                    <a:p>
                      <a:r>
                        <a:rPr lang="en-GB" sz="1400" dirty="0"/>
                        <a:t>-ed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Happened in the past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5806432"/>
                  </a:ext>
                </a:extLst>
              </a:tr>
              <a:tr h="315474">
                <a:tc>
                  <a:txBody>
                    <a:bodyPr/>
                    <a:lstStyle/>
                    <a:p>
                      <a:r>
                        <a:rPr lang="en-GB" sz="1400" dirty="0"/>
                        <a:t>-ing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Happening now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jumping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42790599"/>
                  </a:ext>
                </a:extLst>
              </a:tr>
              <a:tr h="315474">
                <a:tc>
                  <a:txBody>
                    <a:bodyPr/>
                    <a:lstStyle/>
                    <a:p>
                      <a:r>
                        <a:rPr lang="en-GB" sz="1400" dirty="0"/>
                        <a:t>-er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Comparing two things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3476794"/>
                  </a:ext>
                </a:extLst>
              </a:tr>
              <a:tr h="315474">
                <a:tc>
                  <a:txBody>
                    <a:bodyPr/>
                    <a:lstStyle/>
                    <a:p>
                      <a:r>
                        <a:rPr lang="en-GB" sz="1400" dirty="0"/>
                        <a:t>-est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Comparing 3 or more things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02719980"/>
                  </a:ext>
                </a:extLst>
              </a:tr>
              <a:tr h="315474">
                <a:tc>
                  <a:txBody>
                    <a:bodyPr/>
                    <a:lstStyle/>
                    <a:p>
                      <a:r>
                        <a:rPr lang="en-GB" sz="1400" dirty="0"/>
                        <a:t>-ness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kindness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0311740"/>
                  </a:ext>
                </a:extLst>
              </a:tr>
              <a:tr h="315474">
                <a:tc>
                  <a:txBody>
                    <a:bodyPr/>
                    <a:lstStyle/>
                    <a:p>
                      <a:r>
                        <a:rPr lang="en-GB" sz="1400" dirty="0"/>
                        <a:t>-y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windy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4883615"/>
                  </a:ext>
                </a:extLst>
              </a:tr>
              <a:tr h="315474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ly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In a particular way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quickly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6920132"/>
                  </a:ext>
                </a:extLst>
              </a:tr>
              <a:tr h="315474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ment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Result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enjoyment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99708603"/>
                  </a:ext>
                </a:extLst>
              </a:tr>
              <a:tr h="315474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ful</a:t>
                      </a:r>
                      <a:endParaRPr lang="en-GB" sz="1400" i="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Full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hopeful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82660873"/>
                  </a:ext>
                </a:extLst>
              </a:tr>
              <a:tr h="315474">
                <a:tc>
                  <a:txBody>
                    <a:bodyPr/>
                    <a:lstStyle/>
                    <a:p>
                      <a:r>
                        <a:rPr lang="en-GB" sz="1400" i="0" dirty="0"/>
                        <a:t>-less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Without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careless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59875631"/>
                  </a:ext>
                </a:extLst>
              </a:tr>
              <a:tr h="315474">
                <a:tc>
                  <a:txBody>
                    <a:bodyPr/>
                    <a:lstStyle/>
                    <a:p>
                      <a:r>
                        <a:rPr lang="en-GB" sz="1400" i="0" dirty="0"/>
                        <a:t>-ion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action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7519163"/>
                  </a:ext>
                </a:extLst>
              </a:tr>
              <a:tr h="315474">
                <a:tc>
                  <a:txBody>
                    <a:bodyPr/>
                    <a:lstStyle/>
                    <a:p>
                      <a:r>
                        <a:rPr lang="en-GB" sz="1400" i="0" dirty="0"/>
                        <a:t>-age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storage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43124233"/>
                  </a:ext>
                </a:extLst>
              </a:tr>
              <a:tr h="315474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ure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failure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65645942"/>
                  </a:ext>
                </a:extLst>
              </a:tr>
              <a:tr h="315474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ian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A person who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musician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44340383"/>
                  </a:ext>
                </a:extLst>
              </a:tr>
              <a:tr h="315474">
                <a:tc>
                  <a:txBody>
                    <a:bodyPr/>
                    <a:lstStyle/>
                    <a:p>
                      <a:r>
                        <a:rPr lang="en-GB" sz="1400" i="0" dirty="0"/>
                        <a:t>-or &amp; -er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person who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actor/teacher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3421467"/>
                  </a:ext>
                </a:extLst>
              </a:tr>
              <a:tr h="315474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ist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 person who believes or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artist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58560610"/>
                  </a:ext>
                </a:extLst>
              </a:tr>
              <a:tr h="532335">
                <a:tc>
                  <a:txBody>
                    <a:bodyPr/>
                    <a:lstStyle/>
                    <a:p>
                      <a:r>
                        <a:rPr lang="en-GB" sz="1400" i="0" dirty="0"/>
                        <a:t>-ant &amp; -</a:t>
                      </a:r>
                      <a:r>
                        <a:rPr lang="en-GB" sz="1400" i="0" dirty="0" err="1"/>
                        <a:t>ent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person who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assistant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87008801"/>
                  </a:ext>
                </a:extLst>
              </a:tr>
            </a:tbl>
          </a:graphicData>
        </a:graphic>
      </p:graphicFrame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8D110BC4-C49C-68EF-1396-232DD2C80C3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79491429"/>
              </p:ext>
            </p:extLst>
          </p:nvPr>
        </p:nvGraphicFramePr>
        <p:xfrm>
          <a:off x="5922819" y="2094504"/>
          <a:ext cx="6028100" cy="464865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78780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2957559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591761">
                  <a:extLst>
                    <a:ext uri="{9D8B030D-6E8A-4147-A177-3AD203B41FA5}">
                      <a16:colId xmlns:a16="http://schemas.microsoft.com/office/drawing/2014/main" val="562131854"/>
                    </a:ext>
                  </a:extLst>
                </a:gridCol>
              </a:tblGrid>
              <a:tr h="380852">
                <a:tc>
                  <a:txBody>
                    <a:bodyPr/>
                    <a:lstStyle/>
                    <a:p>
                      <a:r>
                        <a:rPr lang="en-GB" sz="1400" i="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80852">
                <a:tc>
                  <a:txBody>
                    <a:bodyPr/>
                    <a:lstStyle/>
                    <a:p>
                      <a:r>
                        <a:rPr lang="en-GB" sz="1400" i="0" dirty="0"/>
                        <a:t>-hood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The state of being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childhood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10670799"/>
                  </a:ext>
                </a:extLst>
              </a:tr>
              <a:tr h="380852">
                <a:tc>
                  <a:txBody>
                    <a:bodyPr/>
                    <a:lstStyle/>
                    <a:p>
                      <a:r>
                        <a:rPr lang="en-GB" sz="1400" i="0" dirty="0"/>
                        <a:t>-ward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Direction or movement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forward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27418558"/>
                  </a:ext>
                </a:extLst>
              </a:tr>
              <a:tr h="380852">
                <a:tc>
                  <a:txBody>
                    <a:bodyPr/>
                    <a:lstStyle/>
                    <a:p>
                      <a:r>
                        <a:rPr lang="en-GB" sz="1400" i="0" dirty="0"/>
                        <a:t>-al &amp;-</a:t>
                      </a:r>
                      <a:r>
                        <a:rPr lang="en-GB" sz="1400" i="0" dirty="0" err="1"/>
                        <a:t>ial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Relating to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natural/official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1939024"/>
                  </a:ext>
                </a:extLst>
              </a:tr>
              <a:tr h="38085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ary</a:t>
                      </a:r>
                      <a:r>
                        <a:rPr lang="en-GB" sz="1400" i="0" dirty="0"/>
                        <a:t>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Relating to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primary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12000507"/>
                  </a:ext>
                </a:extLst>
              </a:tr>
              <a:tr h="38085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ery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place or collection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bakery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38502627"/>
                  </a:ext>
                </a:extLst>
              </a:tr>
              <a:tr h="459283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ive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t">
                        <a:lnSpc>
                          <a:spcPts val="1500"/>
                        </a:lnSpc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Having the nature of / tending to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t">
                        <a:lnSpc>
                          <a:spcPts val="1500"/>
                        </a:lnSpc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active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99528608"/>
                  </a:ext>
                </a:extLst>
              </a:tr>
              <a:tr h="38085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ous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Full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dangerous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26378613"/>
                  </a:ext>
                </a:extLst>
              </a:tr>
              <a:tr h="380852">
                <a:tc>
                  <a:txBody>
                    <a:bodyPr/>
                    <a:lstStyle/>
                    <a:p>
                      <a:r>
                        <a:rPr lang="en-GB" sz="1400" i="0" dirty="0"/>
                        <a:t>-ship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friendship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44360520"/>
                  </a:ext>
                </a:extLst>
              </a:tr>
              <a:tr h="380852">
                <a:tc>
                  <a:txBody>
                    <a:bodyPr/>
                    <a:lstStyle/>
                    <a:p>
                      <a:r>
                        <a:rPr lang="en-GB" sz="1400" i="0" dirty="0"/>
                        <a:t>-ty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safety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86728503"/>
                  </a:ext>
                </a:extLst>
              </a:tr>
              <a:tr h="38085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ity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activity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95465903"/>
                  </a:ext>
                </a:extLst>
              </a:tr>
              <a:tr h="38085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ence</a:t>
                      </a:r>
                      <a:r>
                        <a:rPr lang="en-GB" sz="1400" i="0" dirty="0"/>
                        <a:t> &amp; -</a:t>
                      </a:r>
                      <a:r>
                        <a:rPr lang="en-GB" sz="1400" i="0" dirty="0" err="1"/>
                        <a:t>ance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difference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83900548"/>
                  </a:ext>
                </a:extLst>
              </a:tr>
            </a:tbl>
          </a:graphicData>
        </a:graphic>
      </p:graphicFrame>
      <p:sp>
        <p:nvSpPr>
          <p:cNvPr id="6" name="Title 1">
            <a:extLst>
              <a:ext uri="{FF2B5EF4-FFF2-40B4-BE49-F238E27FC236}">
                <a16:creationId xmlns:a16="http://schemas.microsoft.com/office/drawing/2014/main" id="{E7084A4F-F689-4999-36DF-701020F3C796}"/>
              </a:ext>
            </a:extLst>
          </p:cNvPr>
          <p:cNvSpPr txBox="1">
            <a:spLocks/>
          </p:cNvSpPr>
          <p:nvPr/>
        </p:nvSpPr>
        <p:spPr>
          <a:xfrm>
            <a:off x="6356699" y="315539"/>
            <a:ext cx="4951324" cy="600080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Suffixes we have met!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FDA0E9A-66E2-EB0B-84F6-5E839D2C50C2}"/>
              </a:ext>
            </a:extLst>
          </p:cNvPr>
          <p:cNvSpPr txBox="1">
            <a:spLocks/>
          </p:cNvSpPr>
          <p:nvPr/>
        </p:nvSpPr>
        <p:spPr>
          <a:xfrm>
            <a:off x="6356699" y="1231158"/>
            <a:ext cx="4951324" cy="600080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Can you fill in the blanks?</a:t>
            </a:r>
          </a:p>
        </p:txBody>
      </p:sp>
    </p:spTree>
    <p:extLst>
      <p:ext uri="{BB962C8B-B14F-4D97-AF65-F5344CB8AC3E}">
        <p14:creationId xmlns:p14="http://schemas.microsoft.com/office/powerpoint/2010/main" val="277338116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63AD310-88BB-695D-7E4A-263FC75DC74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iagram, background pattern&#10;&#10;Description automatically generated">
            <a:extLst>
              <a:ext uri="{FF2B5EF4-FFF2-40B4-BE49-F238E27FC236}">
                <a16:creationId xmlns:a16="http://schemas.microsoft.com/office/drawing/2014/main" id="{BEC69FC6-B9FC-AF63-026A-2F433251DF0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61E1F8FB-E32F-5AD9-D0DC-DA8862389F9B}"/>
              </a:ext>
            </a:extLst>
          </p:cNvPr>
          <p:cNvGraphicFramePr>
            <a:graphicFrameLocks noGrp="1"/>
          </p:cNvGraphicFramePr>
          <p:nvPr/>
        </p:nvGraphicFramePr>
        <p:xfrm>
          <a:off x="297725" y="216825"/>
          <a:ext cx="5537577" cy="652634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42702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2864604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630271">
                  <a:extLst>
                    <a:ext uri="{9D8B030D-6E8A-4147-A177-3AD203B41FA5}">
                      <a16:colId xmlns:a16="http://schemas.microsoft.com/office/drawing/2014/main" val="3045675926"/>
                    </a:ext>
                  </a:extLst>
                </a:gridCol>
              </a:tblGrid>
              <a:tr h="315474">
                <a:tc>
                  <a:txBody>
                    <a:bodyPr/>
                    <a:lstStyle/>
                    <a:p>
                      <a:r>
                        <a:rPr lang="en-GB" sz="140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15474">
                <a:tc>
                  <a:txBody>
                    <a:bodyPr/>
                    <a:lstStyle/>
                    <a:p>
                      <a:r>
                        <a:rPr lang="en-GB" sz="1400" dirty="0"/>
                        <a:t>-s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More than one or she/he/it does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cats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88046241"/>
                  </a:ext>
                </a:extLst>
              </a:tr>
              <a:tr h="315474">
                <a:tc>
                  <a:txBody>
                    <a:bodyPr/>
                    <a:lstStyle/>
                    <a:p>
                      <a:r>
                        <a:rPr lang="en-GB" sz="1400" dirty="0"/>
                        <a:t>-es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More than one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foxes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33719759"/>
                  </a:ext>
                </a:extLst>
              </a:tr>
              <a:tr h="315474">
                <a:tc>
                  <a:txBody>
                    <a:bodyPr/>
                    <a:lstStyle/>
                    <a:p>
                      <a:r>
                        <a:rPr lang="en-GB" sz="1400" dirty="0"/>
                        <a:t>-ed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Happened in the past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5806432"/>
                  </a:ext>
                </a:extLst>
              </a:tr>
              <a:tr h="315474">
                <a:tc>
                  <a:txBody>
                    <a:bodyPr/>
                    <a:lstStyle/>
                    <a:p>
                      <a:r>
                        <a:rPr lang="en-GB" sz="1400" dirty="0"/>
                        <a:t>-ing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Happening now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jumping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42790599"/>
                  </a:ext>
                </a:extLst>
              </a:tr>
              <a:tr h="315474">
                <a:tc>
                  <a:txBody>
                    <a:bodyPr/>
                    <a:lstStyle/>
                    <a:p>
                      <a:r>
                        <a:rPr lang="en-GB" sz="1400" dirty="0"/>
                        <a:t>-er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Comparing two things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3476794"/>
                  </a:ext>
                </a:extLst>
              </a:tr>
              <a:tr h="315474">
                <a:tc>
                  <a:txBody>
                    <a:bodyPr/>
                    <a:lstStyle/>
                    <a:p>
                      <a:r>
                        <a:rPr lang="en-GB" sz="1400" dirty="0"/>
                        <a:t>-est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Comparing 3 or more things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02719980"/>
                  </a:ext>
                </a:extLst>
              </a:tr>
              <a:tr h="315474">
                <a:tc>
                  <a:txBody>
                    <a:bodyPr/>
                    <a:lstStyle/>
                    <a:p>
                      <a:r>
                        <a:rPr lang="en-GB" sz="1400" dirty="0"/>
                        <a:t>-ness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kindness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0311740"/>
                  </a:ext>
                </a:extLst>
              </a:tr>
              <a:tr h="315474">
                <a:tc>
                  <a:txBody>
                    <a:bodyPr/>
                    <a:lstStyle/>
                    <a:p>
                      <a:r>
                        <a:rPr lang="en-GB" sz="1400" dirty="0"/>
                        <a:t>-y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windy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4883615"/>
                  </a:ext>
                </a:extLst>
              </a:tr>
              <a:tr h="315474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ly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In a particular way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quickly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6920132"/>
                  </a:ext>
                </a:extLst>
              </a:tr>
              <a:tr h="315474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ment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Result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enjoyment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99708603"/>
                  </a:ext>
                </a:extLst>
              </a:tr>
              <a:tr h="315474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ful</a:t>
                      </a:r>
                      <a:endParaRPr lang="en-GB" sz="1400" i="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Full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hopeful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82660873"/>
                  </a:ext>
                </a:extLst>
              </a:tr>
              <a:tr h="315474">
                <a:tc>
                  <a:txBody>
                    <a:bodyPr/>
                    <a:lstStyle/>
                    <a:p>
                      <a:r>
                        <a:rPr lang="en-GB" sz="1400" i="0" dirty="0"/>
                        <a:t>-less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Without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careless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59875631"/>
                  </a:ext>
                </a:extLst>
              </a:tr>
              <a:tr h="315474">
                <a:tc>
                  <a:txBody>
                    <a:bodyPr/>
                    <a:lstStyle/>
                    <a:p>
                      <a:r>
                        <a:rPr lang="en-GB" sz="1400" i="0" dirty="0"/>
                        <a:t>-ion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action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7519163"/>
                  </a:ext>
                </a:extLst>
              </a:tr>
              <a:tr h="315474">
                <a:tc>
                  <a:txBody>
                    <a:bodyPr/>
                    <a:lstStyle/>
                    <a:p>
                      <a:r>
                        <a:rPr lang="en-GB" sz="1400" i="0" dirty="0"/>
                        <a:t>-age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storage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43124233"/>
                  </a:ext>
                </a:extLst>
              </a:tr>
              <a:tr h="315474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ure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failure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65645942"/>
                  </a:ext>
                </a:extLst>
              </a:tr>
              <a:tr h="315474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ian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A person who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musician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44340383"/>
                  </a:ext>
                </a:extLst>
              </a:tr>
              <a:tr h="315474">
                <a:tc>
                  <a:txBody>
                    <a:bodyPr/>
                    <a:lstStyle/>
                    <a:p>
                      <a:r>
                        <a:rPr lang="en-GB" sz="1400" i="0" dirty="0"/>
                        <a:t>-or &amp; -er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person who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actor/teacher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3421467"/>
                  </a:ext>
                </a:extLst>
              </a:tr>
              <a:tr h="315474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ist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 person who believes or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artist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58560610"/>
                  </a:ext>
                </a:extLst>
              </a:tr>
              <a:tr h="532335">
                <a:tc>
                  <a:txBody>
                    <a:bodyPr/>
                    <a:lstStyle/>
                    <a:p>
                      <a:r>
                        <a:rPr lang="en-GB" sz="1400" i="0" dirty="0"/>
                        <a:t>-ant &amp; -</a:t>
                      </a:r>
                      <a:r>
                        <a:rPr lang="en-GB" sz="1400" i="0" dirty="0" err="1"/>
                        <a:t>ent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person who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assistant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87008801"/>
                  </a:ext>
                </a:extLst>
              </a:tr>
            </a:tbl>
          </a:graphicData>
        </a:graphic>
      </p:graphicFrame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A4FD5A4E-C821-64B9-C3F7-FD622BEFFF6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20581279"/>
              </p:ext>
            </p:extLst>
          </p:nvPr>
        </p:nvGraphicFramePr>
        <p:xfrm>
          <a:off x="5922819" y="2094504"/>
          <a:ext cx="6028100" cy="464865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78780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2957559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591761">
                  <a:extLst>
                    <a:ext uri="{9D8B030D-6E8A-4147-A177-3AD203B41FA5}">
                      <a16:colId xmlns:a16="http://schemas.microsoft.com/office/drawing/2014/main" val="562131854"/>
                    </a:ext>
                  </a:extLst>
                </a:gridCol>
              </a:tblGrid>
              <a:tr h="380852">
                <a:tc>
                  <a:txBody>
                    <a:bodyPr/>
                    <a:lstStyle/>
                    <a:p>
                      <a:r>
                        <a:rPr lang="en-GB" sz="1400" i="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80852">
                <a:tc>
                  <a:txBody>
                    <a:bodyPr/>
                    <a:lstStyle/>
                    <a:p>
                      <a:r>
                        <a:rPr lang="en-GB" sz="1400" i="0" dirty="0"/>
                        <a:t>-hood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The state of being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childhood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10670799"/>
                  </a:ext>
                </a:extLst>
              </a:tr>
              <a:tr h="380852">
                <a:tc>
                  <a:txBody>
                    <a:bodyPr/>
                    <a:lstStyle/>
                    <a:p>
                      <a:r>
                        <a:rPr lang="en-GB" sz="1400" i="0" dirty="0"/>
                        <a:t>-ward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Direction or movement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forward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27418558"/>
                  </a:ext>
                </a:extLst>
              </a:tr>
              <a:tr h="380852">
                <a:tc>
                  <a:txBody>
                    <a:bodyPr/>
                    <a:lstStyle/>
                    <a:p>
                      <a:r>
                        <a:rPr lang="en-GB" sz="1400" i="0" dirty="0"/>
                        <a:t>-al &amp;-</a:t>
                      </a:r>
                      <a:r>
                        <a:rPr lang="en-GB" sz="1400" i="0" dirty="0" err="1"/>
                        <a:t>ial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Relating to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natural/official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1939024"/>
                  </a:ext>
                </a:extLst>
              </a:tr>
              <a:tr h="38085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ary</a:t>
                      </a:r>
                      <a:r>
                        <a:rPr lang="en-GB" sz="1400" i="0" dirty="0"/>
                        <a:t>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Relating to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primary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12000507"/>
                  </a:ext>
                </a:extLst>
              </a:tr>
              <a:tr h="38085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ery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place or collection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bakery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38502627"/>
                  </a:ext>
                </a:extLst>
              </a:tr>
              <a:tr h="459283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ive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t">
                        <a:lnSpc>
                          <a:spcPts val="1500"/>
                        </a:lnSpc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Having the nature of / tending to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t">
                        <a:lnSpc>
                          <a:spcPts val="1500"/>
                        </a:lnSpc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active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99528608"/>
                  </a:ext>
                </a:extLst>
              </a:tr>
              <a:tr h="38085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ous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Full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dangerous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26378613"/>
                  </a:ext>
                </a:extLst>
              </a:tr>
              <a:tr h="380852">
                <a:tc>
                  <a:txBody>
                    <a:bodyPr/>
                    <a:lstStyle/>
                    <a:p>
                      <a:r>
                        <a:rPr lang="en-GB" sz="1400" i="0" dirty="0"/>
                        <a:t>-ship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friendship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44360520"/>
                  </a:ext>
                </a:extLst>
              </a:tr>
              <a:tr h="380852">
                <a:tc>
                  <a:txBody>
                    <a:bodyPr/>
                    <a:lstStyle/>
                    <a:p>
                      <a:r>
                        <a:rPr lang="en-GB" sz="1400" i="0" dirty="0"/>
                        <a:t>-ty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safety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86728503"/>
                  </a:ext>
                </a:extLst>
              </a:tr>
              <a:tr h="38085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ity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activity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95465903"/>
                  </a:ext>
                </a:extLst>
              </a:tr>
              <a:tr h="38085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ence</a:t>
                      </a:r>
                      <a:r>
                        <a:rPr lang="en-GB" sz="1400" i="0" dirty="0"/>
                        <a:t> &amp; -</a:t>
                      </a:r>
                      <a:r>
                        <a:rPr lang="en-GB" sz="1400" i="0" dirty="0" err="1"/>
                        <a:t>ance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difference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83900548"/>
                  </a:ext>
                </a:extLst>
              </a:tr>
            </a:tbl>
          </a:graphicData>
        </a:graphic>
      </p:graphicFrame>
      <p:sp>
        <p:nvSpPr>
          <p:cNvPr id="6" name="Title 1">
            <a:extLst>
              <a:ext uri="{FF2B5EF4-FFF2-40B4-BE49-F238E27FC236}">
                <a16:creationId xmlns:a16="http://schemas.microsoft.com/office/drawing/2014/main" id="{71FFE0B0-7305-2586-25AF-FDCE99CFE0FC}"/>
              </a:ext>
            </a:extLst>
          </p:cNvPr>
          <p:cNvSpPr txBox="1">
            <a:spLocks/>
          </p:cNvSpPr>
          <p:nvPr/>
        </p:nvSpPr>
        <p:spPr>
          <a:xfrm>
            <a:off x="6356699" y="315539"/>
            <a:ext cx="4951324" cy="600080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Suffixes we have met!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A601D32-D3BC-1F92-7589-E37ADCD81357}"/>
              </a:ext>
            </a:extLst>
          </p:cNvPr>
          <p:cNvSpPr txBox="1">
            <a:spLocks/>
          </p:cNvSpPr>
          <p:nvPr/>
        </p:nvSpPr>
        <p:spPr>
          <a:xfrm>
            <a:off x="6356699" y="1231158"/>
            <a:ext cx="4951324" cy="600080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Can you fill in the blanks?</a:t>
            </a:r>
          </a:p>
        </p:txBody>
      </p:sp>
    </p:spTree>
    <p:extLst>
      <p:ext uri="{BB962C8B-B14F-4D97-AF65-F5344CB8AC3E}">
        <p14:creationId xmlns:p14="http://schemas.microsoft.com/office/powerpoint/2010/main" val="353275754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Shape, background pattern&#10;&#10;Description automatically generated">
            <a:extLst>
              <a:ext uri="{FF2B5EF4-FFF2-40B4-BE49-F238E27FC236}">
                <a16:creationId xmlns:a16="http://schemas.microsoft.com/office/drawing/2014/main" id="{C10798E9-6A3C-26C6-506F-5B5CE412281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BE445365-092C-FA72-B246-1DE946BF3817}"/>
              </a:ext>
            </a:extLst>
          </p:cNvPr>
          <p:cNvSpPr txBox="1"/>
          <p:nvPr/>
        </p:nvSpPr>
        <p:spPr>
          <a:xfrm>
            <a:off x="333508" y="2165102"/>
            <a:ext cx="11534000" cy="783193"/>
          </a:xfrm>
          <a:prstGeom prst="round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latin typeface="Andika" panose="02000000000000000000" pitchFamily="2" charset="0"/>
              </a:rPr>
              <a:t>a </a:t>
            </a:r>
            <a:r>
              <a:rPr lang="en-US" sz="4000" dirty="0">
                <a:solidFill>
                  <a:srgbClr val="FFB9BA"/>
                </a:solidFill>
                <a:latin typeface="Andika" panose="02000000000000000000" pitchFamily="2" charset="0"/>
              </a:rPr>
              <a:t>b</a:t>
            </a:r>
            <a:r>
              <a:rPr lang="en-US" sz="4000" dirty="0">
                <a:latin typeface="Andika" panose="02000000000000000000" pitchFamily="2" charset="0"/>
              </a:rPr>
              <a:t> </a:t>
            </a:r>
            <a:r>
              <a:rPr lang="en-US" sz="4000" dirty="0">
                <a:solidFill>
                  <a:srgbClr val="92D050"/>
                </a:solidFill>
                <a:latin typeface="Andika" panose="02000000000000000000" pitchFamily="2" charset="0"/>
              </a:rPr>
              <a:t>c</a:t>
            </a:r>
            <a:r>
              <a:rPr lang="en-US" sz="4000" dirty="0">
                <a:latin typeface="Andika" panose="02000000000000000000" pitchFamily="2" charset="0"/>
              </a:rPr>
              <a:t> </a:t>
            </a:r>
            <a:r>
              <a:rPr lang="en-US" sz="4000" dirty="0">
                <a:solidFill>
                  <a:srgbClr val="C00000"/>
                </a:solidFill>
                <a:latin typeface="Andika" panose="02000000000000000000" pitchFamily="2" charset="0"/>
              </a:rPr>
              <a:t>d</a:t>
            </a:r>
            <a:r>
              <a:rPr lang="en-US" sz="4000" dirty="0">
                <a:solidFill>
                  <a:schemeClr val="accent1">
                    <a:lumMod val="60000"/>
                    <a:lumOff val="40000"/>
                  </a:schemeClr>
                </a:solidFill>
                <a:latin typeface="Andika" panose="02000000000000000000" pitchFamily="2" charset="0"/>
              </a:rPr>
              <a:t> e f</a:t>
            </a:r>
            <a:r>
              <a:rPr lang="en-US" sz="4000" dirty="0">
                <a:solidFill>
                  <a:schemeClr val="bg2">
                    <a:lumMod val="25000"/>
                  </a:schemeClr>
                </a:solidFill>
                <a:latin typeface="Andika" panose="02000000000000000000" pitchFamily="2" charset="0"/>
              </a:rPr>
              <a:t> g </a:t>
            </a:r>
            <a:r>
              <a:rPr lang="en-US" sz="4000" dirty="0">
                <a:solidFill>
                  <a:srgbClr val="FFB9BA"/>
                </a:solidFill>
                <a:latin typeface="Andika" panose="02000000000000000000" pitchFamily="2" charset="0"/>
              </a:rPr>
              <a:t>h</a:t>
            </a:r>
            <a:r>
              <a:rPr lang="en-US" sz="4000" dirty="0">
                <a:latin typeface="Andika" panose="02000000000000000000" pitchFamily="2" charset="0"/>
              </a:rPr>
              <a:t> i </a:t>
            </a:r>
            <a:r>
              <a:rPr lang="en-US" sz="4000" dirty="0">
                <a:solidFill>
                  <a:schemeClr val="accent5"/>
                </a:solidFill>
                <a:latin typeface="Andika" panose="02000000000000000000" pitchFamily="2" charset="0"/>
              </a:rPr>
              <a:t>j</a:t>
            </a:r>
            <a:r>
              <a:rPr lang="en-US" sz="4000" dirty="0">
                <a:latin typeface="Andika" panose="02000000000000000000" pitchFamily="2" charset="0"/>
              </a:rPr>
              <a:t> </a:t>
            </a:r>
            <a:r>
              <a:rPr lang="en-US" sz="4000" dirty="0">
                <a:solidFill>
                  <a:srgbClr val="7030A0"/>
                </a:solidFill>
                <a:latin typeface="Andika" panose="02000000000000000000" pitchFamily="2" charset="0"/>
              </a:rPr>
              <a:t>k</a:t>
            </a:r>
            <a:r>
              <a:rPr lang="en-US" sz="4000" dirty="0">
                <a:latin typeface="Andika" panose="02000000000000000000" pitchFamily="2" charset="0"/>
              </a:rPr>
              <a:t> </a:t>
            </a:r>
            <a:r>
              <a:rPr lang="en-US" sz="4000" dirty="0">
                <a:solidFill>
                  <a:srgbClr val="002060"/>
                </a:solidFill>
                <a:latin typeface="Andika" panose="02000000000000000000" pitchFamily="2" charset="0"/>
              </a:rPr>
              <a:t>l</a:t>
            </a:r>
            <a:r>
              <a:rPr lang="en-US" sz="4000" dirty="0">
                <a:latin typeface="Andika" panose="02000000000000000000" pitchFamily="2" charset="0"/>
              </a:rPr>
              <a:t> </a:t>
            </a:r>
            <a:r>
              <a:rPr lang="en-US" sz="4000" dirty="0">
                <a:solidFill>
                  <a:srgbClr val="92D050"/>
                </a:solidFill>
                <a:latin typeface="Andika" panose="02000000000000000000" pitchFamily="2" charset="0"/>
              </a:rPr>
              <a:t>m</a:t>
            </a:r>
            <a:r>
              <a:rPr lang="en-US" sz="4000" dirty="0">
                <a:latin typeface="Andika" panose="02000000000000000000" pitchFamily="2" charset="0"/>
              </a:rPr>
              <a:t> </a:t>
            </a:r>
            <a:r>
              <a:rPr lang="en-US" sz="4000" dirty="0">
                <a:solidFill>
                  <a:schemeClr val="accent2">
                    <a:lumMod val="60000"/>
                    <a:lumOff val="40000"/>
                  </a:schemeClr>
                </a:solidFill>
                <a:latin typeface="Andika" panose="02000000000000000000" pitchFamily="2" charset="0"/>
              </a:rPr>
              <a:t>n</a:t>
            </a:r>
            <a:r>
              <a:rPr lang="en-US" sz="4000" dirty="0">
                <a:solidFill>
                  <a:srgbClr val="000000"/>
                </a:solidFill>
                <a:latin typeface="Andika" panose="02000000000000000000" pitchFamily="2" charset="0"/>
              </a:rPr>
              <a:t> o </a:t>
            </a:r>
            <a:r>
              <a:rPr lang="en-US" sz="4000" dirty="0">
                <a:solidFill>
                  <a:schemeClr val="bg2">
                    <a:lumMod val="50000"/>
                  </a:schemeClr>
                </a:solidFill>
                <a:latin typeface="Andika" panose="02000000000000000000" pitchFamily="2" charset="0"/>
              </a:rPr>
              <a:t>p </a:t>
            </a:r>
            <a:r>
              <a:rPr lang="en-US" sz="4000" dirty="0">
                <a:solidFill>
                  <a:schemeClr val="accent1"/>
                </a:solidFill>
                <a:latin typeface="Andika" panose="02000000000000000000" pitchFamily="2" charset="0"/>
              </a:rPr>
              <a:t>q </a:t>
            </a:r>
            <a:r>
              <a:rPr lang="en-US" sz="4000" dirty="0">
                <a:solidFill>
                  <a:srgbClr val="FF0000"/>
                </a:solidFill>
                <a:latin typeface="Andika" panose="02000000000000000000" pitchFamily="2" charset="0"/>
              </a:rPr>
              <a:t>r </a:t>
            </a:r>
            <a:r>
              <a:rPr lang="en-US" sz="4000" dirty="0">
                <a:solidFill>
                  <a:schemeClr val="accent6">
                    <a:lumMod val="75000"/>
                  </a:schemeClr>
                </a:solidFill>
                <a:latin typeface="Andika" panose="02000000000000000000" pitchFamily="2" charset="0"/>
              </a:rPr>
              <a:t>s </a:t>
            </a:r>
            <a:r>
              <a:rPr lang="en-US" sz="4000" dirty="0">
                <a:solidFill>
                  <a:srgbClr val="FFC000"/>
                </a:solidFill>
                <a:latin typeface="Andika" panose="02000000000000000000" pitchFamily="2" charset="0"/>
              </a:rPr>
              <a:t>t u </a:t>
            </a:r>
            <a:r>
              <a:rPr lang="en-US" sz="4000" dirty="0">
                <a:solidFill>
                  <a:srgbClr val="5940B7"/>
                </a:solidFill>
                <a:latin typeface="Andika" panose="02000000000000000000" pitchFamily="2" charset="0"/>
              </a:rPr>
              <a:t>v </a:t>
            </a:r>
            <a:r>
              <a:rPr lang="en-US" sz="4000" dirty="0">
                <a:solidFill>
                  <a:schemeClr val="accent5"/>
                </a:solidFill>
                <a:latin typeface="Andika" panose="02000000000000000000" pitchFamily="2" charset="0"/>
              </a:rPr>
              <a:t>w </a:t>
            </a:r>
            <a:r>
              <a:rPr lang="en-US" sz="4000" dirty="0">
                <a:solidFill>
                  <a:schemeClr val="accent3"/>
                </a:solidFill>
                <a:latin typeface="Andika" panose="02000000000000000000" pitchFamily="2" charset="0"/>
              </a:rPr>
              <a:t>x </a:t>
            </a:r>
            <a:r>
              <a:rPr lang="en-US" sz="4000" dirty="0">
                <a:solidFill>
                  <a:schemeClr val="accent2"/>
                </a:solidFill>
                <a:latin typeface="Andika" panose="02000000000000000000" pitchFamily="2" charset="0"/>
              </a:rPr>
              <a:t>y </a:t>
            </a:r>
            <a:r>
              <a:rPr lang="en-US" sz="4000" dirty="0">
                <a:solidFill>
                  <a:schemeClr val="tx2">
                    <a:lumMod val="50000"/>
                    <a:lumOff val="50000"/>
                  </a:schemeClr>
                </a:solidFill>
                <a:latin typeface="Andika" panose="02000000000000000000" pitchFamily="2" charset="0"/>
              </a:rPr>
              <a:t>z</a:t>
            </a:r>
            <a:endParaRPr lang="en-US" sz="3200" dirty="0">
              <a:solidFill>
                <a:schemeClr val="tx2">
                  <a:lumMod val="50000"/>
                  <a:lumOff val="50000"/>
                </a:schemeClr>
              </a:solidFill>
              <a:latin typeface="Andika" panose="02000000000000000000" pitchFamily="2" charset="0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07216C11-90CD-984F-00C3-C7434A0720FA}"/>
              </a:ext>
            </a:extLst>
          </p:cNvPr>
          <p:cNvSpPr txBox="1"/>
          <p:nvPr/>
        </p:nvSpPr>
        <p:spPr>
          <a:xfrm>
            <a:off x="2279803" y="648155"/>
            <a:ext cx="7670894" cy="1191816"/>
          </a:xfrm>
          <a:prstGeom prst="round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solidFill>
                  <a:schemeClr val="bg1"/>
                </a:solidFill>
                <a:latin typeface="Andika" panose="02000000000000000000" pitchFamily="2" charset="0"/>
              </a:rPr>
              <a:t>Which letters are vowels </a:t>
            </a:r>
            <a:br>
              <a:rPr lang="en-US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US" sz="3200" dirty="0">
                <a:solidFill>
                  <a:schemeClr val="bg1"/>
                </a:solidFill>
                <a:latin typeface="Andika" panose="02000000000000000000" pitchFamily="2" charset="0"/>
              </a:rPr>
              <a:t>when it comes to suffixes?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C51CE24C-2D67-41A4-FE5F-48856C0F5E4D}"/>
              </a:ext>
            </a:extLst>
          </p:cNvPr>
          <p:cNvSpPr txBox="1">
            <a:spLocks/>
          </p:cNvSpPr>
          <p:nvPr/>
        </p:nvSpPr>
        <p:spPr>
          <a:xfrm>
            <a:off x="333508" y="3169066"/>
            <a:ext cx="1050637" cy="783192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</a:t>
            </a:r>
            <a:endParaRPr lang="en-GB" sz="1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9C0D2C20-B77A-4B00-3E12-4AD575E5EC16}"/>
              </a:ext>
            </a:extLst>
          </p:cNvPr>
          <p:cNvSpPr txBox="1">
            <a:spLocks/>
          </p:cNvSpPr>
          <p:nvPr/>
        </p:nvSpPr>
        <p:spPr>
          <a:xfrm>
            <a:off x="2430181" y="3169066"/>
            <a:ext cx="1050637" cy="783192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</a:t>
            </a:r>
            <a:endParaRPr lang="en-GB" sz="1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2B2AE243-091D-AB4A-49BB-FAC363D45ECE}"/>
              </a:ext>
            </a:extLst>
          </p:cNvPr>
          <p:cNvSpPr txBox="1">
            <a:spLocks/>
          </p:cNvSpPr>
          <p:nvPr/>
        </p:nvSpPr>
        <p:spPr>
          <a:xfrm>
            <a:off x="4526854" y="3169066"/>
            <a:ext cx="1050637" cy="783192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</a:t>
            </a:r>
            <a:endParaRPr lang="en-GB" sz="1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866D7361-D175-0F25-8519-FEB39BFBAD9F}"/>
              </a:ext>
            </a:extLst>
          </p:cNvPr>
          <p:cNvSpPr txBox="1">
            <a:spLocks/>
          </p:cNvSpPr>
          <p:nvPr/>
        </p:nvSpPr>
        <p:spPr>
          <a:xfrm>
            <a:off x="6623527" y="3169066"/>
            <a:ext cx="1050637" cy="783192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</a:t>
            </a:r>
            <a:endParaRPr lang="en-GB" sz="1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3EA4EB1E-91A7-4502-6E4B-0EBCD495DAA3}"/>
              </a:ext>
            </a:extLst>
          </p:cNvPr>
          <p:cNvSpPr txBox="1">
            <a:spLocks/>
          </p:cNvSpPr>
          <p:nvPr/>
        </p:nvSpPr>
        <p:spPr>
          <a:xfrm>
            <a:off x="8720200" y="3169066"/>
            <a:ext cx="1050637" cy="783192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u</a:t>
            </a:r>
            <a:endParaRPr lang="en-GB" sz="1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5E08EEA-EF59-386E-B15E-4A8039A4DABB}"/>
              </a:ext>
            </a:extLst>
          </p:cNvPr>
          <p:cNvSpPr txBox="1"/>
          <p:nvPr/>
        </p:nvSpPr>
        <p:spPr>
          <a:xfrm>
            <a:off x="3137736" y="4273075"/>
            <a:ext cx="7438630" cy="646986"/>
          </a:xfrm>
          <a:prstGeom prst="roundRect">
            <a:avLst/>
          </a:prstGeom>
          <a:solidFill>
            <a:srgbClr val="00B0F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solidFill>
                  <a:schemeClr val="bg1"/>
                </a:solidFill>
                <a:latin typeface="Andika" panose="02000000000000000000" pitchFamily="2" charset="0"/>
              </a:rPr>
              <a:t>Y also acts like a vowel for suffixes!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DF5F133-3FA2-6409-C9B2-33169BA3073B}"/>
              </a:ext>
            </a:extLst>
          </p:cNvPr>
          <p:cNvSpPr txBox="1">
            <a:spLocks/>
          </p:cNvSpPr>
          <p:nvPr/>
        </p:nvSpPr>
        <p:spPr>
          <a:xfrm>
            <a:off x="10816871" y="3169066"/>
            <a:ext cx="1050637" cy="783192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y</a:t>
            </a:r>
            <a:endParaRPr lang="en-GB" sz="1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656419DB-59A5-04B7-1BF2-0DB205244DD6}"/>
              </a:ext>
            </a:extLst>
          </p:cNvPr>
          <p:cNvSpPr/>
          <p:nvPr/>
        </p:nvSpPr>
        <p:spPr>
          <a:xfrm rot="19507305">
            <a:off x="10231291" y="3925191"/>
            <a:ext cx="974979" cy="320817"/>
          </a:xfrm>
          <a:prstGeom prst="rightArrow">
            <a:avLst/>
          </a:prstGeom>
          <a:solidFill>
            <a:srgbClr val="00B0F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422188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3" grpId="0" animBg="1"/>
      <p:bldP spid="9" grpId="0" animBg="1"/>
      <p:bldP spid="10" grpId="0" animBg="1"/>
      <p:bldP spid="11" grpId="0" animBg="1"/>
      <p:bldP spid="28" grpId="0" animBg="1"/>
      <p:bldP spid="4" grpId="0" animBg="1"/>
      <p:bldP spid="5" grpId="0" animBg="1"/>
      <p:bldP spid="1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911C8A3-3A01-D99D-EC9E-1BD3CF1D1E4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C5C4DAC8-BB0E-7BB0-72C6-405B7CC305C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51387D-06CC-09BB-47DC-56953F589E2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suffix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B247CEC0-29EE-CEA2-F551-FFE301B7BDD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57547AE0-C586-569C-FEA9-C1AC975F00D0}"/>
              </a:ext>
            </a:extLst>
          </p:cNvPr>
          <p:cNvSpPr txBox="1">
            <a:spLocks/>
          </p:cNvSpPr>
          <p:nvPr/>
        </p:nvSpPr>
        <p:spPr>
          <a:xfrm>
            <a:off x="2646218" y="2357826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2: Double the consonant.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BC44837A-7E27-101A-A8B9-C535D86573EB}"/>
              </a:ext>
            </a:extLst>
          </p:cNvPr>
          <p:cNvSpPr txBox="1">
            <a:spLocks/>
          </p:cNvSpPr>
          <p:nvPr/>
        </p:nvSpPr>
        <p:spPr>
          <a:xfrm>
            <a:off x="2646218" y="3221940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3: Drop the silent E.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3F38E782-1068-B649-99BB-A8A7E15DAC79}"/>
              </a:ext>
            </a:extLst>
          </p:cNvPr>
          <p:cNvSpPr txBox="1">
            <a:spLocks/>
          </p:cNvSpPr>
          <p:nvPr/>
        </p:nvSpPr>
        <p:spPr>
          <a:xfrm>
            <a:off x="2646218" y="1525838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1: Just add the suffix.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1B914679-4B53-9041-52B7-01785BEBC4EB}"/>
              </a:ext>
            </a:extLst>
          </p:cNvPr>
          <p:cNvSpPr txBox="1">
            <a:spLocks/>
          </p:cNvSpPr>
          <p:nvPr/>
        </p:nvSpPr>
        <p:spPr>
          <a:xfrm>
            <a:off x="2646218" y="4086054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4: Change y to i.</a:t>
            </a:r>
          </a:p>
        </p:txBody>
      </p:sp>
    </p:spTree>
    <p:extLst>
      <p:ext uri="{BB962C8B-B14F-4D97-AF65-F5344CB8AC3E}">
        <p14:creationId xmlns:p14="http://schemas.microsoft.com/office/powerpoint/2010/main" val="374958809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8" grpId="0" animBg="1"/>
      <p:bldP spid="1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13D5A20-2954-EF7E-B2FA-64205DE1A36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3193C090-F83B-188A-9D5F-95474E83EC3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2F92113-AFBF-3E22-2DDE-CA6F710A0A6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suffix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E1FAA59F-B960-FA89-CA3A-4553685AB72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18" name="Title 1">
            <a:extLst>
              <a:ext uri="{FF2B5EF4-FFF2-40B4-BE49-F238E27FC236}">
                <a16:creationId xmlns:a16="http://schemas.microsoft.com/office/drawing/2014/main" id="{5E878B10-2D46-A21C-AA8E-03DA7839B683}"/>
              </a:ext>
            </a:extLst>
          </p:cNvPr>
          <p:cNvSpPr txBox="1">
            <a:spLocks/>
          </p:cNvSpPr>
          <p:nvPr/>
        </p:nvSpPr>
        <p:spPr>
          <a:xfrm>
            <a:off x="2646218" y="1525838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1: Just add the suffix.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67B67B4-58DF-3EC3-4D86-57CF0DF8C6EA}"/>
              </a:ext>
            </a:extLst>
          </p:cNvPr>
          <p:cNvSpPr txBox="1">
            <a:spLocks/>
          </p:cNvSpPr>
          <p:nvPr/>
        </p:nvSpPr>
        <p:spPr>
          <a:xfrm>
            <a:off x="2646218" y="2513001"/>
            <a:ext cx="8600902" cy="927802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We have seen and use Rule 1 many times: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C5CDFB5F-3DDB-7FCD-0CBA-2973FB30B12D}"/>
              </a:ext>
            </a:extLst>
          </p:cNvPr>
          <p:cNvSpPr txBox="1">
            <a:spLocks/>
          </p:cNvSpPr>
          <p:nvPr/>
        </p:nvSpPr>
        <p:spPr>
          <a:xfrm>
            <a:off x="2646218" y="3758162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jump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C7B5E2C3-F4A3-8079-3B8A-9F4EEA0DA990}"/>
              </a:ext>
            </a:extLst>
          </p:cNvPr>
          <p:cNvSpPr txBox="1">
            <a:spLocks/>
          </p:cNvSpPr>
          <p:nvPr/>
        </p:nvSpPr>
        <p:spPr>
          <a:xfrm>
            <a:off x="5203335" y="3758162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10" name="Cross 9">
            <a:extLst>
              <a:ext uri="{FF2B5EF4-FFF2-40B4-BE49-F238E27FC236}">
                <a16:creationId xmlns:a16="http://schemas.microsoft.com/office/drawing/2014/main" id="{C6F48522-9F6A-E13D-9747-E7CDF62C1E5B}"/>
              </a:ext>
            </a:extLst>
          </p:cNvPr>
          <p:cNvSpPr/>
          <p:nvPr/>
        </p:nvSpPr>
        <p:spPr>
          <a:xfrm>
            <a:off x="4709194" y="3898599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BAD84E01-09A8-C1B2-B42B-A53868524D3A}"/>
              </a:ext>
            </a:extLst>
          </p:cNvPr>
          <p:cNvSpPr/>
          <p:nvPr/>
        </p:nvSpPr>
        <p:spPr>
          <a:xfrm>
            <a:off x="7400963" y="3848775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2DE4ED2F-6317-D258-9D41-846EFEEFCCDB}"/>
              </a:ext>
            </a:extLst>
          </p:cNvPr>
          <p:cNvSpPr txBox="1">
            <a:spLocks/>
          </p:cNvSpPr>
          <p:nvPr/>
        </p:nvSpPr>
        <p:spPr>
          <a:xfrm>
            <a:off x="8821267" y="3722702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jumping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BE3AC66A-0191-4F7D-3BED-1F7A747E1F88}"/>
              </a:ext>
            </a:extLst>
          </p:cNvPr>
          <p:cNvSpPr txBox="1">
            <a:spLocks/>
          </p:cNvSpPr>
          <p:nvPr/>
        </p:nvSpPr>
        <p:spPr>
          <a:xfrm>
            <a:off x="2646218" y="4623490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help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08941495-8FE9-4B6F-55B8-7B60A7A318D9}"/>
              </a:ext>
            </a:extLst>
          </p:cNvPr>
          <p:cNvSpPr txBox="1">
            <a:spLocks/>
          </p:cNvSpPr>
          <p:nvPr/>
        </p:nvSpPr>
        <p:spPr>
          <a:xfrm>
            <a:off x="5203335" y="4622276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ed</a:t>
            </a:r>
          </a:p>
        </p:txBody>
      </p:sp>
      <p:sp>
        <p:nvSpPr>
          <p:cNvPr id="17" name="Cross 16">
            <a:extLst>
              <a:ext uri="{FF2B5EF4-FFF2-40B4-BE49-F238E27FC236}">
                <a16:creationId xmlns:a16="http://schemas.microsoft.com/office/drawing/2014/main" id="{5C8D4580-0705-1DA5-8EC8-300BE3326D39}"/>
              </a:ext>
            </a:extLst>
          </p:cNvPr>
          <p:cNvSpPr/>
          <p:nvPr/>
        </p:nvSpPr>
        <p:spPr>
          <a:xfrm>
            <a:off x="4709194" y="4779544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Arrow: Right 19">
            <a:extLst>
              <a:ext uri="{FF2B5EF4-FFF2-40B4-BE49-F238E27FC236}">
                <a16:creationId xmlns:a16="http://schemas.microsoft.com/office/drawing/2014/main" id="{AE6A875D-FBCC-A55C-8DD0-A11434E80D4A}"/>
              </a:ext>
            </a:extLst>
          </p:cNvPr>
          <p:cNvSpPr/>
          <p:nvPr/>
        </p:nvSpPr>
        <p:spPr>
          <a:xfrm>
            <a:off x="7400963" y="4729720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F66A6EB7-C306-F9ED-1777-756D8F9F362A}"/>
              </a:ext>
            </a:extLst>
          </p:cNvPr>
          <p:cNvSpPr txBox="1">
            <a:spLocks/>
          </p:cNvSpPr>
          <p:nvPr/>
        </p:nvSpPr>
        <p:spPr>
          <a:xfrm>
            <a:off x="8821267" y="465306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helped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958A98D9-97EB-5272-7F26-672A6B3A576B}"/>
              </a:ext>
            </a:extLst>
          </p:cNvPr>
          <p:cNvSpPr txBox="1">
            <a:spLocks/>
          </p:cNvSpPr>
          <p:nvPr/>
        </p:nvSpPr>
        <p:spPr>
          <a:xfrm>
            <a:off x="2646218" y="5583434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cat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14DEE76B-9C21-A05C-DC5E-392FF8C55B88}"/>
              </a:ext>
            </a:extLst>
          </p:cNvPr>
          <p:cNvSpPr txBox="1">
            <a:spLocks/>
          </p:cNvSpPr>
          <p:nvPr/>
        </p:nvSpPr>
        <p:spPr>
          <a:xfrm>
            <a:off x="5219109" y="5553856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FB44975C-1D75-53E9-577D-AE32F6E348E2}"/>
              </a:ext>
            </a:extLst>
          </p:cNvPr>
          <p:cNvSpPr txBox="1">
            <a:spLocks/>
          </p:cNvSpPr>
          <p:nvPr/>
        </p:nvSpPr>
        <p:spPr>
          <a:xfrm>
            <a:off x="8821267" y="5583434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cats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7" name="Arrow: Right 26">
            <a:extLst>
              <a:ext uri="{FF2B5EF4-FFF2-40B4-BE49-F238E27FC236}">
                <a16:creationId xmlns:a16="http://schemas.microsoft.com/office/drawing/2014/main" id="{4AC31CB4-56A3-2283-AC70-E86B3AE9809F}"/>
              </a:ext>
            </a:extLst>
          </p:cNvPr>
          <p:cNvSpPr/>
          <p:nvPr/>
        </p:nvSpPr>
        <p:spPr>
          <a:xfrm>
            <a:off x="7400963" y="5770399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8" name="Cross 27">
            <a:extLst>
              <a:ext uri="{FF2B5EF4-FFF2-40B4-BE49-F238E27FC236}">
                <a16:creationId xmlns:a16="http://schemas.microsoft.com/office/drawing/2014/main" id="{558E5BCD-44F3-A762-EC91-264E2B160D76}"/>
              </a:ext>
            </a:extLst>
          </p:cNvPr>
          <p:cNvSpPr/>
          <p:nvPr/>
        </p:nvSpPr>
        <p:spPr>
          <a:xfrm>
            <a:off x="4712566" y="573767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9759591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5" grpId="0" animBg="1"/>
      <p:bldP spid="16" grpId="0" animBg="1"/>
      <p:bldP spid="17" grpId="0" animBg="1"/>
      <p:bldP spid="20" grpId="0" animBg="1"/>
      <p:bldP spid="22" grpId="0" animBg="1"/>
      <p:bldP spid="24" grpId="0" animBg="1"/>
      <p:bldP spid="25" grpId="0" animBg="1"/>
      <p:bldP spid="26" grpId="0" animBg="1"/>
      <p:bldP spid="27" grpId="0" animBg="1"/>
      <p:bldP spid="2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16EAA3-5423-BD2B-DE8C-9E16490F4B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322D79DB-6B41-203A-A08E-8E3FC448FF5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A9CD91-FF45-5611-C81D-4486F8023F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suffix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62A41965-31BA-750D-5D16-49948AC654A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31F9CA53-164C-9A5E-C93F-E9548EBCACA1}"/>
              </a:ext>
            </a:extLst>
          </p:cNvPr>
          <p:cNvSpPr txBox="1">
            <a:spLocks/>
          </p:cNvSpPr>
          <p:nvPr/>
        </p:nvSpPr>
        <p:spPr>
          <a:xfrm>
            <a:off x="2646218" y="2357826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2: Double the consonant.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50CF450-E83F-8801-5E86-C5A3C6393349}"/>
              </a:ext>
            </a:extLst>
          </p:cNvPr>
          <p:cNvSpPr txBox="1">
            <a:spLocks/>
          </p:cNvSpPr>
          <p:nvPr/>
        </p:nvSpPr>
        <p:spPr>
          <a:xfrm>
            <a:off x="2646218" y="3221940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3: Drop the silent E.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A3BD9F6D-AE18-5E58-68F0-24004FE6FB86}"/>
              </a:ext>
            </a:extLst>
          </p:cNvPr>
          <p:cNvSpPr txBox="1">
            <a:spLocks/>
          </p:cNvSpPr>
          <p:nvPr/>
        </p:nvSpPr>
        <p:spPr>
          <a:xfrm>
            <a:off x="2646218" y="1525838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1: Just add the suffix.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26C434AE-68AD-187D-92AD-27EC5B5CD380}"/>
              </a:ext>
            </a:extLst>
          </p:cNvPr>
          <p:cNvSpPr txBox="1">
            <a:spLocks/>
          </p:cNvSpPr>
          <p:nvPr/>
        </p:nvSpPr>
        <p:spPr>
          <a:xfrm>
            <a:off x="2646218" y="4086054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4: Change y to i.</a:t>
            </a:r>
          </a:p>
        </p:txBody>
      </p:sp>
    </p:spTree>
    <p:extLst>
      <p:ext uri="{BB962C8B-B14F-4D97-AF65-F5344CB8AC3E}">
        <p14:creationId xmlns:p14="http://schemas.microsoft.com/office/powerpoint/2010/main" val="154704622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8" grpId="0" animBg="1"/>
      <p:bldP spid="1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DE5FC70-A283-14CF-14FF-44ED8D2CF6A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8CD965E2-BAB6-7C60-9C6C-2E2C1FC0C77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9162FA8-64B7-DDDE-C702-CC104320454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suffix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B870C188-DE1D-7E5C-B1E3-3858FB350B00}"/>
              </a:ext>
            </a:extLst>
          </p:cNvPr>
          <p:cNvSpPr txBox="1">
            <a:spLocks/>
          </p:cNvSpPr>
          <p:nvPr/>
        </p:nvSpPr>
        <p:spPr>
          <a:xfrm>
            <a:off x="2646217" y="1329126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2: Double the consonant.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C47C7702-7C98-6A16-8F2F-79CEC131F81E}"/>
              </a:ext>
            </a:extLst>
          </p:cNvPr>
          <p:cNvSpPr txBox="1">
            <a:spLocks/>
          </p:cNvSpPr>
          <p:nvPr/>
        </p:nvSpPr>
        <p:spPr>
          <a:xfrm>
            <a:off x="1185510" y="3061901"/>
            <a:ext cx="3262086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hop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D18E0BDE-0D0B-D775-8763-F601D9AF3B98}"/>
              </a:ext>
            </a:extLst>
          </p:cNvPr>
          <p:cNvSpPr txBox="1">
            <a:spLocks/>
          </p:cNvSpPr>
          <p:nvPr/>
        </p:nvSpPr>
        <p:spPr>
          <a:xfrm>
            <a:off x="5258190" y="3061901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28" name="Cross 27">
            <a:extLst>
              <a:ext uri="{FF2B5EF4-FFF2-40B4-BE49-F238E27FC236}">
                <a16:creationId xmlns:a16="http://schemas.microsoft.com/office/drawing/2014/main" id="{22CF351B-C33F-AA1B-DF46-753C175CDA41}"/>
              </a:ext>
            </a:extLst>
          </p:cNvPr>
          <p:cNvSpPr/>
          <p:nvPr/>
        </p:nvSpPr>
        <p:spPr>
          <a:xfrm>
            <a:off x="4638551" y="4100840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29" name="Arrow: Right 28">
            <a:extLst>
              <a:ext uri="{FF2B5EF4-FFF2-40B4-BE49-F238E27FC236}">
                <a16:creationId xmlns:a16="http://schemas.microsoft.com/office/drawing/2014/main" id="{C809E952-9B1C-C56C-E185-B4D5B8DDE65F}"/>
              </a:ext>
            </a:extLst>
          </p:cNvPr>
          <p:cNvSpPr/>
          <p:nvPr/>
        </p:nvSpPr>
        <p:spPr>
          <a:xfrm>
            <a:off x="7395261" y="3244009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20B96086-3843-4467-F205-0738438810E2}"/>
              </a:ext>
            </a:extLst>
          </p:cNvPr>
          <p:cNvSpPr txBox="1">
            <a:spLocks/>
          </p:cNvSpPr>
          <p:nvPr/>
        </p:nvSpPr>
        <p:spPr>
          <a:xfrm>
            <a:off x="8810491" y="3078934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ho</a:t>
            </a:r>
            <a:r>
              <a:rPr lang="en-GB" sz="2800" u="sng" dirty="0">
                <a:solidFill>
                  <a:schemeClr val="bg1"/>
                </a:solidFill>
                <a:ea typeface="Andika"/>
                <a:cs typeface="Andika"/>
              </a:rPr>
              <a:t>pp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id="{652A0FB8-B2FE-FC1C-DAC5-83F3E985CBFB}"/>
              </a:ext>
            </a:extLst>
          </p:cNvPr>
          <p:cNvSpPr txBox="1">
            <a:spLocks/>
          </p:cNvSpPr>
          <p:nvPr/>
        </p:nvSpPr>
        <p:spPr>
          <a:xfrm>
            <a:off x="1174611" y="3977234"/>
            <a:ext cx="3262086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big</a:t>
            </a:r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D105CAB7-B01E-4EA3-8414-94DD59F4D5D1}"/>
              </a:ext>
            </a:extLst>
          </p:cNvPr>
          <p:cNvSpPr txBox="1">
            <a:spLocks/>
          </p:cNvSpPr>
          <p:nvPr/>
        </p:nvSpPr>
        <p:spPr>
          <a:xfrm>
            <a:off x="5258190" y="396040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er</a:t>
            </a:r>
          </a:p>
        </p:txBody>
      </p:sp>
      <p:sp>
        <p:nvSpPr>
          <p:cNvPr id="33" name="Cross 32">
            <a:extLst>
              <a:ext uri="{FF2B5EF4-FFF2-40B4-BE49-F238E27FC236}">
                <a16:creationId xmlns:a16="http://schemas.microsoft.com/office/drawing/2014/main" id="{7A20CCAB-13A5-8E21-7EB9-75EA84C47B3D}"/>
              </a:ext>
            </a:extLst>
          </p:cNvPr>
          <p:cNvSpPr/>
          <p:nvPr/>
        </p:nvSpPr>
        <p:spPr>
          <a:xfrm>
            <a:off x="4669041" y="500541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34" name="Arrow: Right 33">
            <a:extLst>
              <a:ext uri="{FF2B5EF4-FFF2-40B4-BE49-F238E27FC236}">
                <a16:creationId xmlns:a16="http://schemas.microsoft.com/office/drawing/2014/main" id="{8708A22E-7E77-B597-9FBB-956981964BEC}"/>
              </a:ext>
            </a:extLst>
          </p:cNvPr>
          <p:cNvSpPr/>
          <p:nvPr/>
        </p:nvSpPr>
        <p:spPr>
          <a:xfrm>
            <a:off x="7395261" y="411013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35" name="Title 1">
            <a:extLst>
              <a:ext uri="{FF2B5EF4-FFF2-40B4-BE49-F238E27FC236}">
                <a16:creationId xmlns:a16="http://schemas.microsoft.com/office/drawing/2014/main" id="{0241B12F-DD3A-B2AB-7409-3BD0BEA06730}"/>
              </a:ext>
            </a:extLst>
          </p:cNvPr>
          <p:cNvSpPr txBox="1">
            <a:spLocks/>
          </p:cNvSpPr>
          <p:nvPr/>
        </p:nvSpPr>
        <p:spPr>
          <a:xfrm>
            <a:off x="8810491" y="397559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bi</a:t>
            </a:r>
            <a:r>
              <a:rPr lang="en-GB" sz="2800" u="sng" dirty="0">
                <a:solidFill>
                  <a:schemeClr val="bg1"/>
                </a:solidFill>
                <a:ea typeface="Andika"/>
                <a:cs typeface="Andika"/>
              </a:rPr>
              <a:t>gg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er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36" name="Title 1">
            <a:extLst>
              <a:ext uri="{FF2B5EF4-FFF2-40B4-BE49-F238E27FC236}">
                <a16:creationId xmlns:a16="http://schemas.microsoft.com/office/drawing/2014/main" id="{FEF8F356-13FE-1A51-076C-9049F7FD1E0B}"/>
              </a:ext>
            </a:extLst>
          </p:cNvPr>
          <p:cNvSpPr txBox="1">
            <a:spLocks/>
          </p:cNvSpPr>
          <p:nvPr/>
        </p:nvSpPr>
        <p:spPr>
          <a:xfrm>
            <a:off x="1222286" y="4872264"/>
            <a:ext cx="3262086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flat</a:t>
            </a:r>
          </a:p>
        </p:txBody>
      </p:sp>
      <p:sp>
        <p:nvSpPr>
          <p:cNvPr id="37" name="Title 1">
            <a:extLst>
              <a:ext uri="{FF2B5EF4-FFF2-40B4-BE49-F238E27FC236}">
                <a16:creationId xmlns:a16="http://schemas.microsoft.com/office/drawing/2014/main" id="{19CADC4A-74FD-C97B-9139-0C428CDE34E8}"/>
              </a:ext>
            </a:extLst>
          </p:cNvPr>
          <p:cNvSpPr txBox="1">
            <a:spLocks/>
          </p:cNvSpPr>
          <p:nvPr/>
        </p:nvSpPr>
        <p:spPr>
          <a:xfrm>
            <a:off x="5258190" y="4856327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est</a:t>
            </a:r>
          </a:p>
        </p:txBody>
      </p:sp>
      <p:sp>
        <p:nvSpPr>
          <p:cNvPr id="38" name="Title 1">
            <a:extLst>
              <a:ext uri="{FF2B5EF4-FFF2-40B4-BE49-F238E27FC236}">
                <a16:creationId xmlns:a16="http://schemas.microsoft.com/office/drawing/2014/main" id="{AAA5C193-7223-5F3A-1454-A7709C5B1615}"/>
              </a:ext>
            </a:extLst>
          </p:cNvPr>
          <p:cNvSpPr txBox="1">
            <a:spLocks/>
          </p:cNvSpPr>
          <p:nvPr/>
        </p:nvSpPr>
        <p:spPr>
          <a:xfrm>
            <a:off x="8810491" y="4872264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fla</a:t>
            </a:r>
            <a:r>
              <a:rPr lang="en-GB" sz="2800" u="sng" dirty="0">
                <a:solidFill>
                  <a:schemeClr val="bg1"/>
                </a:solidFill>
                <a:ea typeface="Andika"/>
                <a:cs typeface="Andika"/>
              </a:rPr>
              <a:t>tt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est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39" name="Arrow: Right 38">
            <a:extLst>
              <a:ext uri="{FF2B5EF4-FFF2-40B4-BE49-F238E27FC236}">
                <a16:creationId xmlns:a16="http://schemas.microsoft.com/office/drawing/2014/main" id="{E04BD835-FCDC-E944-9F8D-8F8BCB5170D1}"/>
              </a:ext>
            </a:extLst>
          </p:cNvPr>
          <p:cNvSpPr/>
          <p:nvPr/>
        </p:nvSpPr>
        <p:spPr>
          <a:xfrm>
            <a:off x="7395261" y="5150813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40" name="Cross 39">
            <a:extLst>
              <a:ext uri="{FF2B5EF4-FFF2-40B4-BE49-F238E27FC236}">
                <a16:creationId xmlns:a16="http://schemas.microsoft.com/office/drawing/2014/main" id="{F33B5184-6772-252A-20FB-4137AA146A79}"/>
              </a:ext>
            </a:extLst>
          </p:cNvPr>
          <p:cNvSpPr/>
          <p:nvPr/>
        </p:nvSpPr>
        <p:spPr>
          <a:xfrm>
            <a:off x="4652154" y="3202338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41" name="Title 1">
            <a:extLst>
              <a:ext uri="{FF2B5EF4-FFF2-40B4-BE49-F238E27FC236}">
                <a16:creationId xmlns:a16="http://schemas.microsoft.com/office/drawing/2014/main" id="{77E87D30-B3D7-848E-67A8-C864380ACBB3}"/>
              </a:ext>
            </a:extLst>
          </p:cNvPr>
          <p:cNvSpPr txBox="1">
            <a:spLocks/>
          </p:cNvSpPr>
          <p:nvPr/>
        </p:nvSpPr>
        <p:spPr>
          <a:xfrm>
            <a:off x="1185509" y="2192549"/>
            <a:ext cx="328168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/>
        </p:spPr>
        <p:txBody>
          <a:bodyPr vert="horz" lIns="91440" tIns="45720" rIns="91440" bIns="45720" rtlCol="0" anchor="ctr">
            <a:normAutofit lnSpcReduction="10000"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CVC end </a:t>
            </a:r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(not x, y or w) &amp; last syllable stressed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42" name="Title 1">
            <a:extLst>
              <a:ext uri="{FF2B5EF4-FFF2-40B4-BE49-F238E27FC236}">
                <a16:creationId xmlns:a16="http://schemas.microsoft.com/office/drawing/2014/main" id="{FA754106-009F-0BD8-7C0C-0D55039BBE13}"/>
              </a:ext>
            </a:extLst>
          </p:cNvPr>
          <p:cNvSpPr txBox="1">
            <a:spLocks/>
          </p:cNvSpPr>
          <p:nvPr/>
        </p:nvSpPr>
        <p:spPr>
          <a:xfrm>
            <a:off x="5258190" y="218226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/>
        </p:spPr>
        <p:txBody>
          <a:bodyPr vert="horz" lIns="91440" tIns="45720" rIns="91440" bIns="45720" rtlCol="0" anchor="ctr">
            <a:normAutofit fontScale="55000" lnSpcReduction="20000"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Suffix starts with a vowel (or y)</a:t>
            </a:r>
          </a:p>
        </p:txBody>
      </p:sp>
      <p:sp>
        <p:nvSpPr>
          <p:cNvPr id="43" name="Cross 42">
            <a:extLst>
              <a:ext uri="{FF2B5EF4-FFF2-40B4-BE49-F238E27FC236}">
                <a16:creationId xmlns:a16="http://schemas.microsoft.com/office/drawing/2014/main" id="{CD5DCA11-E798-64C6-A154-990EFE6FF79D}"/>
              </a:ext>
            </a:extLst>
          </p:cNvPr>
          <p:cNvSpPr/>
          <p:nvPr/>
        </p:nvSpPr>
        <p:spPr>
          <a:xfrm>
            <a:off x="4669043" y="2322706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44" name="Arrow: Right 43">
            <a:extLst>
              <a:ext uri="{FF2B5EF4-FFF2-40B4-BE49-F238E27FC236}">
                <a16:creationId xmlns:a16="http://schemas.microsoft.com/office/drawing/2014/main" id="{4AE88693-3334-CD50-9D60-CC7F641738F7}"/>
              </a:ext>
            </a:extLst>
          </p:cNvPr>
          <p:cNvSpPr/>
          <p:nvPr/>
        </p:nvSpPr>
        <p:spPr>
          <a:xfrm>
            <a:off x="7368129" y="2309097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45" name="Title 1">
            <a:extLst>
              <a:ext uri="{FF2B5EF4-FFF2-40B4-BE49-F238E27FC236}">
                <a16:creationId xmlns:a16="http://schemas.microsoft.com/office/drawing/2014/main" id="{BA057897-1EF3-F0E0-992D-D989307D67BF}"/>
              </a:ext>
            </a:extLst>
          </p:cNvPr>
          <p:cNvSpPr txBox="1">
            <a:spLocks/>
          </p:cNvSpPr>
          <p:nvPr/>
        </p:nvSpPr>
        <p:spPr>
          <a:xfrm>
            <a:off x="8810491" y="218226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/>
        </p:spPr>
        <p:txBody>
          <a:bodyPr vert="horz" lIns="91440" tIns="45720" rIns="91440" bIns="45720" rtlCol="0" anchor="ctr">
            <a:normAutofit fontScale="70000" lnSpcReduction="20000"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Double the consonant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46" name="Cross 45">
            <a:extLst>
              <a:ext uri="{FF2B5EF4-FFF2-40B4-BE49-F238E27FC236}">
                <a16:creationId xmlns:a16="http://schemas.microsoft.com/office/drawing/2014/main" id="{0DD1CAE7-EEF7-A650-16E7-264730FFCBB4}"/>
              </a:ext>
            </a:extLst>
          </p:cNvPr>
          <p:cNvSpPr/>
          <p:nvPr/>
        </p:nvSpPr>
        <p:spPr>
          <a:xfrm>
            <a:off x="4679255" y="5925727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47" name="Title 1">
            <a:extLst>
              <a:ext uri="{FF2B5EF4-FFF2-40B4-BE49-F238E27FC236}">
                <a16:creationId xmlns:a16="http://schemas.microsoft.com/office/drawing/2014/main" id="{696B736A-D430-38BB-B69E-404B37875692}"/>
              </a:ext>
            </a:extLst>
          </p:cNvPr>
          <p:cNvSpPr txBox="1">
            <a:spLocks/>
          </p:cNvSpPr>
          <p:nvPr/>
        </p:nvSpPr>
        <p:spPr>
          <a:xfrm>
            <a:off x="1222286" y="5785290"/>
            <a:ext cx="3262086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sun</a:t>
            </a:r>
          </a:p>
        </p:txBody>
      </p:sp>
      <p:sp>
        <p:nvSpPr>
          <p:cNvPr id="48" name="Title 1">
            <a:extLst>
              <a:ext uri="{FF2B5EF4-FFF2-40B4-BE49-F238E27FC236}">
                <a16:creationId xmlns:a16="http://schemas.microsoft.com/office/drawing/2014/main" id="{BBE2EC68-6DE5-7413-7742-00E280CEEB92}"/>
              </a:ext>
            </a:extLst>
          </p:cNvPr>
          <p:cNvSpPr txBox="1">
            <a:spLocks/>
          </p:cNvSpPr>
          <p:nvPr/>
        </p:nvSpPr>
        <p:spPr>
          <a:xfrm>
            <a:off x="5258190" y="575709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</a:t>
            </a:r>
          </a:p>
        </p:txBody>
      </p:sp>
      <p:sp>
        <p:nvSpPr>
          <p:cNvPr id="49" name="Title 1">
            <a:extLst>
              <a:ext uri="{FF2B5EF4-FFF2-40B4-BE49-F238E27FC236}">
                <a16:creationId xmlns:a16="http://schemas.microsoft.com/office/drawing/2014/main" id="{1DEFFE00-1396-9AE6-4C95-99DE8B1CA1C4}"/>
              </a:ext>
            </a:extLst>
          </p:cNvPr>
          <p:cNvSpPr txBox="1">
            <a:spLocks/>
          </p:cNvSpPr>
          <p:nvPr/>
        </p:nvSpPr>
        <p:spPr>
          <a:xfrm>
            <a:off x="8810491" y="576892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su</a:t>
            </a:r>
            <a:r>
              <a:rPr lang="en-GB" sz="2800" u="sng" dirty="0">
                <a:solidFill>
                  <a:schemeClr val="bg1"/>
                </a:solidFill>
                <a:ea typeface="Andika"/>
                <a:cs typeface="Andika"/>
              </a:rPr>
              <a:t>nn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y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50" name="Arrow: Right 49">
            <a:extLst>
              <a:ext uri="{FF2B5EF4-FFF2-40B4-BE49-F238E27FC236}">
                <a16:creationId xmlns:a16="http://schemas.microsoft.com/office/drawing/2014/main" id="{91DDCD10-731A-AF6E-CABB-0C01166161C1}"/>
              </a:ext>
            </a:extLst>
          </p:cNvPr>
          <p:cNvSpPr/>
          <p:nvPr/>
        </p:nvSpPr>
        <p:spPr>
          <a:xfrm>
            <a:off x="7395261" y="5977095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6407254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5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0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"/>
                            </p:stCondLst>
                            <p:childTnLst>
                              <p:par>
                                <p:cTn id="5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000"/>
                            </p:stCondLst>
                            <p:childTnLst>
                              <p:par>
                                <p:cTn id="6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500"/>
                            </p:stCondLst>
                            <p:childTnLst>
                              <p:par>
                                <p:cTn id="6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000"/>
                            </p:stCondLst>
                            <p:childTnLst>
                              <p:par>
                                <p:cTn id="6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EEA444-8188-2B9F-1D60-CAB64E6D549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7D05A917-3653-4DC8-1262-C7CBC38A2B0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5D3A922-8A6C-FDF1-5AD3-B0977831C26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suffix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24BA7B94-AA60-AA20-2890-372AE9BEB6D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670F434B-8548-EBE3-FFA8-D8FEC1D05E54}"/>
              </a:ext>
            </a:extLst>
          </p:cNvPr>
          <p:cNvSpPr txBox="1">
            <a:spLocks/>
          </p:cNvSpPr>
          <p:nvPr/>
        </p:nvSpPr>
        <p:spPr>
          <a:xfrm>
            <a:off x="2646218" y="2357826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2: Double the consonant.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0537B97-B8F1-0CD2-6C9A-DD732C55F5E6}"/>
              </a:ext>
            </a:extLst>
          </p:cNvPr>
          <p:cNvSpPr txBox="1">
            <a:spLocks/>
          </p:cNvSpPr>
          <p:nvPr/>
        </p:nvSpPr>
        <p:spPr>
          <a:xfrm>
            <a:off x="2646218" y="3221940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3: Drop the silent E.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A3734257-A6F1-7FD1-90D3-033920C3108C}"/>
              </a:ext>
            </a:extLst>
          </p:cNvPr>
          <p:cNvSpPr txBox="1">
            <a:spLocks/>
          </p:cNvSpPr>
          <p:nvPr/>
        </p:nvSpPr>
        <p:spPr>
          <a:xfrm>
            <a:off x="2646218" y="1525838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1: Just add the suffix.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FF22D163-C10C-90D8-8213-D1A90F47BB72}"/>
              </a:ext>
            </a:extLst>
          </p:cNvPr>
          <p:cNvSpPr txBox="1">
            <a:spLocks/>
          </p:cNvSpPr>
          <p:nvPr/>
        </p:nvSpPr>
        <p:spPr>
          <a:xfrm>
            <a:off x="2646218" y="4086054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4: Change y to i.</a:t>
            </a:r>
          </a:p>
        </p:txBody>
      </p:sp>
    </p:spTree>
    <p:extLst>
      <p:ext uri="{BB962C8B-B14F-4D97-AF65-F5344CB8AC3E}">
        <p14:creationId xmlns:p14="http://schemas.microsoft.com/office/powerpoint/2010/main" val="99268316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8" grpId="0" animBg="1"/>
      <p:bldP spid="19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D8FF801-A1F4-001D-2EF8-F321E51873B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C55D51FF-959C-9949-62EB-341E373F502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BBE34ED-FB21-95E1-F48B-B9E1983E640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suffix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09D79EC-AE14-6C0A-F2AD-27DEECFE48C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1153D253-0935-C97D-DA7B-32D8D83B59E6}"/>
              </a:ext>
            </a:extLst>
          </p:cNvPr>
          <p:cNvSpPr txBox="1">
            <a:spLocks/>
          </p:cNvSpPr>
          <p:nvPr/>
        </p:nvSpPr>
        <p:spPr>
          <a:xfrm>
            <a:off x="2413001" y="1329126"/>
            <a:ext cx="713278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RULE 3: Drop the silent E.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250D70FB-4695-F82D-F4EC-D273067D4894}"/>
              </a:ext>
            </a:extLst>
          </p:cNvPr>
          <p:cNvSpPr txBox="1">
            <a:spLocks/>
          </p:cNvSpPr>
          <p:nvPr/>
        </p:nvSpPr>
        <p:spPr>
          <a:xfrm>
            <a:off x="2413000" y="3146052"/>
            <a:ext cx="25361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make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D5277836-86F5-C1CB-416A-6C642F99D907}"/>
              </a:ext>
            </a:extLst>
          </p:cNvPr>
          <p:cNvSpPr txBox="1">
            <a:spLocks/>
          </p:cNvSpPr>
          <p:nvPr/>
        </p:nvSpPr>
        <p:spPr>
          <a:xfrm>
            <a:off x="5695596" y="3146052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10" name="Cross 9">
            <a:extLst>
              <a:ext uri="{FF2B5EF4-FFF2-40B4-BE49-F238E27FC236}">
                <a16:creationId xmlns:a16="http://schemas.microsoft.com/office/drawing/2014/main" id="{D010575D-48D3-118D-648F-FCE4D85C9D83}"/>
              </a:ext>
            </a:extLst>
          </p:cNvPr>
          <p:cNvSpPr/>
          <p:nvPr/>
        </p:nvSpPr>
        <p:spPr>
          <a:xfrm>
            <a:off x="5201455" y="3286489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F26951B7-D5DE-D2B2-B30A-95DF1A930C25}"/>
              </a:ext>
            </a:extLst>
          </p:cNvPr>
          <p:cNvSpPr/>
          <p:nvPr/>
        </p:nvSpPr>
        <p:spPr>
          <a:xfrm>
            <a:off x="7893224" y="3256193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EDFF6E7C-5ED1-6C7E-8CB2-8F141F922355}"/>
              </a:ext>
            </a:extLst>
          </p:cNvPr>
          <p:cNvSpPr txBox="1">
            <a:spLocks/>
          </p:cNvSpPr>
          <p:nvPr/>
        </p:nvSpPr>
        <p:spPr>
          <a:xfrm>
            <a:off x="9313528" y="3081014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making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E79639F1-CDAA-2ED5-E8D5-2D5ED96774D8}"/>
              </a:ext>
            </a:extLst>
          </p:cNvPr>
          <p:cNvSpPr txBox="1">
            <a:spLocks/>
          </p:cNvSpPr>
          <p:nvPr/>
        </p:nvSpPr>
        <p:spPr>
          <a:xfrm>
            <a:off x="2413000" y="4011380"/>
            <a:ext cx="25361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brave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5F1F8437-D301-A625-E3BD-BD4508A35A82}"/>
              </a:ext>
            </a:extLst>
          </p:cNvPr>
          <p:cNvSpPr txBox="1">
            <a:spLocks/>
          </p:cNvSpPr>
          <p:nvPr/>
        </p:nvSpPr>
        <p:spPr>
          <a:xfrm>
            <a:off x="5695596" y="4010166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er</a:t>
            </a:r>
          </a:p>
        </p:txBody>
      </p:sp>
      <p:sp>
        <p:nvSpPr>
          <p:cNvPr id="15" name="Cross 14">
            <a:extLst>
              <a:ext uri="{FF2B5EF4-FFF2-40B4-BE49-F238E27FC236}">
                <a16:creationId xmlns:a16="http://schemas.microsoft.com/office/drawing/2014/main" id="{74EC3E4B-BFA6-E15A-DFBF-B8EED5ADFE11}"/>
              </a:ext>
            </a:extLst>
          </p:cNvPr>
          <p:cNvSpPr/>
          <p:nvPr/>
        </p:nvSpPr>
        <p:spPr>
          <a:xfrm>
            <a:off x="5201455" y="4167434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2493763D-7402-3BAF-3673-FD6264D1784D}"/>
              </a:ext>
            </a:extLst>
          </p:cNvPr>
          <p:cNvSpPr/>
          <p:nvPr/>
        </p:nvSpPr>
        <p:spPr>
          <a:xfrm>
            <a:off x="7893224" y="4137138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58C8A154-CF16-766D-7F88-07AD10D78856}"/>
              </a:ext>
            </a:extLst>
          </p:cNvPr>
          <p:cNvSpPr txBox="1">
            <a:spLocks/>
          </p:cNvSpPr>
          <p:nvPr/>
        </p:nvSpPr>
        <p:spPr>
          <a:xfrm>
            <a:off x="9313528" y="4011380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braver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0D2597AA-03B7-DDB2-A91F-508E2EB370A3}"/>
              </a:ext>
            </a:extLst>
          </p:cNvPr>
          <p:cNvSpPr txBox="1">
            <a:spLocks/>
          </p:cNvSpPr>
          <p:nvPr/>
        </p:nvSpPr>
        <p:spPr>
          <a:xfrm>
            <a:off x="2413000" y="4971324"/>
            <a:ext cx="25361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large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E84006B8-211A-E75F-56FC-2C5CF699F709}"/>
              </a:ext>
            </a:extLst>
          </p:cNvPr>
          <p:cNvSpPr txBox="1">
            <a:spLocks/>
          </p:cNvSpPr>
          <p:nvPr/>
        </p:nvSpPr>
        <p:spPr>
          <a:xfrm>
            <a:off x="5711370" y="4941746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est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BF0F248B-A2F9-5DC4-5398-B09A1FE44D9D}"/>
              </a:ext>
            </a:extLst>
          </p:cNvPr>
          <p:cNvSpPr txBox="1">
            <a:spLocks/>
          </p:cNvSpPr>
          <p:nvPr/>
        </p:nvSpPr>
        <p:spPr>
          <a:xfrm>
            <a:off x="9313528" y="4941746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largest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3" name="Arrow: Right 22">
            <a:extLst>
              <a:ext uri="{FF2B5EF4-FFF2-40B4-BE49-F238E27FC236}">
                <a16:creationId xmlns:a16="http://schemas.microsoft.com/office/drawing/2014/main" id="{A6B9FE35-80D1-0D06-7BAC-2597EEEBEB6C}"/>
              </a:ext>
            </a:extLst>
          </p:cNvPr>
          <p:cNvSpPr/>
          <p:nvPr/>
        </p:nvSpPr>
        <p:spPr>
          <a:xfrm>
            <a:off x="7893224" y="5177817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Cross 23">
            <a:extLst>
              <a:ext uri="{FF2B5EF4-FFF2-40B4-BE49-F238E27FC236}">
                <a16:creationId xmlns:a16="http://schemas.microsoft.com/office/drawing/2014/main" id="{D37B7E61-D19A-7C38-BF6F-C7BECDD55288}"/>
              </a:ext>
            </a:extLst>
          </p:cNvPr>
          <p:cNvSpPr/>
          <p:nvPr/>
        </p:nvSpPr>
        <p:spPr>
          <a:xfrm>
            <a:off x="5204827" y="512556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7" name="Multiplication Sign 26">
            <a:extLst>
              <a:ext uri="{FF2B5EF4-FFF2-40B4-BE49-F238E27FC236}">
                <a16:creationId xmlns:a16="http://schemas.microsoft.com/office/drawing/2014/main" id="{50A5D34A-F442-F320-333D-AA301CBCCD96}"/>
              </a:ext>
            </a:extLst>
          </p:cNvPr>
          <p:cNvSpPr/>
          <p:nvPr/>
        </p:nvSpPr>
        <p:spPr>
          <a:xfrm>
            <a:off x="3824550" y="3064375"/>
            <a:ext cx="455800" cy="818421"/>
          </a:xfrm>
          <a:prstGeom prst="mathMultiply">
            <a:avLst>
              <a:gd name="adj1" fmla="val 16543"/>
            </a:avLst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8" name="Multiplication Sign 27">
            <a:extLst>
              <a:ext uri="{FF2B5EF4-FFF2-40B4-BE49-F238E27FC236}">
                <a16:creationId xmlns:a16="http://schemas.microsoft.com/office/drawing/2014/main" id="{37863377-2D66-C1F7-82B4-F3D8DE2BDE8A}"/>
              </a:ext>
            </a:extLst>
          </p:cNvPr>
          <p:cNvSpPr/>
          <p:nvPr/>
        </p:nvSpPr>
        <p:spPr>
          <a:xfrm>
            <a:off x="3867047" y="3963902"/>
            <a:ext cx="455800" cy="818421"/>
          </a:xfrm>
          <a:prstGeom prst="mathMultiply">
            <a:avLst>
              <a:gd name="adj1" fmla="val 16543"/>
            </a:avLst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9" name="Multiplication Sign 28">
            <a:extLst>
              <a:ext uri="{FF2B5EF4-FFF2-40B4-BE49-F238E27FC236}">
                <a16:creationId xmlns:a16="http://schemas.microsoft.com/office/drawing/2014/main" id="{99F4595F-49CC-5F96-0170-67716ABBF9B0}"/>
              </a:ext>
            </a:extLst>
          </p:cNvPr>
          <p:cNvSpPr/>
          <p:nvPr/>
        </p:nvSpPr>
        <p:spPr>
          <a:xfrm>
            <a:off x="3850875" y="4895382"/>
            <a:ext cx="455800" cy="818421"/>
          </a:xfrm>
          <a:prstGeom prst="mathMultiply">
            <a:avLst>
              <a:gd name="adj1" fmla="val 16543"/>
            </a:avLst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0C126560-E742-F76C-FA66-8BA8E1A1269C}"/>
              </a:ext>
            </a:extLst>
          </p:cNvPr>
          <p:cNvSpPr txBox="1">
            <a:spLocks/>
          </p:cNvSpPr>
          <p:nvPr/>
        </p:nvSpPr>
        <p:spPr>
          <a:xfrm>
            <a:off x="2413000" y="2219038"/>
            <a:ext cx="2536191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Base ends in a silent E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05F531C2-7942-9099-F32F-6CCAF5AB05A3}"/>
              </a:ext>
            </a:extLst>
          </p:cNvPr>
          <p:cNvSpPr txBox="1">
            <a:spLocks/>
          </p:cNvSpPr>
          <p:nvPr/>
        </p:nvSpPr>
        <p:spPr>
          <a:xfrm>
            <a:off x="5716170" y="220875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5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Suffix starts with a vowel (or y)</a:t>
            </a:r>
          </a:p>
        </p:txBody>
      </p:sp>
      <p:sp>
        <p:nvSpPr>
          <p:cNvPr id="30" name="Cross 29">
            <a:extLst>
              <a:ext uri="{FF2B5EF4-FFF2-40B4-BE49-F238E27FC236}">
                <a16:creationId xmlns:a16="http://schemas.microsoft.com/office/drawing/2014/main" id="{4C670D54-B1F5-7170-5A01-A3BD2985C51F}"/>
              </a:ext>
            </a:extLst>
          </p:cNvPr>
          <p:cNvSpPr/>
          <p:nvPr/>
        </p:nvSpPr>
        <p:spPr>
          <a:xfrm>
            <a:off x="5151045" y="2349195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1" name="Arrow: Right 30">
            <a:extLst>
              <a:ext uri="{FF2B5EF4-FFF2-40B4-BE49-F238E27FC236}">
                <a16:creationId xmlns:a16="http://schemas.microsoft.com/office/drawing/2014/main" id="{918E3388-63A4-5AC3-80A6-EE764B0DF1D6}"/>
              </a:ext>
            </a:extLst>
          </p:cNvPr>
          <p:cNvSpPr/>
          <p:nvPr/>
        </p:nvSpPr>
        <p:spPr>
          <a:xfrm>
            <a:off x="7850131" y="2335586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467D4ECA-5FE5-6E64-2F43-3BFE9C698785}"/>
              </a:ext>
            </a:extLst>
          </p:cNvPr>
          <p:cNvSpPr txBox="1">
            <a:spLocks/>
          </p:cNvSpPr>
          <p:nvPr/>
        </p:nvSpPr>
        <p:spPr>
          <a:xfrm>
            <a:off x="9292493" y="2240110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Drop the silent E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420894148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7" grpId="0" animBg="1"/>
      <p:bldP spid="28" grpId="0" animBg="1"/>
      <p:bldP spid="29" grpId="0" animBg="1"/>
      <p:bldP spid="18" grpId="0" animBg="1"/>
      <p:bldP spid="19" grpId="0" animBg="1"/>
      <p:bldP spid="30" grpId="0" animBg="1"/>
      <p:bldP spid="31" grpId="0" animBg="1"/>
      <p:bldP spid="32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8AE0F4D-83C4-3EBD-B953-69603C19168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B3D9C614-63AE-3C93-6D18-F555B8AA7D5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4EF4ECA-4C83-9C8D-2878-5E5DD02ABAB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suffix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9ABD5056-B06B-1EC7-2553-09269BA7AC8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334AC016-0B8D-3C85-67ED-1CFBD3E7AEA0}"/>
              </a:ext>
            </a:extLst>
          </p:cNvPr>
          <p:cNvSpPr txBox="1">
            <a:spLocks/>
          </p:cNvSpPr>
          <p:nvPr/>
        </p:nvSpPr>
        <p:spPr>
          <a:xfrm>
            <a:off x="2646218" y="2357826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2: Double the consonant.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F652E08-AFAE-1035-4078-F16E57F24AEB}"/>
              </a:ext>
            </a:extLst>
          </p:cNvPr>
          <p:cNvSpPr txBox="1">
            <a:spLocks/>
          </p:cNvSpPr>
          <p:nvPr/>
        </p:nvSpPr>
        <p:spPr>
          <a:xfrm>
            <a:off x="2646218" y="3221940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3: Drop the silent E.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01BF55A1-9FA1-783F-DBBD-22FEDD4AFFB1}"/>
              </a:ext>
            </a:extLst>
          </p:cNvPr>
          <p:cNvSpPr txBox="1">
            <a:spLocks/>
          </p:cNvSpPr>
          <p:nvPr/>
        </p:nvSpPr>
        <p:spPr>
          <a:xfrm>
            <a:off x="2646218" y="1525838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1: Just add the suffix.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7D793B9B-EC73-3149-0D16-58A91DADB4A3}"/>
              </a:ext>
            </a:extLst>
          </p:cNvPr>
          <p:cNvSpPr txBox="1">
            <a:spLocks/>
          </p:cNvSpPr>
          <p:nvPr/>
        </p:nvSpPr>
        <p:spPr>
          <a:xfrm>
            <a:off x="2646218" y="4086054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4: Change y to i.</a:t>
            </a:r>
          </a:p>
        </p:txBody>
      </p:sp>
    </p:spTree>
    <p:extLst>
      <p:ext uri="{BB962C8B-B14F-4D97-AF65-F5344CB8AC3E}">
        <p14:creationId xmlns:p14="http://schemas.microsoft.com/office/powerpoint/2010/main" val="357840197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8" grpId="0" animBg="1"/>
      <p:bldP spid="1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EF21B42-5016-8391-A2B5-BDEFDD7C70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F5D2E0E3-0B73-9F22-48BE-5028F2E566B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CD21B34-8EF5-14C0-66F0-2053323160C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D3DAAD5C-5F12-3188-AC7C-989CAD201FA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2CAEC61A-8A44-FF58-D38F-7B8B64156B6B}"/>
              </a:ext>
            </a:extLst>
          </p:cNvPr>
          <p:cNvSpPr txBox="1">
            <a:spLocks/>
          </p:cNvSpPr>
          <p:nvPr/>
        </p:nvSpPr>
        <p:spPr>
          <a:xfrm>
            <a:off x="3078032" y="2722557"/>
            <a:ext cx="3017967" cy="959579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raynboe</a:t>
            </a:r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A35EC4B-1875-D7D1-43D4-997B8DE58C37}"/>
              </a:ext>
            </a:extLst>
          </p:cNvPr>
          <p:cNvSpPr txBox="1">
            <a:spLocks/>
          </p:cNvSpPr>
          <p:nvPr/>
        </p:nvSpPr>
        <p:spPr>
          <a:xfrm>
            <a:off x="6791029" y="2722556"/>
            <a:ext cx="3017967" cy="959579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rainbow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3802D5F2-1FA8-E6E9-C45E-9A25E79924E1}"/>
              </a:ext>
            </a:extLst>
          </p:cNvPr>
          <p:cNvSpPr txBox="1">
            <a:spLocks/>
          </p:cNvSpPr>
          <p:nvPr/>
        </p:nvSpPr>
        <p:spPr>
          <a:xfrm>
            <a:off x="370704" y="383060"/>
            <a:ext cx="11454712" cy="2088292"/>
          </a:xfrm>
          <a:prstGeom prst="roundRect">
            <a:avLst>
              <a:gd name="adj" fmla="val 31674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spelling of a word relates to: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the word is pronounced (phonics) and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the word means (morphology).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DCA5E2B-DD4C-F47E-ADB6-D9A902FC06A8}"/>
              </a:ext>
            </a:extLst>
          </p:cNvPr>
          <p:cNvSpPr txBox="1">
            <a:spLocks/>
          </p:cNvSpPr>
          <p:nvPr/>
        </p:nvSpPr>
        <p:spPr>
          <a:xfrm>
            <a:off x="2338281" y="3933341"/>
            <a:ext cx="8905497" cy="2541599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These words would be pronounced the same. Phonetically they are “correct”. </a:t>
            </a:r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But only one conveys the meaning of the word. </a:t>
            </a:r>
          </a:p>
        </p:txBody>
      </p:sp>
    </p:spTree>
    <p:extLst>
      <p:ext uri="{BB962C8B-B14F-4D97-AF65-F5344CB8AC3E}">
        <p14:creationId xmlns:p14="http://schemas.microsoft.com/office/powerpoint/2010/main" val="31977483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2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D8FF801-A1F4-001D-2EF8-F321E51873B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C55D51FF-959C-9949-62EB-341E373F502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BBE34ED-FB21-95E1-F48B-B9E1983E640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suffix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09D79EC-AE14-6C0A-F2AD-27DEECFE48C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250D70FB-4695-F82D-F4EC-D273067D4894}"/>
              </a:ext>
            </a:extLst>
          </p:cNvPr>
          <p:cNvSpPr txBox="1">
            <a:spLocks/>
          </p:cNvSpPr>
          <p:nvPr/>
        </p:nvSpPr>
        <p:spPr>
          <a:xfrm>
            <a:off x="2136426" y="3149238"/>
            <a:ext cx="24897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angry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D5277836-86F5-C1CB-416A-6C642F99D907}"/>
              </a:ext>
            </a:extLst>
          </p:cNvPr>
          <p:cNvSpPr txBox="1">
            <a:spLocks/>
          </p:cNvSpPr>
          <p:nvPr/>
        </p:nvSpPr>
        <p:spPr>
          <a:xfrm>
            <a:off x="5203333" y="314923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er</a:t>
            </a:r>
          </a:p>
        </p:txBody>
      </p:sp>
      <p:sp>
        <p:nvSpPr>
          <p:cNvPr id="10" name="Cross 9">
            <a:extLst>
              <a:ext uri="{FF2B5EF4-FFF2-40B4-BE49-F238E27FC236}">
                <a16:creationId xmlns:a16="http://schemas.microsoft.com/office/drawing/2014/main" id="{D010575D-48D3-118D-648F-FCE4D85C9D83}"/>
              </a:ext>
            </a:extLst>
          </p:cNvPr>
          <p:cNvSpPr/>
          <p:nvPr/>
        </p:nvSpPr>
        <p:spPr>
          <a:xfrm>
            <a:off x="4709192" y="3289675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F26951B7-D5DE-D2B2-B30A-95DF1A930C25}"/>
              </a:ext>
            </a:extLst>
          </p:cNvPr>
          <p:cNvSpPr/>
          <p:nvPr/>
        </p:nvSpPr>
        <p:spPr>
          <a:xfrm>
            <a:off x="7385187" y="3253852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EDFF6E7C-5ED1-6C7E-8CB2-8F141F922355}"/>
              </a:ext>
            </a:extLst>
          </p:cNvPr>
          <p:cNvSpPr txBox="1">
            <a:spLocks/>
          </p:cNvSpPr>
          <p:nvPr/>
        </p:nvSpPr>
        <p:spPr>
          <a:xfrm>
            <a:off x="8773943" y="314923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angrier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E79639F1-CDAA-2ED5-E8D5-2D5ED96774D8}"/>
              </a:ext>
            </a:extLst>
          </p:cNvPr>
          <p:cNvSpPr txBox="1">
            <a:spLocks/>
          </p:cNvSpPr>
          <p:nvPr/>
        </p:nvSpPr>
        <p:spPr>
          <a:xfrm>
            <a:off x="2136426" y="4072154"/>
            <a:ext cx="24897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funny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5F1F8437-D301-A625-E3BD-BD4508A35A82}"/>
              </a:ext>
            </a:extLst>
          </p:cNvPr>
          <p:cNvSpPr txBox="1">
            <a:spLocks/>
          </p:cNvSpPr>
          <p:nvPr/>
        </p:nvSpPr>
        <p:spPr>
          <a:xfrm>
            <a:off x="5203333" y="4070940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est</a:t>
            </a:r>
          </a:p>
        </p:txBody>
      </p:sp>
      <p:sp>
        <p:nvSpPr>
          <p:cNvPr id="15" name="Cross 14">
            <a:extLst>
              <a:ext uri="{FF2B5EF4-FFF2-40B4-BE49-F238E27FC236}">
                <a16:creationId xmlns:a16="http://schemas.microsoft.com/office/drawing/2014/main" id="{74EC3E4B-BFA6-E15A-DFBF-B8EED5ADFE11}"/>
              </a:ext>
            </a:extLst>
          </p:cNvPr>
          <p:cNvSpPr/>
          <p:nvPr/>
        </p:nvSpPr>
        <p:spPr>
          <a:xfrm>
            <a:off x="4709192" y="4228208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2493763D-7402-3BAF-3673-FD6264D1784D}"/>
              </a:ext>
            </a:extLst>
          </p:cNvPr>
          <p:cNvSpPr/>
          <p:nvPr/>
        </p:nvSpPr>
        <p:spPr>
          <a:xfrm>
            <a:off x="7385187" y="4192385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58C8A154-CF16-766D-7F88-07AD10D78856}"/>
              </a:ext>
            </a:extLst>
          </p:cNvPr>
          <p:cNvSpPr txBox="1">
            <a:spLocks/>
          </p:cNvSpPr>
          <p:nvPr/>
        </p:nvSpPr>
        <p:spPr>
          <a:xfrm>
            <a:off x="8773943" y="4137192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funniest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0D2597AA-03B7-DDB2-A91F-508E2EB370A3}"/>
              </a:ext>
            </a:extLst>
          </p:cNvPr>
          <p:cNvSpPr txBox="1">
            <a:spLocks/>
          </p:cNvSpPr>
          <p:nvPr/>
        </p:nvSpPr>
        <p:spPr>
          <a:xfrm>
            <a:off x="2136426" y="5032098"/>
            <a:ext cx="24897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happy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E84006B8-211A-E75F-56FC-2C5CF699F709}"/>
              </a:ext>
            </a:extLst>
          </p:cNvPr>
          <p:cNvSpPr txBox="1">
            <a:spLocks/>
          </p:cNvSpPr>
          <p:nvPr/>
        </p:nvSpPr>
        <p:spPr>
          <a:xfrm>
            <a:off x="5219107" y="5002520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ness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BF0F248B-A2F9-5DC4-5398-B09A1FE44D9D}"/>
              </a:ext>
            </a:extLst>
          </p:cNvPr>
          <p:cNvSpPr txBox="1">
            <a:spLocks/>
          </p:cNvSpPr>
          <p:nvPr/>
        </p:nvSpPr>
        <p:spPr>
          <a:xfrm>
            <a:off x="8773943" y="506755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happiness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3" name="Arrow: Right 22">
            <a:extLst>
              <a:ext uri="{FF2B5EF4-FFF2-40B4-BE49-F238E27FC236}">
                <a16:creationId xmlns:a16="http://schemas.microsoft.com/office/drawing/2014/main" id="{A6B9FE35-80D1-0D06-7BAC-2597EEEBEB6C}"/>
              </a:ext>
            </a:extLst>
          </p:cNvPr>
          <p:cNvSpPr/>
          <p:nvPr/>
        </p:nvSpPr>
        <p:spPr>
          <a:xfrm>
            <a:off x="7385187" y="523306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Cross 23">
            <a:extLst>
              <a:ext uri="{FF2B5EF4-FFF2-40B4-BE49-F238E27FC236}">
                <a16:creationId xmlns:a16="http://schemas.microsoft.com/office/drawing/2014/main" id="{D37B7E61-D19A-7C38-BF6F-C7BECDD55288}"/>
              </a:ext>
            </a:extLst>
          </p:cNvPr>
          <p:cNvSpPr/>
          <p:nvPr/>
        </p:nvSpPr>
        <p:spPr>
          <a:xfrm>
            <a:off x="4712564" y="5186337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C0102040-AAFE-993F-3AB7-243168BA9441}"/>
              </a:ext>
            </a:extLst>
          </p:cNvPr>
          <p:cNvSpPr txBox="1">
            <a:spLocks/>
          </p:cNvSpPr>
          <p:nvPr/>
        </p:nvSpPr>
        <p:spPr>
          <a:xfrm>
            <a:off x="2136427" y="2204302"/>
            <a:ext cx="24897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Base ends in a y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C9919422-9F3A-B5F2-2DB1-F88740A3D525}"/>
              </a:ext>
            </a:extLst>
          </p:cNvPr>
          <p:cNvSpPr txBox="1">
            <a:spLocks/>
          </p:cNvSpPr>
          <p:nvPr/>
        </p:nvSpPr>
        <p:spPr>
          <a:xfrm>
            <a:off x="2646218" y="1287002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4: Change y to i.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47EC908-47A8-F044-6391-1A4E1553C54D}"/>
              </a:ext>
            </a:extLst>
          </p:cNvPr>
          <p:cNvSpPr txBox="1">
            <a:spLocks/>
          </p:cNvSpPr>
          <p:nvPr/>
        </p:nvSpPr>
        <p:spPr>
          <a:xfrm>
            <a:off x="5219107" y="2185444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Suffix does not start with an i</a:t>
            </a:r>
          </a:p>
        </p:txBody>
      </p:sp>
      <p:sp>
        <p:nvSpPr>
          <p:cNvPr id="19" name="Cross 18">
            <a:extLst>
              <a:ext uri="{FF2B5EF4-FFF2-40B4-BE49-F238E27FC236}">
                <a16:creationId xmlns:a16="http://schemas.microsoft.com/office/drawing/2014/main" id="{78B9C7A9-C63A-361C-139D-BFCBCAD5FFF6}"/>
              </a:ext>
            </a:extLst>
          </p:cNvPr>
          <p:cNvSpPr/>
          <p:nvPr/>
        </p:nvSpPr>
        <p:spPr>
          <a:xfrm>
            <a:off x="4724966" y="232588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7" name="Arrow: Right 26">
            <a:extLst>
              <a:ext uri="{FF2B5EF4-FFF2-40B4-BE49-F238E27FC236}">
                <a16:creationId xmlns:a16="http://schemas.microsoft.com/office/drawing/2014/main" id="{AA2E0300-6BF2-5375-1AEF-4DCD2D30208C}"/>
              </a:ext>
            </a:extLst>
          </p:cNvPr>
          <p:cNvSpPr/>
          <p:nvPr/>
        </p:nvSpPr>
        <p:spPr>
          <a:xfrm>
            <a:off x="7400961" y="2290058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026790B1-7218-15B7-CF99-B08892F4A34E}"/>
              </a:ext>
            </a:extLst>
          </p:cNvPr>
          <p:cNvSpPr txBox="1">
            <a:spLocks/>
          </p:cNvSpPr>
          <p:nvPr/>
        </p:nvSpPr>
        <p:spPr>
          <a:xfrm>
            <a:off x="8789717" y="2185444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y -&gt; i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03156417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6" grpId="0" animBg="1"/>
      <p:bldP spid="4" grpId="0" animBg="1"/>
      <p:bldP spid="19" grpId="0" animBg="1"/>
      <p:bldP spid="27" grpId="0" animBg="1"/>
      <p:bldP spid="28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AC51B7AE-EAEE-6594-4FCF-EF8AF70CC4B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648" y="0"/>
            <a:ext cx="12178352" cy="689787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27104" y="1963668"/>
            <a:ext cx="9144000" cy="1293338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suffix -</a:t>
            </a:r>
            <a:r>
              <a:rPr lang="en-GB" u="sng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en</a:t>
            </a:r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01C6609C-3BE2-B0DA-7453-364149A1795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27260" y="217780"/>
            <a:ext cx="2092311" cy="739911"/>
          </a:xfrm>
          <a:prstGeom prst="rect">
            <a:avLst/>
          </a:prstGeom>
        </p:spPr>
      </p:pic>
      <p:pic>
        <p:nvPicPr>
          <p:cNvPr id="9" name="Picture 8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DEAAB03A-E35E-EC91-EFFD-E281E0F2F3D2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14422" y="-2922353"/>
            <a:ext cx="3598449" cy="276708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0" name="Picture 9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BB5931B9-8640-EB72-8245-B378A533FEC2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879312" y="3848777"/>
            <a:ext cx="2148583" cy="340202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-4.44444E-6 L 0.11055 0.4879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21" y="24398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2.22222E-6 L -0.23008 -0.05556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510" y="-27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FE55BBD-FAA9-77D1-BAC8-88A639908D6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The Union Flag">
            <a:extLst>
              <a:ext uri="{FF2B5EF4-FFF2-40B4-BE49-F238E27FC236}">
                <a16:creationId xmlns:a16="http://schemas.microsoft.com/office/drawing/2014/main" id="{793281C4-1899-43D6-01D5-050967AFAD9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23345"/>
            <a:ext cx="12192000" cy="73046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A0E13C0-A4CA-61DD-0F95-039E47B6260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7252" y="727364"/>
            <a:ext cx="11001157" cy="3275698"/>
          </a:xfrm>
          <a:prstGeom prst="roundRect">
            <a:avLst/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5AEED6B-186A-CADD-0BF9-E446B7BCD2D6}"/>
              </a:ext>
            </a:extLst>
          </p:cNvPr>
          <p:cNvSpPr txBox="1"/>
          <p:nvPr/>
        </p:nvSpPr>
        <p:spPr>
          <a:xfrm>
            <a:off x="595421" y="1087940"/>
            <a:ext cx="11001157" cy="2554545"/>
          </a:xfrm>
          <a:prstGeom prst="rect">
            <a:avLst/>
          </a:prstGeom>
          <a:noFill/>
        </p:spPr>
        <p:txBody>
          <a:bodyPr wrap="square" lIns="91440" tIns="45720" rIns="91440" bIns="45720" rtlCol="0" anchor="ctr">
            <a:spAutoFit/>
          </a:bodyPr>
          <a:lstStyle/>
          <a:p>
            <a:pPr marL="539750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suffix -</a:t>
            </a:r>
            <a:r>
              <a:rPr lang="en-GB" sz="4000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en</a:t>
            </a:r>
            <a:r>
              <a:rPr lang="en-GB" sz="4000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comes from Old English and was used to:</a:t>
            </a:r>
          </a:p>
          <a:p>
            <a:pPr marL="1703388" indent="-363538">
              <a:buFont typeface="Arial" panose="020B0604020202020204" pitchFamily="34" charset="0"/>
              <a:buChar char="•"/>
            </a:pP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turn adjectives or nouns into verbs </a:t>
            </a:r>
          </a:p>
          <a:p>
            <a:pPr marL="1703388" indent="-363538">
              <a:buFont typeface="Arial" panose="020B0604020202020204" pitchFamily="34" charset="0"/>
              <a:buChar char="•"/>
            </a:pP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show a change of state.</a:t>
            </a:r>
          </a:p>
        </p:txBody>
      </p:sp>
      <p:sp>
        <p:nvSpPr>
          <p:cNvPr id="4" name="Cross 3">
            <a:extLst>
              <a:ext uri="{FF2B5EF4-FFF2-40B4-BE49-F238E27FC236}">
                <a16:creationId xmlns:a16="http://schemas.microsoft.com/office/drawing/2014/main" id="{168281DA-CFB1-AAC0-30E1-4B4A73478BB4}"/>
              </a:ext>
            </a:extLst>
          </p:cNvPr>
          <p:cNvSpPr/>
          <p:nvPr/>
        </p:nvSpPr>
        <p:spPr>
          <a:xfrm>
            <a:off x="3949429" y="4341520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 sz="3200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0E6715A7-CF35-6043-FFEF-9E456C05CD26}"/>
              </a:ext>
            </a:extLst>
          </p:cNvPr>
          <p:cNvSpPr txBox="1">
            <a:spLocks/>
          </p:cNvSpPr>
          <p:nvPr/>
        </p:nvSpPr>
        <p:spPr>
          <a:xfrm>
            <a:off x="334333" y="4217914"/>
            <a:ext cx="3413242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adjective/noun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3336056-34F2-34CD-9C7E-75425B8DEFB1}"/>
              </a:ext>
            </a:extLst>
          </p:cNvPr>
          <p:cNvSpPr txBox="1">
            <a:spLocks/>
          </p:cNvSpPr>
          <p:nvPr/>
        </p:nvSpPr>
        <p:spPr>
          <a:xfrm>
            <a:off x="4524285" y="420108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32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en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7" name="Arrow: Right 6">
            <a:extLst>
              <a:ext uri="{FF2B5EF4-FFF2-40B4-BE49-F238E27FC236}">
                <a16:creationId xmlns:a16="http://schemas.microsoft.com/office/drawing/2014/main" id="{1C19376E-9176-FC03-02BC-0D3A0F7D1D4F}"/>
              </a:ext>
            </a:extLst>
          </p:cNvPr>
          <p:cNvSpPr/>
          <p:nvPr/>
        </p:nvSpPr>
        <p:spPr>
          <a:xfrm>
            <a:off x="6706139" y="435081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 sz="3200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E34E0331-918B-EE41-2B32-F33607FACCAB}"/>
              </a:ext>
            </a:extLst>
          </p:cNvPr>
          <p:cNvSpPr txBox="1">
            <a:spLocks/>
          </p:cNvSpPr>
          <p:nvPr/>
        </p:nvSpPr>
        <p:spPr>
          <a:xfrm>
            <a:off x="8170956" y="3418247"/>
            <a:ext cx="3503284" cy="1899162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verb </a:t>
            </a:r>
            <a:b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meaning “to become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4154824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DEBE74C9-0D80-346C-5F06-A2383F9BEFF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90800" y="470581"/>
            <a:ext cx="7010400" cy="1741712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Who can remember what a </a:t>
            </a:r>
            <a:r>
              <a:rPr lang="en-GB" sz="4400" u="sng" dirty="0">
                <a:solidFill>
                  <a:srgbClr val="FFFF00"/>
                </a:solidFill>
              </a:rPr>
              <a:t>noun</a:t>
            </a:r>
            <a:r>
              <a:rPr lang="en-GB" sz="4400" dirty="0">
                <a:solidFill>
                  <a:schemeClr val="bg1"/>
                </a:solidFill>
              </a:rPr>
              <a:t> is?</a:t>
            </a:r>
            <a:endParaRPr lang="en-GB" sz="4400" b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picture containing wheel&#10;&#10;Description automatically generated">
            <a:extLst>
              <a:ext uri="{FF2B5EF4-FFF2-40B4-BE49-F238E27FC236}">
                <a16:creationId xmlns:a16="http://schemas.microsoft.com/office/drawing/2014/main" id="{A82C2FEB-EE39-CD09-539A-CAC1699C4B2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26761" y="-382555"/>
            <a:ext cx="3344348" cy="3120228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8E5D7B89-D295-144A-4C37-2529AC219181}"/>
              </a:ext>
            </a:extLst>
          </p:cNvPr>
          <p:cNvSpPr txBox="1">
            <a:spLocks/>
          </p:cNvSpPr>
          <p:nvPr/>
        </p:nvSpPr>
        <p:spPr>
          <a:xfrm>
            <a:off x="605245" y="2696305"/>
            <a:ext cx="10981510" cy="894504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 </a:t>
            </a:r>
            <a:r>
              <a:rPr lang="en-GB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noun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is a naming word – a thing, person, animal </a:t>
            </a:r>
            <a:r>
              <a:rPr lang="en-GB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or place -.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1B17A31D-A031-4E1C-8DEB-A339018881E6}"/>
              </a:ext>
            </a:extLst>
          </p:cNvPr>
          <p:cNvSpPr txBox="1">
            <a:spLocks/>
          </p:cNvSpPr>
          <p:nvPr/>
        </p:nvSpPr>
        <p:spPr>
          <a:xfrm>
            <a:off x="9601200" y="4935019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Kevin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458789B2-3A5E-336E-BE25-44B04666A55F}"/>
              </a:ext>
            </a:extLst>
          </p:cNvPr>
          <p:cNvSpPr txBox="1">
            <a:spLocks/>
          </p:cNvSpPr>
          <p:nvPr/>
        </p:nvSpPr>
        <p:spPr>
          <a:xfrm>
            <a:off x="892628" y="3982650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table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A10B07B-535A-F2BB-AFFB-A35D8CE9F5D5}"/>
              </a:ext>
            </a:extLst>
          </p:cNvPr>
          <p:cNvSpPr txBox="1">
            <a:spLocks/>
          </p:cNvSpPr>
          <p:nvPr/>
        </p:nvSpPr>
        <p:spPr>
          <a:xfrm>
            <a:off x="3069771" y="3982649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teacher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5BDAEE03-10AE-FD24-A908-7BDA53D8FF09}"/>
              </a:ext>
            </a:extLst>
          </p:cNvPr>
          <p:cNvSpPr txBox="1">
            <a:spLocks/>
          </p:cNvSpPr>
          <p:nvPr/>
        </p:nvSpPr>
        <p:spPr>
          <a:xfrm>
            <a:off x="5246914" y="3982649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student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1771ED60-E481-D5C6-5A46-BFDA4661F366}"/>
              </a:ext>
            </a:extLst>
          </p:cNvPr>
          <p:cNvSpPr txBox="1">
            <a:spLocks/>
          </p:cNvSpPr>
          <p:nvPr/>
        </p:nvSpPr>
        <p:spPr>
          <a:xfrm>
            <a:off x="5246913" y="4938930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England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DE0A9421-DFE7-55A4-380D-0FAB77912C09}"/>
              </a:ext>
            </a:extLst>
          </p:cNvPr>
          <p:cNvSpPr txBox="1">
            <a:spLocks/>
          </p:cNvSpPr>
          <p:nvPr/>
        </p:nvSpPr>
        <p:spPr>
          <a:xfrm>
            <a:off x="3069770" y="4913455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4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Manchester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A7F2CBE2-5237-079C-7DC5-A2BA6549B4C4}"/>
              </a:ext>
            </a:extLst>
          </p:cNvPr>
          <p:cNvSpPr txBox="1">
            <a:spLocks/>
          </p:cNvSpPr>
          <p:nvPr/>
        </p:nvSpPr>
        <p:spPr>
          <a:xfrm>
            <a:off x="892418" y="4896527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Tuesday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61790EAB-5C99-B7EE-D018-F1EA7782434D}"/>
              </a:ext>
            </a:extLst>
          </p:cNvPr>
          <p:cNvSpPr txBox="1">
            <a:spLocks/>
          </p:cNvSpPr>
          <p:nvPr/>
        </p:nvSpPr>
        <p:spPr>
          <a:xfrm>
            <a:off x="7424056" y="4935019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February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68AB60DB-0876-013D-40F1-6F40B3321D05}"/>
              </a:ext>
            </a:extLst>
          </p:cNvPr>
          <p:cNvSpPr txBox="1">
            <a:spLocks/>
          </p:cNvSpPr>
          <p:nvPr/>
        </p:nvSpPr>
        <p:spPr>
          <a:xfrm>
            <a:off x="892417" y="5792068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boys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C0E229A3-BBF4-F417-F278-C7E4D52A107F}"/>
              </a:ext>
            </a:extLst>
          </p:cNvPr>
          <p:cNvSpPr txBox="1">
            <a:spLocks/>
          </p:cNvSpPr>
          <p:nvPr/>
        </p:nvSpPr>
        <p:spPr>
          <a:xfrm>
            <a:off x="3069770" y="5788751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girls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145E2554-62FC-2AFD-4C4B-6D8B2C7AA604}"/>
              </a:ext>
            </a:extLst>
          </p:cNvPr>
          <p:cNvSpPr txBox="1">
            <a:spLocks/>
          </p:cNvSpPr>
          <p:nvPr/>
        </p:nvSpPr>
        <p:spPr>
          <a:xfrm>
            <a:off x="5246913" y="5778160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plumbers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7EC834A7-687C-61D9-E01D-15BFB7005924}"/>
              </a:ext>
            </a:extLst>
          </p:cNvPr>
          <p:cNvSpPr txBox="1">
            <a:spLocks/>
          </p:cNvSpPr>
          <p:nvPr/>
        </p:nvSpPr>
        <p:spPr>
          <a:xfrm>
            <a:off x="7424057" y="3975077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leaf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908F8754-E938-38C5-165E-11CFA90B79A5}"/>
              </a:ext>
            </a:extLst>
          </p:cNvPr>
          <p:cNvSpPr txBox="1">
            <a:spLocks/>
          </p:cNvSpPr>
          <p:nvPr/>
        </p:nvSpPr>
        <p:spPr>
          <a:xfrm>
            <a:off x="9601200" y="3981955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house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0F070B8B-ED3B-1A4E-73BE-953E9558CB45}"/>
              </a:ext>
            </a:extLst>
          </p:cNvPr>
          <p:cNvSpPr txBox="1">
            <a:spLocks/>
          </p:cNvSpPr>
          <p:nvPr/>
        </p:nvSpPr>
        <p:spPr>
          <a:xfrm>
            <a:off x="7424055" y="5775060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leaves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11EC796B-3FFE-6A95-7369-4149713A0090}"/>
              </a:ext>
            </a:extLst>
          </p:cNvPr>
          <p:cNvSpPr txBox="1">
            <a:spLocks/>
          </p:cNvSpPr>
          <p:nvPr/>
        </p:nvSpPr>
        <p:spPr>
          <a:xfrm>
            <a:off x="9601197" y="5753018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mice</a:t>
            </a:r>
          </a:p>
        </p:txBody>
      </p:sp>
    </p:spTree>
    <p:extLst>
      <p:ext uri="{BB962C8B-B14F-4D97-AF65-F5344CB8AC3E}">
        <p14:creationId xmlns:p14="http://schemas.microsoft.com/office/powerpoint/2010/main" val="14867752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  <p:bldP spid="10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outdoor, light, outdoor object, day&#10;&#10;Description automatically generated">
            <a:extLst>
              <a:ext uri="{FF2B5EF4-FFF2-40B4-BE49-F238E27FC236}">
                <a16:creationId xmlns:a16="http://schemas.microsoft.com/office/drawing/2014/main" id="{EF2687D5-D455-BBB4-6CF0-D6FDB668EAE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90800" y="470581"/>
            <a:ext cx="7010400" cy="1741712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Who can remember what an </a:t>
            </a:r>
            <a:r>
              <a:rPr lang="en-GB" sz="4400" u="sng" dirty="0">
                <a:solidFill>
                  <a:srgbClr val="FFFF00"/>
                </a:solidFill>
              </a:rPr>
              <a:t>adjective</a:t>
            </a:r>
            <a:r>
              <a:rPr lang="en-GB" sz="4400" dirty="0">
                <a:solidFill>
                  <a:schemeClr val="bg1"/>
                </a:solidFill>
              </a:rPr>
              <a:t> is?</a:t>
            </a:r>
            <a:endParaRPr lang="en-GB" sz="4400" b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picture containing wheel&#10;&#10;Description automatically generated">
            <a:extLst>
              <a:ext uri="{FF2B5EF4-FFF2-40B4-BE49-F238E27FC236}">
                <a16:creationId xmlns:a16="http://schemas.microsoft.com/office/drawing/2014/main" id="{A82C2FEB-EE39-CD09-539A-CAC1699C4B2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26761" y="-382555"/>
            <a:ext cx="3344348" cy="3120228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8E5D7B89-D295-144A-4C37-2529AC219181}"/>
              </a:ext>
            </a:extLst>
          </p:cNvPr>
          <p:cNvSpPr txBox="1">
            <a:spLocks/>
          </p:cNvSpPr>
          <p:nvPr/>
        </p:nvSpPr>
        <p:spPr>
          <a:xfrm>
            <a:off x="605245" y="2696305"/>
            <a:ext cx="10981510" cy="894504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An </a:t>
            </a:r>
            <a:r>
              <a:rPr lang="en-GB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adjective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describes a </a:t>
            </a:r>
            <a:r>
              <a:rPr lang="en-GB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noun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.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1B17A31D-A031-4E1C-8DEB-A339018881E6}"/>
              </a:ext>
            </a:extLst>
          </p:cNvPr>
          <p:cNvSpPr txBox="1">
            <a:spLocks/>
          </p:cNvSpPr>
          <p:nvPr/>
        </p:nvSpPr>
        <p:spPr>
          <a:xfrm>
            <a:off x="9533095" y="4853032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five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458789B2-3A5E-336E-BE25-44B04666A55F}"/>
              </a:ext>
            </a:extLst>
          </p:cNvPr>
          <p:cNvSpPr txBox="1">
            <a:spLocks/>
          </p:cNvSpPr>
          <p:nvPr/>
        </p:nvSpPr>
        <p:spPr>
          <a:xfrm>
            <a:off x="824523" y="3900663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brown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A10B07B-535A-F2BB-AFFB-A35D8CE9F5D5}"/>
              </a:ext>
            </a:extLst>
          </p:cNvPr>
          <p:cNvSpPr txBox="1">
            <a:spLocks/>
          </p:cNvSpPr>
          <p:nvPr/>
        </p:nvSpPr>
        <p:spPr>
          <a:xfrm>
            <a:off x="3001666" y="3900662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old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5BDAEE03-10AE-FD24-A908-7BDA53D8FF09}"/>
              </a:ext>
            </a:extLst>
          </p:cNvPr>
          <p:cNvSpPr txBox="1">
            <a:spLocks/>
          </p:cNvSpPr>
          <p:nvPr/>
        </p:nvSpPr>
        <p:spPr>
          <a:xfrm>
            <a:off x="5178809" y="3900662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happy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1771ED60-E481-D5C6-5A46-BFDA4661F366}"/>
              </a:ext>
            </a:extLst>
          </p:cNvPr>
          <p:cNvSpPr txBox="1">
            <a:spLocks/>
          </p:cNvSpPr>
          <p:nvPr/>
        </p:nvSpPr>
        <p:spPr>
          <a:xfrm>
            <a:off x="5178808" y="4856943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first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DE0A9421-DFE7-55A4-380D-0FAB77912C09}"/>
              </a:ext>
            </a:extLst>
          </p:cNvPr>
          <p:cNvSpPr txBox="1">
            <a:spLocks/>
          </p:cNvSpPr>
          <p:nvPr/>
        </p:nvSpPr>
        <p:spPr>
          <a:xfrm>
            <a:off x="3001665" y="4831468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few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A7F2CBE2-5237-079C-7DC5-A2BA6549B4C4}"/>
              </a:ext>
            </a:extLst>
          </p:cNvPr>
          <p:cNvSpPr txBox="1">
            <a:spLocks/>
          </p:cNvSpPr>
          <p:nvPr/>
        </p:nvSpPr>
        <p:spPr>
          <a:xfrm>
            <a:off x="824313" y="4814540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many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61790EAB-5C99-B7EE-D018-F1EA7782434D}"/>
              </a:ext>
            </a:extLst>
          </p:cNvPr>
          <p:cNvSpPr txBox="1">
            <a:spLocks/>
          </p:cNvSpPr>
          <p:nvPr/>
        </p:nvSpPr>
        <p:spPr>
          <a:xfrm>
            <a:off x="7355951" y="4853032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several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68AB60DB-0876-013D-40F1-6F40B3321D05}"/>
              </a:ext>
            </a:extLst>
          </p:cNvPr>
          <p:cNvSpPr txBox="1">
            <a:spLocks/>
          </p:cNvSpPr>
          <p:nvPr/>
        </p:nvSpPr>
        <p:spPr>
          <a:xfrm>
            <a:off x="824312" y="5710081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some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C0E229A3-BBF4-F417-F278-C7E4D52A107F}"/>
              </a:ext>
            </a:extLst>
          </p:cNvPr>
          <p:cNvSpPr txBox="1">
            <a:spLocks/>
          </p:cNvSpPr>
          <p:nvPr/>
        </p:nvSpPr>
        <p:spPr>
          <a:xfrm>
            <a:off x="3001665" y="5706764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much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145E2554-62FC-2AFD-4C4B-6D8B2C7AA604}"/>
              </a:ext>
            </a:extLst>
          </p:cNvPr>
          <p:cNvSpPr txBox="1">
            <a:spLocks/>
          </p:cNvSpPr>
          <p:nvPr/>
        </p:nvSpPr>
        <p:spPr>
          <a:xfrm>
            <a:off x="5178808" y="5696173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little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7EC834A7-687C-61D9-E01D-15BFB7005924}"/>
              </a:ext>
            </a:extLst>
          </p:cNvPr>
          <p:cNvSpPr txBox="1">
            <a:spLocks/>
          </p:cNvSpPr>
          <p:nvPr/>
        </p:nvSpPr>
        <p:spPr>
          <a:xfrm>
            <a:off x="7355952" y="3893090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pretty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908F8754-E938-38C5-165E-11CFA90B79A5}"/>
              </a:ext>
            </a:extLst>
          </p:cNvPr>
          <p:cNvSpPr txBox="1">
            <a:spLocks/>
          </p:cNvSpPr>
          <p:nvPr/>
        </p:nvSpPr>
        <p:spPr>
          <a:xfrm>
            <a:off x="9533095" y="3899968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broken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0F070B8B-ED3B-1A4E-73BE-953E9558CB45}"/>
              </a:ext>
            </a:extLst>
          </p:cNvPr>
          <p:cNvSpPr txBox="1">
            <a:spLocks/>
          </p:cNvSpPr>
          <p:nvPr/>
        </p:nvSpPr>
        <p:spPr>
          <a:xfrm>
            <a:off x="7355950" y="5693073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half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11EC796B-3FFE-6A95-7369-4149713A0090}"/>
              </a:ext>
            </a:extLst>
          </p:cNvPr>
          <p:cNvSpPr txBox="1">
            <a:spLocks/>
          </p:cNvSpPr>
          <p:nvPr/>
        </p:nvSpPr>
        <p:spPr>
          <a:xfrm>
            <a:off x="9533092" y="5671031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any</a:t>
            </a:r>
          </a:p>
        </p:txBody>
      </p:sp>
    </p:spTree>
    <p:extLst>
      <p:ext uri="{BB962C8B-B14F-4D97-AF65-F5344CB8AC3E}">
        <p14:creationId xmlns:p14="http://schemas.microsoft.com/office/powerpoint/2010/main" val="41256434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  <p:bldP spid="10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B862EF98-BD2D-8432-DC19-F6216166728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E2FE86B4-A60B-731F-AA5A-F1AEBE54A20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48109461"/>
              </p:ext>
            </p:extLst>
          </p:nvPr>
        </p:nvGraphicFramePr>
        <p:xfrm>
          <a:off x="3495391" y="1871664"/>
          <a:ext cx="5201218" cy="377163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11307">
                  <a:extLst>
                    <a:ext uri="{9D8B030D-6E8A-4147-A177-3AD203B41FA5}">
                      <a16:colId xmlns:a16="http://schemas.microsoft.com/office/drawing/2014/main" val="3544021886"/>
                    </a:ext>
                  </a:extLst>
                </a:gridCol>
                <a:gridCol w="2989911">
                  <a:extLst>
                    <a:ext uri="{9D8B030D-6E8A-4147-A177-3AD203B41FA5}">
                      <a16:colId xmlns:a16="http://schemas.microsoft.com/office/drawing/2014/main" val="3483122396"/>
                    </a:ext>
                  </a:extLst>
                </a:gridCol>
              </a:tblGrid>
              <a:tr h="574887">
                <a:tc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Word</a:t>
                      </a:r>
                    </a:p>
                  </a:txBody>
                  <a:tcPr anchor="ctr"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Adjective (-</a:t>
                      </a:r>
                      <a:r>
                        <a:rPr lang="en-GB" sz="2400" dirty="0" err="1"/>
                        <a:t>en</a:t>
                      </a:r>
                      <a:r>
                        <a:rPr lang="en-GB" sz="2400" dirty="0"/>
                        <a:t>)</a:t>
                      </a:r>
                    </a:p>
                  </a:txBody>
                  <a:tcPr anchor="ctr"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83290620"/>
                  </a:ext>
                </a:extLst>
              </a:tr>
              <a:tr h="63935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AU" sz="2400" kern="100" dirty="0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Strength</a:t>
                      </a:r>
                      <a:endParaRPr lang="en-GB" sz="24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n-GB" sz="2400" u="sng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342255844"/>
                  </a:ext>
                </a:extLst>
              </a:tr>
              <a:tr h="63935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AU" sz="2400" kern="100" dirty="0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Length</a:t>
                      </a:r>
                      <a:endParaRPr lang="en-GB" sz="24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GB" sz="2400" u="none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196066637"/>
                  </a:ext>
                </a:extLst>
              </a:tr>
              <a:tr h="63935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AU" sz="2400" kern="100" dirty="0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Soft</a:t>
                      </a:r>
                      <a:endParaRPr lang="en-GB" sz="24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n-GB" sz="2400" u="sng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803914909"/>
                  </a:ext>
                </a:extLst>
              </a:tr>
              <a:tr h="63935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AU" sz="2400" kern="100" dirty="0">
                          <a:solidFill>
                            <a:srgbClr val="000000"/>
                          </a:solidFill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Light</a:t>
                      </a:r>
                      <a:endParaRPr lang="en-GB" sz="24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n-GB" sz="2400" u="sng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811846424"/>
                  </a:ext>
                </a:extLst>
              </a:tr>
              <a:tr h="63935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GB" sz="2400" kern="100" dirty="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Dark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n-GB" sz="2400" u="sng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870434486"/>
                  </a:ext>
                </a:extLst>
              </a:tr>
            </a:tbl>
          </a:graphicData>
        </a:graphic>
      </p:graphicFrame>
      <p:sp>
        <p:nvSpPr>
          <p:cNvPr id="9" name="TextBox 8">
            <a:extLst>
              <a:ext uri="{FF2B5EF4-FFF2-40B4-BE49-F238E27FC236}">
                <a16:creationId xmlns:a16="http://schemas.microsoft.com/office/drawing/2014/main" id="{F46E212A-FD08-73AC-3C5D-71A8D6EDED01}"/>
              </a:ext>
            </a:extLst>
          </p:cNvPr>
          <p:cNvSpPr txBox="1"/>
          <p:nvPr/>
        </p:nvSpPr>
        <p:spPr>
          <a:xfrm>
            <a:off x="5789703" y="2532218"/>
            <a:ext cx="28746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strengthen</a:t>
            </a:r>
            <a:endParaRPr lang="en-GB" sz="2400" u="sng" dirty="0"/>
          </a:p>
        </p:txBody>
      </p:sp>
      <p:sp>
        <p:nvSpPr>
          <p:cNvPr id="3" name="Title 20">
            <a:extLst>
              <a:ext uri="{FF2B5EF4-FFF2-40B4-BE49-F238E27FC236}">
                <a16:creationId xmlns:a16="http://schemas.microsoft.com/office/drawing/2014/main" id="{0CFDA730-ECC1-50FE-B989-E04CFD6C0E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fill in the gaps?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DA139D4-3470-B376-737C-99FFA9B21B90}"/>
              </a:ext>
            </a:extLst>
          </p:cNvPr>
          <p:cNvSpPr txBox="1"/>
          <p:nvPr/>
        </p:nvSpPr>
        <p:spPr>
          <a:xfrm>
            <a:off x="5789703" y="3167618"/>
            <a:ext cx="28746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lengthen</a:t>
            </a:r>
            <a:endParaRPr lang="en-GB" sz="2400" u="sng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7C2AB5B-703A-3760-B56C-BB8D9D4ABF0F}"/>
              </a:ext>
            </a:extLst>
          </p:cNvPr>
          <p:cNvSpPr txBox="1"/>
          <p:nvPr/>
        </p:nvSpPr>
        <p:spPr>
          <a:xfrm>
            <a:off x="5806339" y="3824790"/>
            <a:ext cx="28746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soften</a:t>
            </a:r>
            <a:endParaRPr lang="en-GB" sz="2400" u="sng" dirty="0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0D15E50B-5C67-7D9F-A3F3-6262FDC1028D}"/>
              </a:ext>
            </a:extLst>
          </p:cNvPr>
          <p:cNvSpPr txBox="1"/>
          <p:nvPr/>
        </p:nvSpPr>
        <p:spPr>
          <a:xfrm>
            <a:off x="5773078" y="4422831"/>
            <a:ext cx="28746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lighten</a:t>
            </a:r>
            <a:endParaRPr lang="en-GB" sz="2400" u="sng" dirty="0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5A046437-3C65-25C5-2CD7-03E8B9BD17FB}"/>
              </a:ext>
            </a:extLst>
          </p:cNvPr>
          <p:cNvSpPr txBox="1"/>
          <p:nvPr/>
        </p:nvSpPr>
        <p:spPr>
          <a:xfrm>
            <a:off x="5773078" y="5083385"/>
            <a:ext cx="28746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darken</a:t>
            </a:r>
            <a:endParaRPr lang="en-GB" sz="2400" u="sng" dirty="0"/>
          </a:p>
        </p:txBody>
      </p:sp>
    </p:spTree>
    <p:extLst>
      <p:ext uri="{BB962C8B-B14F-4D97-AF65-F5344CB8AC3E}">
        <p14:creationId xmlns:p14="http://schemas.microsoft.com/office/powerpoint/2010/main" val="39893250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3" grpId="0"/>
      <p:bldP spid="15" grpId="0"/>
      <p:bldP spid="19" grpId="0"/>
      <p:bldP spid="21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C7FC258-6FDA-7EBD-A249-CF449062EBF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6F2F7010-39C2-4B53-8C72-A07D4242B0B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FD62FC76-043B-1807-68C9-C9095ACC8AF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72532064"/>
              </p:ext>
            </p:extLst>
          </p:nvPr>
        </p:nvGraphicFramePr>
        <p:xfrm>
          <a:off x="3720985" y="1970383"/>
          <a:ext cx="5201218" cy="377163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11307">
                  <a:extLst>
                    <a:ext uri="{9D8B030D-6E8A-4147-A177-3AD203B41FA5}">
                      <a16:colId xmlns:a16="http://schemas.microsoft.com/office/drawing/2014/main" val="3544021886"/>
                    </a:ext>
                  </a:extLst>
                </a:gridCol>
                <a:gridCol w="2989911">
                  <a:extLst>
                    <a:ext uri="{9D8B030D-6E8A-4147-A177-3AD203B41FA5}">
                      <a16:colId xmlns:a16="http://schemas.microsoft.com/office/drawing/2014/main" val="3483122396"/>
                    </a:ext>
                  </a:extLst>
                </a:gridCol>
              </a:tblGrid>
              <a:tr h="574887">
                <a:tc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Word</a:t>
                      </a:r>
                    </a:p>
                  </a:txBody>
                  <a:tcPr anchor="ctr"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/>
                        <a:t>Verb </a:t>
                      </a:r>
                      <a:r>
                        <a:rPr lang="en-GB" sz="2400" dirty="0"/>
                        <a:t>(-</a:t>
                      </a:r>
                      <a:r>
                        <a:rPr lang="en-GB" sz="2400" dirty="0" err="1"/>
                        <a:t>en</a:t>
                      </a:r>
                      <a:r>
                        <a:rPr lang="en-GB" sz="2400" dirty="0"/>
                        <a:t>)</a:t>
                      </a:r>
                    </a:p>
                  </a:txBody>
                  <a:tcPr anchor="ctr"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83290620"/>
                  </a:ext>
                </a:extLst>
              </a:tr>
              <a:tr h="63935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AU" sz="2400" kern="100" dirty="0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Deep</a:t>
                      </a:r>
                      <a:endParaRPr lang="en-GB" sz="24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n-GB" sz="2400" u="sng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342255844"/>
                  </a:ext>
                </a:extLst>
              </a:tr>
              <a:tr h="63935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AU" sz="2400" kern="100" dirty="0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Hard </a:t>
                      </a:r>
                      <a:endParaRPr lang="en-GB" sz="24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GB" sz="2400" u="none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196066637"/>
                  </a:ext>
                </a:extLst>
              </a:tr>
              <a:tr h="63935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AU" sz="2400" kern="100" dirty="0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Sharp</a:t>
                      </a:r>
                      <a:endParaRPr lang="en-GB" sz="24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n-GB" sz="2400" u="sng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803914909"/>
                  </a:ext>
                </a:extLst>
              </a:tr>
              <a:tr h="63935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AU" sz="2400" kern="100" dirty="0">
                          <a:solidFill>
                            <a:srgbClr val="000000"/>
                          </a:solidFill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Short</a:t>
                      </a:r>
                      <a:endParaRPr lang="en-GB" sz="24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n-GB" sz="2400" u="sng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811846424"/>
                  </a:ext>
                </a:extLst>
              </a:tr>
              <a:tr h="63935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GB" sz="2400" kern="100" dirty="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Quick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n-GB" sz="2400" u="sng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870434486"/>
                  </a:ext>
                </a:extLst>
              </a:tr>
            </a:tbl>
          </a:graphicData>
        </a:graphic>
      </p:graphicFrame>
      <p:sp>
        <p:nvSpPr>
          <p:cNvPr id="9" name="TextBox 8">
            <a:extLst>
              <a:ext uri="{FF2B5EF4-FFF2-40B4-BE49-F238E27FC236}">
                <a16:creationId xmlns:a16="http://schemas.microsoft.com/office/drawing/2014/main" id="{6792B173-F5AF-269C-B989-FFF4C1591CD9}"/>
              </a:ext>
            </a:extLst>
          </p:cNvPr>
          <p:cNvSpPr txBox="1"/>
          <p:nvPr/>
        </p:nvSpPr>
        <p:spPr>
          <a:xfrm>
            <a:off x="6015297" y="2630937"/>
            <a:ext cx="28746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deepen</a:t>
            </a:r>
            <a:endParaRPr lang="en-GB" sz="2400" u="sng" dirty="0"/>
          </a:p>
        </p:txBody>
      </p:sp>
      <p:sp>
        <p:nvSpPr>
          <p:cNvPr id="3" name="Title 20">
            <a:extLst>
              <a:ext uri="{FF2B5EF4-FFF2-40B4-BE49-F238E27FC236}">
                <a16:creationId xmlns:a16="http://schemas.microsoft.com/office/drawing/2014/main" id="{3714DE9D-687E-CC02-2A84-B6FA105911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fill in the gaps?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52337A7-EC80-4868-0DEE-4CE24589AD4A}"/>
              </a:ext>
            </a:extLst>
          </p:cNvPr>
          <p:cNvSpPr txBox="1"/>
          <p:nvPr/>
        </p:nvSpPr>
        <p:spPr>
          <a:xfrm>
            <a:off x="6015297" y="3266337"/>
            <a:ext cx="28746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harden</a:t>
            </a:r>
            <a:endParaRPr lang="en-GB" sz="2400" u="sng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11E972EC-7ED2-812D-CE2B-103A89742CD2}"/>
              </a:ext>
            </a:extLst>
          </p:cNvPr>
          <p:cNvSpPr txBox="1"/>
          <p:nvPr/>
        </p:nvSpPr>
        <p:spPr>
          <a:xfrm>
            <a:off x="6031933" y="3923509"/>
            <a:ext cx="28746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sharpen</a:t>
            </a:r>
            <a:endParaRPr lang="en-GB" sz="2400" u="sng" dirty="0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6EBA7744-4B97-063A-7F40-9F174CC13136}"/>
              </a:ext>
            </a:extLst>
          </p:cNvPr>
          <p:cNvSpPr txBox="1"/>
          <p:nvPr/>
        </p:nvSpPr>
        <p:spPr>
          <a:xfrm>
            <a:off x="5998672" y="4521550"/>
            <a:ext cx="28746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shorten</a:t>
            </a:r>
            <a:endParaRPr lang="en-GB" sz="2400" u="sng" dirty="0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05D9CC40-EF06-58C4-FCB0-AAD3AF3B69FD}"/>
              </a:ext>
            </a:extLst>
          </p:cNvPr>
          <p:cNvSpPr txBox="1"/>
          <p:nvPr/>
        </p:nvSpPr>
        <p:spPr>
          <a:xfrm>
            <a:off x="5998672" y="5182104"/>
            <a:ext cx="28746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quicken</a:t>
            </a:r>
            <a:endParaRPr lang="en-GB" sz="2400" u="sng" dirty="0"/>
          </a:p>
        </p:txBody>
      </p:sp>
    </p:spTree>
    <p:extLst>
      <p:ext uri="{BB962C8B-B14F-4D97-AF65-F5344CB8AC3E}">
        <p14:creationId xmlns:p14="http://schemas.microsoft.com/office/powerpoint/2010/main" val="13167570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3" grpId="0"/>
      <p:bldP spid="15" grpId="0"/>
      <p:bldP spid="19" grpId="0"/>
      <p:bldP spid="21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1EF32FE-7A9D-83FD-5165-F2DE8E1D6C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E038C215-7FBC-A623-FD4B-41FCC2C6BCB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0E42B556-46B6-1DD1-AF58-F1EF5C43F9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34A6D7D2-6A38-0804-A5E5-714C26D9356F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15CC4D22-B194-1B4B-71C9-E268DCB5D29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35B7593-3F64-EDC9-5053-E9BEEA00006B}"/>
              </a:ext>
            </a:extLst>
          </p:cNvPr>
          <p:cNvSpPr txBox="1"/>
          <p:nvPr/>
        </p:nvSpPr>
        <p:spPr>
          <a:xfrm>
            <a:off x="332509" y="1968670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The sun can lighted the sky </a:t>
            </a:r>
            <a:br>
              <a:rPr lang="en-GB" sz="3400" dirty="0">
                <a:solidFill>
                  <a:schemeClr val="bg1"/>
                </a:solidFill>
              </a:rPr>
            </a:br>
            <a:r>
              <a:rPr lang="en-GB" sz="3400" dirty="0">
                <a:solidFill>
                  <a:schemeClr val="bg1"/>
                </a:solidFill>
              </a:rPr>
              <a:t>while clouds </a:t>
            </a:r>
            <a:r>
              <a:rPr lang="en-GB" sz="3400" dirty="0" err="1">
                <a:solidFill>
                  <a:schemeClr val="bg1"/>
                </a:solidFill>
              </a:rPr>
              <a:t>darke</a:t>
            </a:r>
            <a:r>
              <a:rPr lang="en-GB" sz="3400" dirty="0">
                <a:solidFill>
                  <a:schemeClr val="bg1"/>
                </a:solidFill>
              </a:rPr>
              <a:t> it later in the day.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06F9C6C-47BB-A28B-43F6-F2218AAA3F4F}"/>
              </a:ext>
            </a:extLst>
          </p:cNvPr>
          <p:cNvSpPr txBox="1"/>
          <p:nvPr/>
        </p:nvSpPr>
        <p:spPr>
          <a:xfrm>
            <a:off x="387927" y="5064714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The sun can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lighten</a:t>
            </a:r>
            <a:r>
              <a:rPr lang="en-GB" sz="3400" dirty="0">
                <a:solidFill>
                  <a:schemeClr val="bg1"/>
                </a:solidFill>
              </a:rPr>
              <a:t> the sky </a:t>
            </a:r>
            <a:br>
              <a:rPr lang="en-GB" sz="3400" dirty="0">
                <a:solidFill>
                  <a:schemeClr val="bg1"/>
                </a:solidFill>
              </a:rPr>
            </a:br>
            <a:r>
              <a:rPr lang="en-GB" sz="3400" dirty="0">
                <a:solidFill>
                  <a:schemeClr val="bg1"/>
                </a:solidFill>
              </a:rPr>
              <a:t>while clouds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darken</a:t>
            </a:r>
            <a:r>
              <a:rPr lang="en-GB" sz="3400" dirty="0">
                <a:solidFill>
                  <a:schemeClr val="bg1"/>
                </a:solidFill>
              </a:rPr>
              <a:t> it later in the day.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01AC5E5-F858-1376-1967-8E87160B40CF}"/>
              </a:ext>
            </a:extLst>
          </p:cNvPr>
          <p:cNvSpPr txBox="1"/>
          <p:nvPr/>
        </p:nvSpPr>
        <p:spPr>
          <a:xfrm>
            <a:off x="332509" y="3599796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The sun can lighten the sky </a:t>
            </a:r>
            <a:br>
              <a:rPr lang="en-GB" sz="3400" dirty="0">
                <a:solidFill>
                  <a:schemeClr val="bg1"/>
                </a:solidFill>
              </a:rPr>
            </a:br>
            <a:r>
              <a:rPr lang="en-GB" sz="3400" dirty="0">
                <a:solidFill>
                  <a:schemeClr val="bg1"/>
                </a:solidFill>
              </a:rPr>
              <a:t>while clouds darken it later in the day.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DED02BFA-6AC6-DD12-AD25-0B8DAF85F264}"/>
              </a:ext>
            </a:extLst>
          </p:cNvPr>
          <p:cNvCxnSpPr>
            <a:cxnSpLocks/>
          </p:cNvCxnSpPr>
          <p:nvPr/>
        </p:nvCxnSpPr>
        <p:spPr>
          <a:xfrm>
            <a:off x="2283832" y="3376318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9B2D1AE9-180B-03DB-9AC1-9C67617E6CEB}"/>
              </a:ext>
            </a:extLst>
          </p:cNvPr>
          <p:cNvCxnSpPr>
            <a:cxnSpLocks/>
          </p:cNvCxnSpPr>
          <p:nvPr/>
        </p:nvCxnSpPr>
        <p:spPr>
          <a:xfrm>
            <a:off x="2283832" y="4901641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737140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B9EA30C-ECF6-E3A9-607E-C041C06FB0D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A6506E5F-716F-23C1-CFB5-31F96CC189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A0025EB4-4105-B4F0-9228-45F18BD788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02012932-592B-4BC8-8CAD-76A14E28B842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7C0C7097-6177-8DFC-ACCD-8A65E7C1979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43F266D-38C6-C5AF-BCA6-37244D9141A2}"/>
              </a:ext>
            </a:extLst>
          </p:cNvPr>
          <p:cNvSpPr txBox="1"/>
          <p:nvPr/>
        </p:nvSpPr>
        <p:spPr>
          <a:xfrm>
            <a:off x="332509" y="2034968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We need to </a:t>
            </a:r>
            <a:r>
              <a:rPr lang="en-GB" sz="3400" dirty="0" err="1">
                <a:solidFill>
                  <a:schemeClr val="bg1"/>
                </a:solidFill>
              </a:rPr>
              <a:t>widden</a:t>
            </a:r>
            <a:r>
              <a:rPr lang="en-GB" sz="3400" dirty="0">
                <a:solidFill>
                  <a:schemeClr val="bg1"/>
                </a:solidFill>
              </a:rPr>
              <a:t> the path and </a:t>
            </a:r>
            <a:br>
              <a:rPr lang="en-GB" sz="3400" dirty="0">
                <a:solidFill>
                  <a:schemeClr val="bg1"/>
                </a:solidFill>
              </a:rPr>
            </a:br>
            <a:r>
              <a:rPr lang="en-GB" sz="3400" dirty="0" err="1">
                <a:solidFill>
                  <a:schemeClr val="bg1"/>
                </a:solidFill>
              </a:rPr>
              <a:t>lengthan</a:t>
            </a:r>
            <a:r>
              <a:rPr lang="en-GB" sz="3400" dirty="0">
                <a:solidFill>
                  <a:schemeClr val="bg1"/>
                </a:solidFill>
              </a:rPr>
              <a:t> the bridge to make it safer.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54E044A-D462-5A1C-CA9C-C9E8DDD6B002}"/>
              </a:ext>
            </a:extLst>
          </p:cNvPr>
          <p:cNvSpPr txBox="1"/>
          <p:nvPr/>
        </p:nvSpPr>
        <p:spPr>
          <a:xfrm>
            <a:off x="360218" y="5085612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We need to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widen</a:t>
            </a:r>
            <a:r>
              <a:rPr lang="en-GB" sz="3400" dirty="0">
                <a:solidFill>
                  <a:schemeClr val="bg1"/>
                </a:solidFill>
              </a:rPr>
              <a:t> the path and </a:t>
            </a:r>
            <a:br>
              <a:rPr lang="en-GB" sz="3400" dirty="0">
                <a:solidFill>
                  <a:schemeClr val="bg1"/>
                </a:solidFill>
              </a:rPr>
            </a:b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lengthen</a:t>
            </a:r>
            <a:r>
              <a:rPr lang="en-GB" sz="3400" dirty="0">
                <a:solidFill>
                  <a:schemeClr val="bg1"/>
                </a:solidFill>
              </a:rPr>
              <a:t> the bridge to make it safer.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B61AE4A-0112-9150-6799-0DE8C8578EF6}"/>
              </a:ext>
            </a:extLst>
          </p:cNvPr>
          <p:cNvSpPr txBox="1"/>
          <p:nvPr/>
        </p:nvSpPr>
        <p:spPr>
          <a:xfrm>
            <a:off x="318654" y="3560290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We need to widen the path and </a:t>
            </a:r>
            <a:br>
              <a:rPr lang="en-GB" sz="3400" dirty="0">
                <a:solidFill>
                  <a:schemeClr val="bg1"/>
                </a:solidFill>
              </a:rPr>
            </a:br>
            <a:r>
              <a:rPr lang="en-GB" sz="3400" dirty="0">
                <a:solidFill>
                  <a:schemeClr val="bg1"/>
                </a:solidFill>
              </a:rPr>
              <a:t>lengthen the bridge to make it safer.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F31A67A1-DE5F-F02E-D8DE-9BAA6DCD4E96}"/>
              </a:ext>
            </a:extLst>
          </p:cNvPr>
          <p:cNvCxnSpPr>
            <a:cxnSpLocks/>
          </p:cNvCxnSpPr>
          <p:nvPr/>
        </p:nvCxnSpPr>
        <p:spPr>
          <a:xfrm>
            <a:off x="2283832" y="3376318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6AF529A0-33B7-8A08-717E-1A79CFB519BA}"/>
              </a:ext>
            </a:extLst>
          </p:cNvPr>
          <p:cNvCxnSpPr>
            <a:cxnSpLocks/>
          </p:cNvCxnSpPr>
          <p:nvPr/>
        </p:nvCxnSpPr>
        <p:spPr>
          <a:xfrm>
            <a:off x="2283832" y="4901641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00512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5751194D-481E-9C5D-7FA7-4F13A3F54E6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5" name="Picture 4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AEDAD691-208A-0D7D-25BA-7AEC5B59A79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625400" y="4217426"/>
            <a:ext cx="2049449" cy="2640574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937734960"/>
              </p:ext>
            </p:extLst>
          </p:nvPr>
        </p:nvGraphicFramePr>
        <p:xfrm>
          <a:off x="3009494" y="597746"/>
          <a:ext cx="6173010" cy="498232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86505">
                  <a:extLst>
                    <a:ext uri="{9D8B030D-6E8A-4147-A177-3AD203B41FA5}">
                      <a16:colId xmlns:a16="http://schemas.microsoft.com/office/drawing/2014/main" val="100053916"/>
                    </a:ext>
                  </a:extLst>
                </a:gridCol>
                <a:gridCol w="3086505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</a:tblGrid>
              <a:tr h="541867">
                <a:tc>
                  <a:txBody>
                    <a:bodyPr/>
                    <a:lstStyle/>
                    <a:p>
                      <a:r>
                        <a:rPr lang="en-GB" dirty="0"/>
                        <a:t>Activity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Premium Game Code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Learn game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M5Sum050L</a:t>
                      </a:r>
                    </a:p>
                    <a:p>
                      <a:pPr algn="ctr"/>
                      <a:endParaRPr lang="fr-FR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27501023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Practise game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M5Sum050P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75912010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Snake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M5Sum050S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35253869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Frogger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M5Sum050F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80849814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Anagram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M5Sum050A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53888042"/>
                  </a:ext>
                </a:extLst>
              </a:tr>
              <a:tr h="599977">
                <a:tc>
                  <a:txBody>
                    <a:bodyPr/>
                    <a:lstStyle/>
                    <a:p>
                      <a:r>
                        <a:rPr lang="en-GB" dirty="0"/>
                        <a:t>Sailing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M5Sum050Sa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39806352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Feast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M5Sum050Fe</a:t>
                      </a: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294148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37964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2.59259E-6 L -0.26094 -0.0129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047" y="-64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0D838A-F7F3-3D2B-DE35-212419005F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88CEF67C-F412-C62C-ED8A-5DEFA182670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82E3C5D-C18B-5820-922B-DF7F9712BF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Types of Morphemes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D1ED5C0D-F6C2-6E31-8CC0-916240773B06}"/>
              </a:ext>
            </a:extLst>
          </p:cNvPr>
          <p:cNvSpPr txBox="1">
            <a:spLocks/>
          </p:cNvSpPr>
          <p:nvPr/>
        </p:nvSpPr>
        <p:spPr>
          <a:xfrm>
            <a:off x="825843" y="1612050"/>
            <a:ext cx="1054031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Morphemes can be divided into….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936192E-0FC4-20B2-5114-BE6333289175}"/>
              </a:ext>
            </a:extLst>
          </p:cNvPr>
          <p:cNvSpPr txBox="1"/>
          <p:nvPr/>
        </p:nvSpPr>
        <p:spPr>
          <a:xfrm>
            <a:off x="4749999" y="2713911"/>
            <a:ext cx="2380649" cy="715089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Base</a:t>
            </a: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CEFECFC0-A917-1C16-D234-6852A257D410}"/>
              </a:ext>
            </a:extLst>
          </p:cNvPr>
          <p:cNvGrpSpPr/>
          <p:nvPr/>
        </p:nvGrpSpPr>
        <p:grpSpPr>
          <a:xfrm>
            <a:off x="353858" y="2682404"/>
            <a:ext cx="3363159" cy="1315624"/>
            <a:chOff x="614037" y="3478318"/>
            <a:chExt cx="3363159" cy="1315624"/>
          </a:xfrm>
          <a:solidFill>
            <a:srgbClr val="002060"/>
          </a:solidFill>
        </p:grpSpPr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A7E5E910-C9B6-3E6A-695E-2331CF738C7E}"/>
                </a:ext>
              </a:extLst>
            </p:cNvPr>
            <p:cNvSpPr txBox="1"/>
            <p:nvPr/>
          </p:nvSpPr>
          <p:spPr>
            <a:xfrm>
              <a:off x="614037" y="3478318"/>
              <a:ext cx="1828800" cy="715089"/>
            </a:xfrm>
            <a:prstGeom prst="round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chemeClr val="bg1"/>
                  </a:solidFill>
                </a:rPr>
                <a:t>Prefix</a:t>
              </a:r>
            </a:p>
          </p:txBody>
        </p:sp>
        <p:cxnSp>
          <p:nvCxnSpPr>
            <p:cNvPr id="27" name="Straight Arrow Connector 26">
              <a:extLst>
                <a:ext uri="{FF2B5EF4-FFF2-40B4-BE49-F238E27FC236}">
                  <a16:creationId xmlns:a16="http://schemas.microsoft.com/office/drawing/2014/main" id="{DAAAD507-A2BA-F0B8-2123-28C433EDEDC3}"/>
                </a:ext>
              </a:extLst>
            </p:cNvPr>
            <p:cNvCxnSpPr/>
            <p:nvPr/>
          </p:nvCxnSpPr>
          <p:spPr>
            <a:xfrm>
              <a:off x="2442837" y="4224914"/>
              <a:ext cx="1534359" cy="569028"/>
            </a:xfrm>
            <a:prstGeom prst="straightConnector1">
              <a:avLst/>
            </a:prstGeom>
            <a:grpFill/>
            <a:ln w="57150">
              <a:solidFill>
                <a:srgbClr val="0B267C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61A7D9F0-18CA-33B1-3625-88473EDC7276}"/>
              </a:ext>
            </a:extLst>
          </p:cNvPr>
          <p:cNvGrpSpPr/>
          <p:nvPr/>
        </p:nvGrpSpPr>
        <p:grpSpPr>
          <a:xfrm>
            <a:off x="8271262" y="2731498"/>
            <a:ext cx="3413170" cy="1204386"/>
            <a:chOff x="8531441" y="3527412"/>
            <a:chExt cx="3413170" cy="1204386"/>
          </a:xfrm>
        </p:grpSpPr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C3EB3E1E-1C6D-381B-854C-D71B64ADE210}"/>
                </a:ext>
              </a:extLst>
            </p:cNvPr>
            <p:cNvSpPr txBox="1"/>
            <p:nvPr/>
          </p:nvSpPr>
          <p:spPr>
            <a:xfrm>
              <a:off x="9563962" y="3527412"/>
              <a:ext cx="2380649" cy="715089"/>
            </a:xfrm>
            <a:prstGeom prst="roundRect">
              <a:avLst/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chemeClr val="bg1"/>
                  </a:solidFill>
                </a:rPr>
                <a:t>Suffix</a:t>
              </a:r>
            </a:p>
          </p:txBody>
        </p:sp>
        <p:cxnSp>
          <p:nvCxnSpPr>
            <p:cNvPr id="30" name="Straight Arrow Connector 29">
              <a:extLst>
                <a:ext uri="{FF2B5EF4-FFF2-40B4-BE49-F238E27FC236}">
                  <a16:creationId xmlns:a16="http://schemas.microsoft.com/office/drawing/2014/main" id="{9F1C76CA-2A4F-DCA0-E35E-458886BE0A21}"/>
                </a:ext>
              </a:extLst>
            </p:cNvPr>
            <p:cNvCxnSpPr/>
            <p:nvPr/>
          </p:nvCxnSpPr>
          <p:spPr>
            <a:xfrm flipH="1">
              <a:off x="8531441" y="4193407"/>
              <a:ext cx="932155" cy="538391"/>
            </a:xfrm>
            <a:prstGeom prst="straightConnector1">
              <a:avLst/>
            </a:prstGeom>
            <a:ln w="57150">
              <a:solidFill>
                <a:srgbClr val="00B05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5DF79738-BC4B-4D85-C024-7B3985D06BF4}"/>
              </a:ext>
            </a:extLst>
          </p:cNvPr>
          <p:cNvCxnSpPr>
            <a:cxnSpLocks/>
          </p:cNvCxnSpPr>
          <p:nvPr/>
        </p:nvCxnSpPr>
        <p:spPr>
          <a:xfrm>
            <a:off x="5848789" y="3331221"/>
            <a:ext cx="0" cy="666810"/>
          </a:xfrm>
          <a:prstGeom prst="straightConnector1">
            <a:avLst/>
          </a:prstGeom>
          <a:solidFill>
            <a:srgbClr val="002060"/>
          </a:solidFill>
          <a:ln w="57150">
            <a:solidFill>
              <a:srgbClr val="EF802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" name="Group 18">
            <a:extLst>
              <a:ext uri="{FF2B5EF4-FFF2-40B4-BE49-F238E27FC236}">
                <a16:creationId xmlns:a16="http://schemas.microsoft.com/office/drawing/2014/main" id="{9FB3D439-559F-1E4D-5DC6-439FEC483626}"/>
              </a:ext>
            </a:extLst>
          </p:cNvPr>
          <p:cNvGrpSpPr/>
          <p:nvPr/>
        </p:nvGrpSpPr>
        <p:grpSpPr>
          <a:xfrm>
            <a:off x="1241219" y="4014494"/>
            <a:ext cx="2192560" cy="2109107"/>
            <a:chOff x="1241219" y="4014494"/>
            <a:chExt cx="2192560" cy="2109107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F89FD8E2-B8E2-59AD-55BD-A9268719EAC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1481" b="97284" l="2113" r="98357">
                          <a14:foregroundMark x1="17371" y1="19012" x2="28404" y2="12099"/>
                          <a14:foregroundMark x1="77950" y1="28889" x2="84507" y2="31111"/>
                          <a14:foregroundMark x1="77221" y1="28642" x2="77950" y2="28889"/>
                          <a14:foregroundMark x1="76492" y1="28395" x2="77221" y2="28642"/>
                          <a14:foregroundMark x1="28404" y1="12099" x2="76492" y2="28395"/>
                          <a14:foregroundMark x1="84507" y1="31111" x2="36385" y2="54815"/>
                          <a14:foregroundMark x1="36385" y1="54815" x2="21831" y2="68148"/>
                          <a14:foregroundMark x1="21831" y1="68148" x2="20892" y2="89383"/>
                          <a14:foregroundMark x1="20892" y1="89383" x2="10798" y2="74568"/>
                          <a14:foregroundMark x1="10798" y1="74568" x2="2582" y2="34074"/>
                          <a14:foregroundMark x1="2582" y1="34074" x2="4930" y2="18765"/>
                          <a14:foregroundMark x1="4930" y1="18765" x2="18779" y2="9383"/>
                          <a14:foregroundMark x1="18779" y1="9383" x2="40376" y2="8642"/>
                          <a14:foregroundMark x1="40376" y1="8642" x2="22300" y2="25926"/>
                          <a14:foregroundMark x1="22300" y1="25926" x2="21831" y2="36543"/>
                          <a14:foregroundMark x1="21831" y1="36543" x2="26056" y2="47901"/>
                          <a14:foregroundMark x1="26056" y1="47901" x2="35211" y2="59753"/>
                          <a14:foregroundMark x1="35211" y1="59753" x2="47418" y2="61235"/>
                          <a14:foregroundMark x1="47418" y1="61235" x2="53286" y2="50123"/>
                          <a14:foregroundMark x1="53286" y1="50123" x2="53521" y2="36790"/>
                          <a14:foregroundMark x1="53521" y1="36790" x2="56808" y2="25432"/>
                          <a14:foregroundMark x1="56808" y1="25432" x2="56808" y2="13827"/>
                          <a14:foregroundMark x1="56808" y1="13827" x2="56573" y2="13827"/>
                          <a14:foregroundMark x1="36150" y1="3951" x2="14085" y2="6914"/>
                          <a14:foregroundMark x1="14085" y1="6914" x2="5399" y2="20988"/>
                          <a14:foregroundMark x1="5399" y1="20988" x2="6808" y2="93827"/>
                          <a14:foregroundMark x1="6808" y1="93827" x2="18779" y2="94074"/>
                          <a14:foregroundMark x1="18779" y1="94074" x2="13850" y2="86420"/>
                          <a14:foregroundMark x1="2817" y1="21728" x2="2347" y2="54321"/>
                          <a14:foregroundMark x1="2347" y1="54321" x2="2347" y2="54321"/>
                          <a14:foregroundMark x1="16432" y1="2469" x2="26995" y2="2222"/>
                          <a14:foregroundMark x1="93192" y1="32099" x2="93192" y2="32099"/>
                          <a14:foregroundMark x1="98357" y1="34815" x2="98357" y2="34815"/>
                          <a14:foregroundMark x1="10094" y1="97284" x2="10094" y2="97284"/>
                          <a14:backgroundMark x1="77700" y1="28642" x2="77700" y2="28642"/>
                          <a14:backgroundMark x1="78404" y1="28642" x2="78404" y2="28642"/>
                          <a14:backgroundMark x1="79108" y1="28889" x2="79108" y2="28889"/>
                          <a14:backgroundMark x1="76995" y1="28395" x2="76995" y2="28395"/>
                          <a14:backgroundMark x1="77465" y1="28395" x2="77465" y2="28395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68"/>
            <a:stretch>
              <a:fillRect/>
            </a:stretch>
          </p:blipFill>
          <p:spPr>
            <a:xfrm>
              <a:off x="1241219" y="4014494"/>
              <a:ext cx="2192560" cy="2109107"/>
            </a:xfrm>
            <a:prstGeom prst="rect">
              <a:avLst/>
            </a:prstGeom>
          </p:spPr>
        </p:pic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AEE82CF6-C374-C7F6-AD32-305B8DF13906}"/>
                </a:ext>
              </a:extLst>
            </p:cNvPr>
            <p:cNvSpPr txBox="1"/>
            <p:nvPr/>
          </p:nvSpPr>
          <p:spPr>
            <a:xfrm>
              <a:off x="1268258" y="4468882"/>
              <a:ext cx="1491448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>
                  <a:solidFill>
                    <a:schemeClr val="bg1"/>
                  </a:solidFill>
                </a:rPr>
                <a:t>un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3CC2D28B-1FB8-6F01-5D7B-73DC0576683B}"/>
              </a:ext>
            </a:extLst>
          </p:cNvPr>
          <p:cNvGrpSpPr/>
          <p:nvPr/>
        </p:nvGrpSpPr>
        <p:grpSpPr>
          <a:xfrm>
            <a:off x="4788362" y="4003311"/>
            <a:ext cx="2487918" cy="2104867"/>
            <a:chOff x="4788362" y="4003311"/>
            <a:chExt cx="2487918" cy="2104867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12C5CEA4-CB18-8361-58A8-1D099898ABD8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3695" b="95813" l="491" r="98526">
                          <a14:foregroundMark x1="6143" y1="14286" x2="16708" y2="10099"/>
                          <a14:foregroundMark x1="16708" y1="10099" x2="32924" y2="18719"/>
                          <a14:foregroundMark x1="32924" y1="18719" x2="90172" y2="26355"/>
                          <a14:foregroundMark x1="59214" y1="33744" x2="45946" y2="46798"/>
                          <a14:foregroundMark x1="45946" y1="46798" x2="6634" y2="52217"/>
                          <a14:foregroundMark x1="6634" y1="52217" x2="22359" y2="49015"/>
                          <a14:foregroundMark x1="22359" y1="49015" x2="25061" y2="44581"/>
                          <a14:foregroundMark x1="11794" y1="64039" x2="13268" y2="76601"/>
                          <a14:foregroundMark x1="13268" y1="76601" x2="35872" y2="85961"/>
                          <a14:foregroundMark x1="35872" y1="85961" x2="53563" y2="76108"/>
                          <a14:foregroundMark x1="53563" y1="76108" x2="52334" y2="62808"/>
                          <a14:foregroundMark x1="47420" y1="94089" x2="18182" y2="91133"/>
                          <a14:foregroundMark x1="18182" y1="91133" x2="5651" y2="83744"/>
                          <a14:foregroundMark x1="5651" y1="83744" x2="4423" y2="59360"/>
                          <a14:foregroundMark x1="4423" y1="59360" x2="6143" y2="47537"/>
                          <a14:foregroundMark x1="6143" y1="47537" x2="6388" y2="47291"/>
                          <a14:foregroundMark x1="7125" y1="21921" x2="2211" y2="12808"/>
                          <a14:foregroundMark x1="2211" y1="12808" x2="21376" y2="5419"/>
                          <a14:foregroundMark x1="21376" y1="5419" x2="30958" y2="3695"/>
                          <a14:foregroundMark x1="30958" y1="3695" x2="36609" y2="4926"/>
                          <a14:foregroundMark x1="94840" y1="28079" x2="94840" y2="28079"/>
                          <a14:foregroundMark x1="98771" y1="29557" x2="98771" y2="29557"/>
                          <a14:foregroundMark x1="43980" y1="96059" x2="43980" y2="96059"/>
                          <a14:foregroundMark x1="1229" y1="74138" x2="1229" y2="74138"/>
                          <a14:foregroundMark x1="491" y1="18227" x2="491" y2="18227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66229" y="4003311"/>
              <a:ext cx="2110051" cy="2104867"/>
            </a:xfrm>
            <a:prstGeom prst="rect">
              <a:avLst/>
            </a:prstGeom>
          </p:spPr>
        </p:pic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B50E72F9-6B81-4EEE-9C6D-1C5A9750FBD3}"/>
                </a:ext>
              </a:extLst>
            </p:cNvPr>
            <p:cNvSpPr txBox="1"/>
            <p:nvPr/>
          </p:nvSpPr>
          <p:spPr>
            <a:xfrm>
              <a:off x="4788362" y="4468813"/>
              <a:ext cx="2303922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>
                  <a:solidFill>
                    <a:schemeClr val="bg1"/>
                  </a:solidFill>
                </a:rPr>
                <a:t>help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77DAFDDF-D2CD-0366-DE90-6D15E33AD95C}"/>
              </a:ext>
            </a:extLst>
          </p:cNvPr>
          <p:cNvGrpSpPr/>
          <p:nvPr/>
        </p:nvGrpSpPr>
        <p:grpSpPr>
          <a:xfrm>
            <a:off x="9742514" y="3892847"/>
            <a:ext cx="1625843" cy="2139952"/>
            <a:chOff x="9742514" y="3904277"/>
            <a:chExt cx="1625843" cy="2139952"/>
          </a:xfrm>
        </p:grpSpPr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AC81B023-5D3B-C408-6EB7-8337D9F9EA81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ackgroundRemoval t="1220" b="96098" l="1736" r="96528">
                          <a14:foregroundMark x1="46181" y1="15610" x2="50347" y2="25610"/>
                          <a14:foregroundMark x1="50347" y1="25610" x2="48958" y2="26341"/>
                          <a14:foregroundMark x1="27778" y1="51220" x2="51042" y2="50976"/>
                          <a14:foregroundMark x1="51042" y1="50976" x2="71528" y2="60000"/>
                          <a14:foregroundMark x1="71528" y1="60000" x2="57292" y2="75366"/>
                          <a14:foregroundMark x1="57292" y1="75366" x2="24653" y2="80732"/>
                          <a14:foregroundMark x1="24653" y1="80732" x2="78819" y2="79756"/>
                          <a14:foregroundMark x1="78819" y1="79756" x2="84028" y2="59756"/>
                          <a14:foregroundMark x1="84028" y1="59756" x2="40278" y2="48293"/>
                          <a14:foregroundMark x1="40278" y1="48293" x2="22917" y2="46585"/>
                          <a14:foregroundMark x1="22917" y1="46585" x2="36806" y2="41707"/>
                          <a14:foregroundMark x1="36806" y1="41707" x2="37153" y2="41463"/>
                          <a14:foregroundMark x1="27778" y1="13415" x2="45486" y2="7805"/>
                          <a14:foregroundMark x1="45486" y1="7805" x2="69444" y2="5854"/>
                          <a14:foregroundMark x1="69444" y1="5854" x2="77431" y2="13415"/>
                          <a14:foregroundMark x1="77431" y1="13415" x2="70139" y2="21951"/>
                          <a14:foregroundMark x1="70139" y1="21951" x2="25000" y2="13902"/>
                          <a14:foregroundMark x1="25000" y1="13902" x2="10069" y2="18780"/>
                          <a14:foregroundMark x1="10069" y1="18780" x2="9722" y2="19756"/>
                          <a14:foregroundMark x1="48264" y1="2195" x2="60764" y2="2195"/>
                          <a14:foregroundMark x1="96528" y1="60488" x2="93403" y2="67073"/>
                          <a14:foregroundMark x1="8333" y1="38537" x2="13889" y2="43659"/>
                          <a14:foregroundMark x1="10069" y1="74878" x2="27083" y2="85122"/>
                          <a14:foregroundMark x1="11458" y1="87073" x2="41319" y2="95854"/>
                          <a14:foregroundMark x1="41319" y1="95854" x2="49653" y2="96098"/>
                          <a14:foregroundMark x1="4861" y1="21463" x2="4861" y2="21463"/>
                          <a14:foregroundMark x1="2778" y1="40732" x2="2778" y2="40732"/>
                          <a14:foregroundMark x1="1736" y1="89512" x2="1736" y2="89512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42514" y="3904277"/>
              <a:ext cx="1503186" cy="2139952"/>
            </a:xfrm>
            <a:prstGeom prst="rect">
              <a:avLst/>
            </a:prstGeom>
          </p:spPr>
        </p:pic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91A43901-60DA-A8E9-0072-6619EFDD32A8}"/>
                </a:ext>
              </a:extLst>
            </p:cNvPr>
            <p:cNvSpPr txBox="1"/>
            <p:nvPr/>
          </p:nvSpPr>
          <p:spPr>
            <a:xfrm>
              <a:off x="9782207" y="4374088"/>
              <a:ext cx="1586150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 err="1">
                  <a:solidFill>
                    <a:schemeClr val="bg1"/>
                  </a:solidFill>
                </a:rPr>
                <a:t>ful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5430488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3.7037E-7 L 0.18893 -0.0041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440" y="-20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9167E-6 -1.11111E-6 L -0.25066 0.01134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39" y="5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CB086559-B5FB-1A9A-82A9-FE86BC196D7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5" y="0"/>
            <a:ext cx="12178469" cy="6858000"/>
          </a:xfrm>
          <a:prstGeom prst="rect">
            <a:avLst/>
          </a:prstGeom>
        </p:spPr>
      </p:pic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36978792-A5EE-496B-B0E0-C6FD309BE292}"/>
              </a:ext>
            </a:extLst>
          </p:cNvPr>
          <p:cNvSpPr/>
          <p:nvPr/>
        </p:nvSpPr>
        <p:spPr>
          <a:xfrm>
            <a:off x="2139518" y="1660124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pic>
        <p:nvPicPr>
          <p:cNvPr id="9" name="Picture 8" descr="A picture containing text&#10;&#10;Description automatically generated">
            <a:extLst>
              <a:ext uri="{FF2B5EF4-FFF2-40B4-BE49-F238E27FC236}">
                <a16:creationId xmlns:a16="http://schemas.microsoft.com/office/drawing/2014/main" id="{8631F5E2-E18F-1587-F217-04424B6CA0E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389437" y="3806660"/>
            <a:ext cx="2556073" cy="1424548"/>
          </a:xfrm>
          <a:prstGeom prst="rect">
            <a:avLst/>
          </a:prstGeom>
        </p:spPr>
      </p:pic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573434"/>
            <a:ext cx="8709891" cy="870533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</a:rPr>
              <a:t>Here are this week’s spellings to practise: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4A98FF5-4F3C-D9B6-7AF1-1894F09399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14394" y="1724611"/>
            <a:ext cx="7459640" cy="40725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2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strengthen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widen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soften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lighten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darken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quicken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deepen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harden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sharpen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lengthen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>
                <a:solidFill>
                  <a:schemeClr val="tx1"/>
                </a:solidFill>
                <a:latin typeface="Andika" panose="02000000000000000000" pitchFamily="2" charset="0"/>
              </a:rPr>
              <a:t>thicken</a:t>
            </a:r>
            <a:endParaRPr lang="en-GB" altLang="en-US" sz="2800" dirty="0">
              <a:solidFill>
                <a:schemeClr val="tx1"/>
              </a:solidFill>
              <a:latin typeface="Andika" panose="02000000000000000000" pitchFamily="2" charset="0"/>
            </a:endParaRP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shorten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D950D525-0002-1CE1-9E55-5F24B4AC5FF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0381" y="-280644"/>
            <a:ext cx="1562456" cy="257868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Rectangle: Rounded Corners 1">
            <a:hlinkClick r:id="rId6"/>
            <a:extLst>
              <a:ext uri="{FF2B5EF4-FFF2-40B4-BE49-F238E27FC236}">
                <a16:creationId xmlns:a16="http://schemas.microsoft.com/office/drawing/2014/main" id="{AB87BF5D-373E-1FE4-5A88-17C0198A8616}"/>
              </a:ext>
            </a:extLst>
          </p:cNvPr>
          <p:cNvSpPr/>
          <p:nvPr/>
        </p:nvSpPr>
        <p:spPr>
          <a:xfrm>
            <a:off x="8941591" y="5524105"/>
            <a:ext cx="3064887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</a:t>
            </a:r>
            <a:br>
              <a:rPr lang="en-GB" sz="2400" b="1" dirty="0">
                <a:solidFill>
                  <a:schemeClr val="bg1"/>
                </a:solidFill>
              </a:rPr>
            </a:br>
            <a:r>
              <a:rPr lang="en-GB" sz="2400" b="1" dirty="0">
                <a:solidFill>
                  <a:schemeClr val="bg1"/>
                </a:solidFill>
              </a:rPr>
              <a:t>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3.7037E-6 L 1.29115 0.3412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557" y="1706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B3DD73B-8A76-C0A6-FCA3-A0673DA62F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0367D776-4A6D-8C17-37BB-D1315AAFCC7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FB892C-A443-3FF8-650F-A72D4FFA2737}"/>
              </a:ext>
            </a:extLst>
          </p:cNvPr>
          <p:cNvSpPr txBox="1">
            <a:spLocks/>
          </p:cNvSpPr>
          <p:nvPr/>
        </p:nvSpPr>
        <p:spPr>
          <a:xfrm>
            <a:off x="261254" y="1232148"/>
            <a:ext cx="11669486" cy="1111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6600" dirty="0">
                <a:solidFill>
                  <a:schemeClr val="bg1"/>
                </a:solidFill>
                <a:ea typeface="Andika"/>
                <a:cs typeface="Andika"/>
              </a:rPr>
              <a:t>underlining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9C753470-D3C7-4901-A829-2FE638E78B88}"/>
              </a:ext>
            </a:extLst>
          </p:cNvPr>
          <p:cNvSpPr txBox="1">
            <a:spLocks/>
          </p:cNvSpPr>
          <p:nvPr/>
        </p:nvSpPr>
        <p:spPr>
          <a:xfrm>
            <a:off x="2887978" y="281172"/>
            <a:ext cx="6416039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label the prefix, base and suffix?</a:t>
            </a: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A5684959-EFC3-276C-C039-ECF7039BF9DC}"/>
              </a:ext>
            </a:extLst>
          </p:cNvPr>
          <p:cNvSpPr txBox="1">
            <a:spLocks/>
          </p:cNvSpPr>
          <p:nvPr/>
        </p:nvSpPr>
        <p:spPr>
          <a:xfrm>
            <a:off x="261254" y="3107269"/>
            <a:ext cx="2626724" cy="1111823"/>
          </a:xfrm>
          <a:prstGeom prst="roundRect">
            <a:avLst/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under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56A0487B-0C99-D676-8A57-F22B27A31A0A}"/>
              </a:ext>
            </a:extLst>
          </p:cNvPr>
          <p:cNvSpPr txBox="1">
            <a:spLocks/>
          </p:cNvSpPr>
          <p:nvPr/>
        </p:nvSpPr>
        <p:spPr>
          <a:xfrm>
            <a:off x="3285724" y="3107268"/>
            <a:ext cx="4922324" cy="111182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line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D2AAB968-A4A0-004B-E7A7-3C26DCF9018A}"/>
              </a:ext>
            </a:extLst>
          </p:cNvPr>
          <p:cNvSpPr txBox="1">
            <a:spLocks/>
          </p:cNvSpPr>
          <p:nvPr/>
        </p:nvSpPr>
        <p:spPr>
          <a:xfrm>
            <a:off x="8605794" y="3107267"/>
            <a:ext cx="3324946" cy="111182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ing</a:t>
            </a:r>
          </a:p>
        </p:txBody>
      </p:sp>
      <p:sp>
        <p:nvSpPr>
          <p:cNvPr id="7" name="Arrow: Down 6">
            <a:extLst>
              <a:ext uri="{FF2B5EF4-FFF2-40B4-BE49-F238E27FC236}">
                <a16:creationId xmlns:a16="http://schemas.microsoft.com/office/drawing/2014/main" id="{BADB0395-C43B-360A-9334-B04AE10AEB0F}"/>
              </a:ext>
            </a:extLst>
          </p:cNvPr>
          <p:cNvSpPr/>
          <p:nvPr/>
        </p:nvSpPr>
        <p:spPr>
          <a:xfrm rot="3078172">
            <a:off x="2983954" y="1981764"/>
            <a:ext cx="869244" cy="1111823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Down 7">
            <a:extLst>
              <a:ext uri="{FF2B5EF4-FFF2-40B4-BE49-F238E27FC236}">
                <a16:creationId xmlns:a16="http://schemas.microsoft.com/office/drawing/2014/main" id="{9900F3F9-BE0C-116E-9421-526EFFDE6AA1}"/>
              </a:ext>
            </a:extLst>
          </p:cNvPr>
          <p:cNvSpPr/>
          <p:nvPr/>
        </p:nvSpPr>
        <p:spPr>
          <a:xfrm>
            <a:off x="5543441" y="2198768"/>
            <a:ext cx="869244" cy="997640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Arrow: Down 8">
            <a:extLst>
              <a:ext uri="{FF2B5EF4-FFF2-40B4-BE49-F238E27FC236}">
                <a16:creationId xmlns:a16="http://schemas.microsoft.com/office/drawing/2014/main" id="{C7916E96-1B19-221D-91A4-570183C685C7}"/>
              </a:ext>
            </a:extLst>
          </p:cNvPr>
          <p:cNvSpPr/>
          <p:nvPr/>
        </p:nvSpPr>
        <p:spPr>
          <a:xfrm rot="18932144">
            <a:off x="8169816" y="1996597"/>
            <a:ext cx="869244" cy="1111823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0B846EA8-5B16-1DAA-67B3-41E1C58B399E}"/>
              </a:ext>
            </a:extLst>
          </p:cNvPr>
          <p:cNvSpPr txBox="1">
            <a:spLocks/>
          </p:cNvSpPr>
          <p:nvPr/>
        </p:nvSpPr>
        <p:spPr>
          <a:xfrm>
            <a:off x="261254" y="4514031"/>
            <a:ext cx="2626724" cy="1111823"/>
          </a:xfrm>
          <a:prstGeom prst="roundRect">
            <a:avLst/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prefix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10C736AA-AC47-99A8-6867-5CC692867413}"/>
              </a:ext>
            </a:extLst>
          </p:cNvPr>
          <p:cNvSpPr txBox="1">
            <a:spLocks/>
          </p:cNvSpPr>
          <p:nvPr/>
        </p:nvSpPr>
        <p:spPr>
          <a:xfrm>
            <a:off x="3285724" y="4514030"/>
            <a:ext cx="4922324" cy="111182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free base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22596944-45D8-2D4F-D294-D5EB8FED35B2}"/>
              </a:ext>
            </a:extLst>
          </p:cNvPr>
          <p:cNvSpPr txBox="1">
            <a:spLocks/>
          </p:cNvSpPr>
          <p:nvPr/>
        </p:nvSpPr>
        <p:spPr>
          <a:xfrm>
            <a:off x="8605794" y="4514029"/>
            <a:ext cx="3324946" cy="111182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suffix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D4946045-420D-EE97-9159-BDF51D888DB3}"/>
              </a:ext>
            </a:extLst>
          </p:cNvPr>
          <p:cNvSpPr txBox="1">
            <a:spLocks/>
          </p:cNvSpPr>
          <p:nvPr/>
        </p:nvSpPr>
        <p:spPr>
          <a:xfrm>
            <a:off x="2770043" y="5907023"/>
            <a:ext cx="6416039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Where has the E in </a:t>
            </a:r>
            <a:r>
              <a:rPr lang="en-GB" sz="28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lin</a:t>
            </a:r>
            <a:r>
              <a:rPr lang="en-GB" sz="2800" i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gone?</a:t>
            </a:r>
          </a:p>
        </p:txBody>
      </p:sp>
    </p:spTree>
    <p:extLst>
      <p:ext uri="{BB962C8B-B14F-4D97-AF65-F5344CB8AC3E}">
        <p14:creationId xmlns:p14="http://schemas.microsoft.com/office/powerpoint/2010/main" val="27617617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5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80110D-DF19-2AE8-0948-6D469C3C35C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iagram, background pattern&#10;&#10;Description automatically generated">
            <a:extLst>
              <a:ext uri="{FF2B5EF4-FFF2-40B4-BE49-F238E27FC236}">
                <a16:creationId xmlns:a16="http://schemas.microsoft.com/office/drawing/2014/main" id="{B107023C-A853-E7D8-8AB4-8FCE8B50467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DDE3226E-6FF7-A633-4DC2-DF2CC347B67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88657091"/>
              </p:ext>
            </p:extLst>
          </p:nvPr>
        </p:nvGraphicFramePr>
        <p:xfrm>
          <a:off x="297725" y="216825"/>
          <a:ext cx="5537577" cy="652634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42702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2864604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630271">
                  <a:extLst>
                    <a:ext uri="{9D8B030D-6E8A-4147-A177-3AD203B41FA5}">
                      <a16:colId xmlns:a16="http://schemas.microsoft.com/office/drawing/2014/main" val="3045675926"/>
                    </a:ext>
                  </a:extLst>
                </a:gridCol>
              </a:tblGrid>
              <a:tr h="315474">
                <a:tc>
                  <a:txBody>
                    <a:bodyPr/>
                    <a:lstStyle/>
                    <a:p>
                      <a:r>
                        <a:rPr lang="en-GB" sz="140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15474">
                <a:tc>
                  <a:txBody>
                    <a:bodyPr/>
                    <a:lstStyle/>
                    <a:p>
                      <a:r>
                        <a:rPr lang="en-GB" sz="1400" dirty="0"/>
                        <a:t>-s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cats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88046241"/>
                  </a:ext>
                </a:extLst>
              </a:tr>
              <a:tr h="315474">
                <a:tc>
                  <a:txBody>
                    <a:bodyPr/>
                    <a:lstStyle/>
                    <a:p>
                      <a:r>
                        <a:rPr lang="en-GB" sz="1400" dirty="0"/>
                        <a:t>-es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More than one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foxes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33719759"/>
                  </a:ext>
                </a:extLst>
              </a:tr>
              <a:tr h="315474">
                <a:tc>
                  <a:txBody>
                    <a:bodyPr/>
                    <a:lstStyle/>
                    <a:p>
                      <a:r>
                        <a:rPr lang="en-GB" sz="1400" dirty="0"/>
                        <a:t>-ed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Happened in the past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5806432"/>
                  </a:ext>
                </a:extLst>
              </a:tr>
              <a:tr h="315474">
                <a:tc>
                  <a:txBody>
                    <a:bodyPr/>
                    <a:lstStyle/>
                    <a:p>
                      <a:r>
                        <a:rPr lang="en-GB" sz="1400" dirty="0"/>
                        <a:t>-ing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Happening now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jumping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42790599"/>
                  </a:ext>
                </a:extLst>
              </a:tr>
              <a:tr h="315474">
                <a:tc>
                  <a:txBody>
                    <a:bodyPr/>
                    <a:lstStyle/>
                    <a:p>
                      <a:r>
                        <a:rPr lang="en-GB" sz="1400" dirty="0"/>
                        <a:t>-er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Comparing two things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3476794"/>
                  </a:ext>
                </a:extLst>
              </a:tr>
              <a:tr h="315474">
                <a:tc>
                  <a:txBody>
                    <a:bodyPr/>
                    <a:lstStyle/>
                    <a:p>
                      <a:r>
                        <a:rPr lang="en-GB" sz="1400" dirty="0"/>
                        <a:t>-est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Comparing 3 or more things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02719980"/>
                  </a:ext>
                </a:extLst>
              </a:tr>
              <a:tr h="315474">
                <a:tc>
                  <a:txBody>
                    <a:bodyPr/>
                    <a:lstStyle/>
                    <a:p>
                      <a:r>
                        <a:rPr lang="en-GB" sz="1400" dirty="0"/>
                        <a:t>-ness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kindness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0311740"/>
                  </a:ext>
                </a:extLst>
              </a:tr>
              <a:tr h="315474">
                <a:tc>
                  <a:txBody>
                    <a:bodyPr/>
                    <a:lstStyle/>
                    <a:p>
                      <a:r>
                        <a:rPr lang="en-GB" sz="1400" dirty="0"/>
                        <a:t>-y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windy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4883615"/>
                  </a:ext>
                </a:extLst>
              </a:tr>
              <a:tr h="315474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ly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In a particular way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quickly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6920132"/>
                  </a:ext>
                </a:extLst>
              </a:tr>
              <a:tr h="315474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ment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Result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enjoyment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99708603"/>
                  </a:ext>
                </a:extLst>
              </a:tr>
              <a:tr h="315474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ful</a:t>
                      </a:r>
                      <a:endParaRPr lang="en-GB" sz="1400" i="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Full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hopeful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82660873"/>
                  </a:ext>
                </a:extLst>
              </a:tr>
              <a:tr h="315474">
                <a:tc>
                  <a:txBody>
                    <a:bodyPr/>
                    <a:lstStyle/>
                    <a:p>
                      <a:r>
                        <a:rPr lang="en-GB" sz="1400" i="0" dirty="0"/>
                        <a:t>-less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careless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59875631"/>
                  </a:ext>
                </a:extLst>
              </a:tr>
              <a:tr h="315474">
                <a:tc>
                  <a:txBody>
                    <a:bodyPr/>
                    <a:lstStyle/>
                    <a:p>
                      <a:r>
                        <a:rPr lang="en-GB" sz="1400" i="0" dirty="0"/>
                        <a:t>-ion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action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7519163"/>
                  </a:ext>
                </a:extLst>
              </a:tr>
              <a:tr h="315474">
                <a:tc>
                  <a:txBody>
                    <a:bodyPr/>
                    <a:lstStyle/>
                    <a:p>
                      <a:r>
                        <a:rPr lang="en-GB" sz="1400" i="0" dirty="0"/>
                        <a:t>-age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storage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43124233"/>
                  </a:ext>
                </a:extLst>
              </a:tr>
              <a:tr h="315474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ure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failure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65645942"/>
                  </a:ext>
                </a:extLst>
              </a:tr>
              <a:tr h="315474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ian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musician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44340383"/>
                  </a:ext>
                </a:extLst>
              </a:tr>
              <a:tr h="315474">
                <a:tc>
                  <a:txBody>
                    <a:bodyPr/>
                    <a:lstStyle/>
                    <a:p>
                      <a:r>
                        <a:rPr lang="en-GB" sz="1400" i="0" dirty="0"/>
                        <a:t>-or &amp; -er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person who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actor/teacher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3421467"/>
                  </a:ext>
                </a:extLst>
              </a:tr>
              <a:tr h="315474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ist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 person who believes or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artist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58560610"/>
                  </a:ext>
                </a:extLst>
              </a:tr>
              <a:tr h="532335">
                <a:tc>
                  <a:txBody>
                    <a:bodyPr/>
                    <a:lstStyle/>
                    <a:p>
                      <a:r>
                        <a:rPr lang="en-GB" sz="1400" i="0" dirty="0"/>
                        <a:t>-ant &amp; -</a:t>
                      </a:r>
                      <a:r>
                        <a:rPr lang="en-GB" sz="1400" i="0" dirty="0" err="1"/>
                        <a:t>ent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person who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assistant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87008801"/>
                  </a:ext>
                </a:extLst>
              </a:tr>
            </a:tbl>
          </a:graphicData>
        </a:graphic>
      </p:graphicFrame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9602F569-4D85-96EB-1AFE-7EADBE9D42C5}"/>
              </a:ext>
            </a:extLst>
          </p:cNvPr>
          <p:cNvGraphicFramePr>
            <a:graphicFrameLocks noGrp="1"/>
          </p:cNvGraphicFramePr>
          <p:nvPr/>
        </p:nvGraphicFramePr>
        <p:xfrm>
          <a:off x="5922819" y="2094504"/>
          <a:ext cx="6028100" cy="464865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78780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2957559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591761">
                  <a:extLst>
                    <a:ext uri="{9D8B030D-6E8A-4147-A177-3AD203B41FA5}">
                      <a16:colId xmlns:a16="http://schemas.microsoft.com/office/drawing/2014/main" val="562131854"/>
                    </a:ext>
                  </a:extLst>
                </a:gridCol>
              </a:tblGrid>
              <a:tr h="380852">
                <a:tc>
                  <a:txBody>
                    <a:bodyPr/>
                    <a:lstStyle/>
                    <a:p>
                      <a:r>
                        <a:rPr lang="en-GB" sz="1400" i="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80852">
                <a:tc>
                  <a:txBody>
                    <a:bodyPr/>
                    <a:lstStyle/>
                    <a:p>
                      <a:r>
                        <a:rPr lang="en-GB" sz="1400" i="0" dirty="0"/>
                        <a:t>-hood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The state of being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childhood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10670799"/>
                  </a:ext>
                </a:extLst>
              </a:tr>
              <a:tr h="380852">
                <a:tc>
                  <a:txBody>
                    <a:bodyPr/>
                    <a:lstStyle/>
                    <a:p>
                      <a:r>
                        <a:rPr lang="en-GB" sz="1400" i="0" dirty="0"/>
                        <a:t>-ward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Direction or movement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forward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27418558"/>
                  </a:ext>
                </a:extLst>
              </a:tr>
              <a:tr h="380852">
                <a:tc>
                  <a:txBody>
                    <a:bodyPr/>
                    <a:lstStyle/>
                    <a:p>
                      <a:r>
                        <a:rPr lang="en-GB" sz="1400" i="0" dirty="0"/>
                        <a:t>-al &amp;-</a:t>
                      </a:r>
                      <a:r>
                        <a:rPr lang="en-GB" sz="1400" i="0" dirty="0" err="1"/>
                        <a:t>ial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Relating to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natural/official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1939024"/>
                  </a:ext>
                </a:extLst>
              </a:tr>
              <a:tr h="38085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ary</a:t>
                      </a:r>
                      <a:r>
                        <a:rPr lang="en-GB" sz="1400" i="0" dirty="0"/>
                        <a:t>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primary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12000507"/>
                  </a:ext>
                </a:extLst>
              </a:tr>
              <a:tr h="38085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ery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place or collection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bakery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38502627"/>
                  </a:ext>
                </a:extLst>
              </a:tr>
              <a:tr h="459283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ive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t">
                        <a:lnSpc>
                          <a:spcPts val="1500"/>
                        </a:lnSpc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Having the nature of / tending to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t">
                        <a:lnSpc>
                          <a:spcPts val="1500"/>
                        </a:lnSpc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active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99528608"/>
                  </a:ext>
                </a:extLst>
              </a:tr>
              <a:tr h="38085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ous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dangerous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26378613"/>
                  </a:ext>
                </a:extLst>
              </a:tr>
              <a:tr h="380852">
                <a:tc>
                  <a:txBody>
                    <a:bodyPr/>
                    <a:lstStyle/>
                    <a:p>
                      <a:r>
                        <a:rPr lang="en-GB" sz="1400" i="0" dirty="0"/>
                        <a:t>-ship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friendship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44360520"/>
                  </a:ext>
                </a:extLst>
              </a:tr>
              <a:tr h="380852">
                <a:tc>
                  <a:txBody>
                    <a:bodyPr/>
                    <a:lstStyle/>
                    <a:p>
                      <a:r>
                        <a:rPr lang="en-GB" sz="1400" i="0" dirty="0"/>
                        <a:t>-ty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safety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86728503"/>
                  </a:ext>
                </a:extLst>
              </a:tr>
              <a:tr h="38085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ity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activity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95465903"/>
                  </a:ext>
                </a:extLst>
              </a:tr>
              <a:tr h="38085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ence</a:t>
                      </a:r>
                      <a:r>
                        <a:rPr lang="en-GB" sz="1400" i="0" dirty="0"/>
                        <a:t> &amp; -</a:t>
                      </a:r>
                      <a:r>
                        <a:rPr lang="en-GB" sz="1400" i="0" dirty="0" err="1"/>
                        <a:t>ance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difference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83900548"/>
                  </a:ext>
                </a:extLst>
              </a:tr>
            </a:tbl>
          </a:graphicData>
        </a:graphic>
      </p:graphicFrame>
      <p:sp>
        <p:nvSpPr>
          <p:cNvPr id="6" name="Title 1">
            <a:extLst>
              <a:ext uri="{FF2B5EF4-FFF2-40B4-BE49-F238E27FC236}">
                <a16:creationId xmlns:a16="http://schemas.microsoft.com/office/drawing/2014/main" id="{872A71BC-8190-9991-F615-2A95D8480800}"/>
              </a:ext>
            </a:extLst>
          </p:cNvPr>
          <p:cNvSpPr txBox="1">
            <a:spLocks/>
          </p:cNvSpPr>
          <p:nvPr/>
        </p:nvSpPr>
        <p:spPr>
          <a:xfrm>
            <a:off x="6356699" y="315539"/>
            <a:ext cx="4951324" cy="600080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Suffixes we have met!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B902F31-68BD-CF98-F559-88E1B7E1A03E}"/>
              </a:ext>
            </a:extLst>
          </p:cNvPr>
          <p:cNvSpPr txBox="1">
            <a:spLocks/>
          </p:cNvSpPr>
          <p:nvPr/>
        </p:nvSpPr>
        <p:spPr>
          <a:xfrm>
            <a:off x="6356699" y="1231158"/>
            <a:ext cx="4951324" cy="600080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Can you fill in the blanks?</a:t>
            </a:r>
          </a:p>
        </p:txBody>
      </p:sp>
    </p:spTree>
    <p:extLst>
      <p:ext uri="{BB962C8B-B14F-4D97-AF65-F5344CB8AC3E}">
        <p14:creationId xmlns:p14="http://schemas.microsoft.com/office/powerpoint/2010/main" val="338632609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34FC676-B333-095E-39A2-8A51B145F69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iagram, background pattern&#10;&#10;Description automatically generated">
            <a:extLst>
              <a:ext uri="{FF2B5EF4-FFF2-40B4-BE49-F238E27FC236}">
                <a16:creationId xmlns:a16="http://schemas.microsoft.com/office/drawing/2014/main" id="{8368E48D-D783-0099-857B-446DE7C75C9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1CEF0039-9308-E827-E811-D663637D0A0D}"/>
              </a:ext>
            </a:extLst>
          </p:cNvPr>
          <p:cNvGraphicFramePr>
            <a:graphicFrameLocks noGrp="1"/>
          </p:cNvGraphicFramePr>
          <p:nvPr/>
        </p:nvGraphicFramePr>
        <p:xfrm>
          <a:off x="297725" y="216825"/>
          <a:ext cx="5537577" cy="652634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42702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2864604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630271">
                  <a:extLst>
                    <a:ext uri="{9D8B030D-6E8A-4147-A177-3AD203B41FA5}">
                      <a16:colId xmlns:a16="http://schemas.microsoft.com/office/drawing/2014/main" val="3045675926"/>
                    </a:ext>
                  </a:extLst>
                </a:gridCol>
              </a:tblGrid>
              <a:tr h="315474">
                <a:tc>
                  <a:txBody>
                    <a:bodyPr/>
                    <a:lstStyle/>
                    <a:p>
                      <a:r>
                        <a:rPr lang="en-GB" sz="140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15474">
                <a:tc>
                  <a:txBody>
                    <a:bodyPr/>
                    <a:lstStyle/>
                    <a:p>
                      <a:r>
                        <a:rPr lang="en-GB" sz="1400" dirty="0"/>
                        <a:t>-s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More than one or she/he/it does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cats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88046241"/>
                  </a:ext>
                </a:extLst>
              </a:tr>
              <a:tr h="315474">
                <a:tc>
                  <a:txBody>
                    <a:bodyPr/>
                    <a:lstStyle/>
                    <a:p>
                      <a:r>
                        <a:rPr lang="en-GB" sz="1400" dirty="0"/>
                        <a:t>-es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More than one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foxes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33719759"/>
                  </a:ext>
                </a:extLst>
              </a:tr>
              <a:tr h="315474">
                <a:tc>
                  <a:txBody>
                    <a:bodyPr/>
                    <a:lstStyle/>
                    <a:p>
                      <a:r>
                        <a:rPr lang="en-GB" sz="1400" dirty="0"/>
                        <a:t>-ed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Happened in the past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5806432"/>
                  </a:ext>
                </a:extLst>
              </a:tr>
              <a:tr h="315474">
                <a:tc>
                  <a:txBody>
                    <a:bodyPr/>
                    <a:lstStyle/>
                    <a:p>
                      <a:r>
                        <a:rPr lang="en-GB" sz="1400" dirty="0"/>
                        <a:t>-ing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Happening now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jumping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42790599"/>
                  </a:ext>
                </a:extLst>
              </a:tr>
              <a:tr h="315474">
                <a:tc>
                  <a:txBody>
                    <a:bodyPr/>
                    <a:lstStyle/>
                    <a:p>
                      <a:r>
                        <a:rPr lang="en-GB" sz="1400" dirty="0"/>
                        <a:t>-er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Comparing two things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3476794"/>
                  </a:ext>
                </a:extLst>
              </a:tr>
              <a:tr h="315474">
                <a:tc>
                  <a:txBody>
                    <a:bodyPr/>
                    <a:lstStyle/>
                    <a:p>
                      <a:r>
                        <a:rPr lang="en-GB" sz="1400" dirty="0"/>
                        <a:t>-est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Comparing 3 or more things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02719980"/>
                  </a:ext>
                </a:extLst>
              </a:tr>
              <a:tr h="315474">
                <a:tc>
                  <a:txBody>
                    <a:bodyPr/>
                    <a:lstStyle/>
                    <a:p>
                      <a:r>
                        <a:rPr lang="en-GB" sz="1400" dirty="0"/>
                        <a:t>-ness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kindness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0311740"/>
                  </a:ext>
                </a:extLst>
              </a:tr>
              <a:tr h="315474">
                <a:tc>
                  <a:txBody>
                    <a:bodyPr/>
                    <a:lstStyle/>
                    <a:p>
                      <a:r>
                        <a:rPr lang="en-GB" sz="1400" dirty="0"/>
                        <a:t>-y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windy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4883615"/>
                  </a:ext>
                </a:extLst>
              </a:tr>
              <a:tr h="315474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ly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In a particular way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quickly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6920132"/>
                  </a:ext>
                </a:extLst>
              </a:tr>
              <a:tr h="315474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ment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Result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enjoyment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99708603"/>
                  </a:ext>
                </a:extLst>
              </a:tr>
              <a:tr h="315474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ful</a:t>
                      </a:r>
                      <a:endParaRPr lang="en-GB" sz="1400" i="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Full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hopeful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82660873"/>
                  </a:ext>
                </a:extLst>
              </a:tr>
              <a:tr h="315474">
                <a:tc>
                  <a:txBody>
                    <a:bodyPr/>
                    <a:lstStyle/>
                    <a:p>
                      <a:r>
                        <a:rPr lang="en-GB" sz="1400" i="0" dirty="0"/>
                        <a:t>-less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careless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59875631"/>
                  </a:ext>
                </a:extLst>
              </a:tr>
              <a:tr h="315474">
                <a:tc>
                  <a:txBody>
                    <a:bodyPr/>
                    <a:lstStyle/>
                    <a:p>
                      <a:r>
                        <a:rPr lang="en-GB" sz="1400" i="0" dirty="0"/>
                        <a:t>-ion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action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7519163"/>
                  </a:ext>
                </a:extLst>
              </a:tr>
              <a:tr h="315474">
                <a:tc>
                  <a:txBody>
                    <a:bodyPr/>
                    <a:lstStyle/>
                    <a:p>
                      <a:r>
                        <a:rPr lang="en-GB" sz="1400" i="0" dirty="0"/>
                        <a:t>-age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storage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43124233"/>
                  </a:ext>
                </a:extLst>
              </a:tr>
              <a:tr h="315474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ure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failure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65645942"/>
                  </a:ext>
                </a:extLst>
              </a:tr>
              <a:tr h="315474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ian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musician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44340383"/>
                  </a:ext>
                </a:extLst>
              </a:tr>
              <a:tr h="315474">
                <a:tc>
                  <a:txBody>
                    <a:bodyPr/>
                    <a:lstStyle/>
                    <a:p>
                      <a:r>
                        <a:rPr lang="en-GB" sz="1400" i="0" dirty="0"/>
                        <a:t>-or &amp; -er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person who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actor/teacher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3421467"/>
                  </a:ext>
                </a:extLst>
              </a:tr>
              <a:tr h="315474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ist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 person who believes or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artist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58560610"/>
                  </a:ext>
                </a:extLst>
              </a:tr>
              <a:tr h="532335">
                <a:tc>
                  <a:txBody>
                    <a:bodyPr/>
                    <a:lstStyle/>
                    <a:p>
                      <a:r>
                        <a:rPr lang="en-GB" sz="1400" i="0" dirty="0"/>
                        <a:t>-ant &amp; -</a:t>
                      </a:r>
                      <a:r>
                        <a:rPr lang="en-GB" sz="1400" i="0" dirty="0" err="1"/>
                        <a:t>ent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person who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assistant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87008801"/>
                  </a:ext>
                </a:extLst>
              </a:tr>
            </a:tbl>
          </a:graphicData>
        </a:graphic>
      </p:graphicFrame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B84FC8B8-B88C-334D-67CB-3087FC5F6CE3}"/>
              </a:ext>
            </a:extLst>
          </p:cNvPr>
          <p:cNvGraphicFramePr>
            <a:graphicFrameLocks noGrp="1"/>
          </p:cNvGraphicFramePr>
          <p:nvPr/>
        </p:nvGraphicFramePr>
        <p:xfrm>
          <a:off x="5922819" y="2094504"/>
          <a:ext cx="6028100" cy="464865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78780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2957559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591761">
                  <a:extLst>
                    <a:ext uri="{9D8B030D-6E8A-4147-A177-3AD203B41FA5}">
                      <a16:colId xmlns:a16="http://schemas.microsoft.com/office/drawing/2014/main" val="562131854"/>
                    </a:ext>
                  </a:extLst>
                </a:gridCol>
              </a:tblGrid>
              <a:tr h="380852">
                <a:tc>
                  <a:txBody>
                    <a:bodyPr/>
                    <a:lstStyle/>
                    <a:p>
                      <a:r>
                        <a:rPr lang="en-GB" sz="1400" i="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80852">
                <a:tc>
                  <a:txBody>
                    <a:bodyPr/>
                    <a:lstStyle/>
                    <a:p>
                      <a:r>
                        <a:rPr lang="en-GB" sz="1400" i="0" dirty="0"/>
                        <a:t>-hood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The state of being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childhood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10670799"/>
                  </a:ext>
                </a:extLst>
              </a:tr>
              <a:tr h="380852">
                <a:tc>
                  <a:txBody>
                    <a:bodyPr/>
                    <a:lstStyle/>
                    <a:p>
                      <a:r>
                        <a:rPr lang="en-GB" sz="1400" i="0" dirty="0"/>
                        <a:t>-ward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Direction or movement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forward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27418558"/>
                  </a:ext>
                </a:extLst>
              </a:tr>
              <a:tr h="380852">
                <a:tc>
                  <a:txBody>
                    <a:bodyPr/>
                    <a:lstStyle/>
                    <a:p>
                      <a:r>
                        <a:rPr lang="en-GB" sz="1400" i="0" dirty="0"/>
                        <a:t>-al &amp;-</a:t>
                      </a:r>
                      <a:r>
                        <a:rPr lang="en-GB" sz="1400" i="0" dirty="0" err="1"/>
                        <a:t>ial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Relating to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natural/official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1939024"/>
                  </a:ext>
                </a:extLst>
              </a:tr>
              <a:tr h="38085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ary</a:t>
                      </a:r>
                      <a:r>
                        <a:rPr lang="en-GB" sz="1400" i="0" dirty="0"/>
                        <a:t>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primary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12000507"/>
                  </a:ext>
                </a:extLst>
              </a:tr>
              <a:tr h="38085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ery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place or collection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bakery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38502627"/>
                  </a:ext>
                </a:extLst>
              </a:tr>
              <a:tr h="459283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ive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t">
                        <a:lnSpc>
                          <a:spcPts val="1500"/>
                        </a:lnSpc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Having the nature of / tending to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t">
                        <a:lnSpc>
                          <a:spcPts val="1500"/>
                        </a:lnSpc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active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99528608"/>
                  </a:ext>
                </a:extLst>
              </a:tr>
              <a:tr h="38085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ous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dangerous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26378613"/>
                  </a:ext>
                </a:extLst>
              </a:tr>
              <a:tr h="380852">
                <a:tc>
                  <a:txBody>
                    <a:bodyPr/>
                    <a:lstStyle/>
                    <a:p>
                      <a:r>
                        <a:rPr lang="en-GB" sz="1400" i="0" dirty="0"/>
                        <a:t>-ship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friendship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44360520"/>
                  </a:ext>
                </a:extLst>
              </a:tr>
              <a:tr h="380852">
                <a:tc>
                  <a:txBody>
                    <a:bodyPr/>
                    <a:lstStyle/>
                    <a:p>
                      <a:r>
                        <a:rPr lang="en-GB" sz="1400" i="0" dirty="0"/>
                        <a:t>-ty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safety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86728503"/>
                  </a:ext>
                </a:extLst>
              </a:tr>
              <a:tr h="38085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ity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activity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95465903"/>
                  </a:ext>
                </a:extLst>
              </a:tr>
              <a:tr h="38085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ence</a:t>
                      </a:r>
                      <a:r>
                        <a:rPr lang="en-GB" sz="1400" i="0" dirty="0"/>
                        <a:t> &amp; -</a:t>
                      </a:r>
                      <a:r>
                        <a:rPr lang="en-GB" sz="1400" i="0" dirty="0" err="1"/>
                        <a:t>ance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difference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83900548"/>
                  </a:ext>
                </a:extLst>
              </a:tr>
            </a:tbl>
          </a:graphicData>
        </a:graphic>
      </p:graphicFrame>
      <p:sp>
        <p:nvSpPr>
          <p:cNvPr id="6" name="Title 1">
            <a:extLst>
              <a:ext uri="{FF2B5EF4-FFF2-40B4-BE49-F238E27FC236}">
                <a16:creationId xmlns:a16="http://schemas.microsoft.com/office/drawing/2014/main" id="{DB0224DD-D7AB-1CBA-C16F-73B48E0F0EC9}"/>
              </a:ext>
            </a:extLst>
          </p:cNvPr>
          <p:cNvSpPr txBox="1">
            <a:spLocks/>
          </p:cNvSpPr>
          <p:nvPr/>
        </p:nvSpPr>
        <p:spPr>
          <a:xfrm>
            <a:off x="6356699" y="315539"/>
            <a:ext cx="4951324" cy="600080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Suffixes we have met!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53AA9AF-470A-CE17-C89E-65E57F41FCDE}"/>
              </a:ext>
            </a:extLst>
          </p:cNvPr>
          <p:cNvSpPr txBox="1">
            <a:spLocks/>
          </p:cNvSpPr>
          <p:nvPr/>
        </p:nvSpPr>
        <p:spPr>
          <a:xfrm>
            <a:off x="6356699" y="1231158"/>
            <a:ext cx="4951324" cy="600080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Can you fill in the blanks?</a:t>
            </a:r>
          </a:p>
        </p:txBody>
      </p:sp>
    </p:spTree>
    <p:extLst>
      <p:ext uri="{BB962C8B-B14F-4D97-AF65-F5344CB8AC3E}">
        <p14:creationId xmlns:p14="http://schemas.microsoft.com/office/powerpoint/2010/main" val="129365415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6157DE0-3E0E-9F8F-F491-8D08BB66311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iagram, background pattern&#10;&#10;Description automatically generated">
            <a:extLst>
              <a:ext uri="{FF2B5EF4-FFF2-40B4-BE49-F238E27FC236}">
                <a16:creationId xmlns:a16="http://schemas.microsoft.com/office/drawing/2014/main" id="{8758C0B4-C6A9-136A-885D-EB23C66F4F2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ACD52459-F17C-C775-7EA9-B5E02427B62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77103510"/>
              </p:ext>
            </p:extLst>
          </p:nvPr>
        </p:nvGraphicFramePr>
        <p:xfrm>
          <a:off x="297725" y="216825"/>
          <a:ext cx="5537577" cy="652634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42702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2864604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630271">
                  <a:extLst>
                    <a:ext uri="{9D8B030D-6E8A-4147-A177-3AD203B41FA5}">
                      <a16:colId xmlns:a16="http://schemas.microsoft.com/office/drawing/2014/main" val="3045675926"/>
                    </a:ext>
                  </a:extLst>
                </a:gridCol>
              </a:tblGrid>
              <a:tr h="315474">
                <a:tc>
                  <a:txBody>
                    <a:bodyPr/>
                    <a:lstStyle/>
                    <a:p>
                      <a:r>
                        <a:rPr lang="en-GB" sz="140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15474">
                <a:tc>
                  <a:txBody>
                    <a:bodyPr/>
                    <a:lstStyle/>
                    <a:p>
                      <a:r>
                        <a:rPr lang="en-GB" sz="1400" dirty="0"/>
                        <a:t>-s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More than one or she/he/it does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cats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88046241"/>
                  </a:ext>
                </a:extLst>
              </a:tr>
              <a:tr h="315474">
                <a:tc>
                  <a:txBody>
                    <a:bodyPr/>
                    <a:lstStyle/>
                    <a:p>
                      <a:r>
                        <a:rPr lang="en-GB" sz="1400" dirty="0"/>
                        <a:t>-es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More than one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foxes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33719759"/>
                  </a:ext>
                </a:extLst>
              </a:tr>
              <a:tr h="315474">
                <a:tc>
                  <a:txBody>
                    <a:bodyPr/>
                    <a:lstStyle/>
                    <a:p>
                      <a:r>
                        <a:rPr lang="en-GB" sz="1400" dirty="0"/>
                        <a:t>-ed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Happened in the past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5806432"/>
                  </a:ext>
                </a:extLst>
              </a:tr>
              <a:tr h="315474">
                <a:tc>
                  <a:txBody>
                    <a:bodyPr/>
                    <a:lstStyle/>
                    <a:p>
                      <a:r>
                        <a:rPr lang="en-GB" sz="1400" dirty="0"/>
                        <a:t>-ing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Happening now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jumping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42790599"/>
                  </a:ext>
                </a:extLst>
              </a:tr>
              <a:tr h="315474">
                <a:tc>
                  <a:txBody>
                    <a:bodyPr/>
                    <a:lstStyle/>
                    <a:p>
                      <a:r>
                        <a:rPr lang="en-GB" sz="1400" dirty="0"/>
                        <a:t>-er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Comparing two things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3476794"/>
                  </a:ext>
                </a:extLst>
              </a:tr>
              <a:tr h="315474">
                <a:tc>
                  <a:txBody>
                    <a:bodyPr/>
                    <a:lstStyle/>
                    <a:p>
                      <a:r>
                        <a:rPr lang="en-GB" sz="1400" dirty="0"/>
                        <a:t>-est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Comparing 3 or more things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02719980"/>
                  </a:ext>
                </a:extLst>
              </a:tr>
              <a:tr h="315474">
                <a:tc>
                  <a:txBody>
                    <a:bodyPr/>
                    <a:lstStyle/>
                    <a:p>
                      <a:r>
                        <a:rPr lang="en-GB" sz="1400" dirty="0"/>
                        <a:t>-ness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kindness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0311740"/>
                  </a:ext>
                </a:extLst>
              </a:tr>
              <a:tr h="315474">
                <a:tc>
                  <a:txBody>
                    <a:bodyPr/>
                    <a:lstStyle/>
                    <a:p>
                      <a:r>
                        <a:rPr lang="en-GB" sz="1400" dirty="0"/>
                        <a:t>-y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windy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4883615"/>
                  </a:ext>
                </a:extLst>
              </a:tr>
              <a:tr h="315474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ly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In a particular way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quickly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6920132"/>
                  </a:ext>
                </a:extLst>
              </a:tr>
              <a:tr h="315474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ment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Result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enjoyment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99708603"/>
                  </a:ext>
                </a:extLst>
              </a:tr>
              <a:tr h="315474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ful</a:t>
                      </a:r>
                      <a:endParaRPr lang="en-GB" sz="1400" i="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Full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hopeful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82660873"/>
                  </a:ext>
                </a:extLst>
              </a:tr>
              <a:tr h="315474">
                <a:tc>
                  <a:txBody>
                    <a:bodyPr/>
                    <a:lstStyle/>
                    <a:p>
                      <a:r>
                        <a:rPr lang="en-GB" sz="1400" i="0" dirty="0"/>
                        <a:t>-less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Without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careless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59875631"/>
                  </a:ext>
                </a:extLst>
              </a:tr>
              <a:tr h="315474">
                <a:tc>
                  <a:txBody>
                    <a:bodyPr/>
                    <a:lstStyle/>
                    <a:p>
                      <a:r>
                        <a:rPr lang="en-GB" sz="1400" i="0" dirty="0"/>
                        <a:t>-ion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action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7519163"/>
                  </a:ext>
                </a:extLst>
              </a:tr>
              <a:tr h="315474">
                <a:tc>
                  <a:txBody>
                    <a:bodyPr/>
                    <a:lstStyle/>
                    <a:p>
                      <a:r>
                        <a:rPr lang="en-GB" sz="1400" i="0" dirty="0"/>
                        <a:t>-age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storage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43124233"/>
                  </a:ext>
                </a:extLst>
              </a:tr>
              <a:tr h="315474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ure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failure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65645942"/>
                  </a:ext>
                </a:extLst>
              </a:tr>
              <a:tr h="315474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ian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musician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44340383"/>
                  </a:ext>
                </a:extLst>
              </a:tr>
              <a:tr h="315474">
                <a:tc>
                  <a:txBody>
                    <a:bodyPr/>
                    <a:lstStyle/>
                    <a:p>
                      <a:r>
                        <a:rPr lang="en-GB" sz="1400" i="0" dirty="0"/>
                        <a:t>-or &amp; -er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person who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actor/teacher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3421467"/>
                  </a:ext>
                </a:extLst>
              </a:tr>
              <a:tr h="315474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ist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 person who believes or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artist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58560610"/>
                  </a:ext>
                </a:extLst>
              </a:tr>
              <a:tr h="532335">
                <a:tc>
                  <a:txBody>
                    <a:bodyPr/>
                    <a:lstStyle/>
                    <a:p>
                      <a:r>
                        <a:rPr lang="en-GB" sz="1400" i="0" dirty="0"/>
                        <a:t>-ant &amp; -</a:t>
                      </a:r>
                      <a:r>
                        <a:rPr lang="en-GB" sz="1400" i="0" dirty="0" err="1"/>
                        <a:t>ent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person who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assistant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87008801"/>
                  </a:ext>
                </a:extLst>
              </a:tr>
            </a:tbl>
          </a:graphicData>
        </a:graphic>
      </p:graphicFrame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2F998F36-B369-4756-B702-DA23CD549443}"/>
              </a:ext>
            </a:extLst>
          </p:cNvPr>
          <p:cNvGraphicFramePr>
            <a:graphicFrameLocks noGrp="1"/>
          </p:cNvGraphicFramePr>
          <p:nvPr/>
        </p:nvGraphicFramePr>
        <p:xfrm>
          <a:off x="5922819" y="2094504"/>
          <a:ext cx="6028100" cy="464865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78780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2957559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591761">
                  <a:extLst>
                    <a:ext uri="{9D8B030D-6E8A-4147-A177-3AD203B41FA5}">
                      <a16:colId xmlns:a16="http://schemas.microsoft.com/office/drawing/2014/main" val="562131854"/>
                    </a:ext>
                  </a:extLst>
                </a:gridCol>
              </a:tblGrid>
              <a:tr h="380852">
                <a:tc>
                  <a:txBody>
                    <a:bodyPr/>
                    <a:lstStyle/>
                    <a:p>
                      <a:r>
                        <a:rPr lang="en-GB" sz="1400" i="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80852">
                <a:tc>
                  <a:txBody>
                    <a:bodyPr/>
                    <a:lstStyle/>
                    <a:p>
                      <a:r>
                        <a:rPr lang="en-GB" sz="1400" i="0" dirty="0"/>
                        <a:t>-hood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The state of being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childhood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10670799"/>
                  </a:ext>
                </a:extLst>
              </a:tr>
              <a:tr h="380852">
                <a:tc>
                  <a:txBody>
                    <a:bodyPr/>
                    <a:lstStyle/>
                    <a:p>
                      <a:r>
                        <a:rPr lang="en-GB" sz="1400" i="0" dirty="0"/>
                        <a:t>-ward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Direction or movement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forward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27418558"/>
                  </a:ext>
                </a:extLst>
              </a:tr>
              <a:tr h="380852">
                <a:tc>
                  <a:txBody>
                    <a:bodyPr/>
                    <a:lstStyle/>
                    <a:p>
                      <a:r>
                        <a:rPr lang="en-GB" sz="1400" i="0" dirty="0"/>
                        <a:t>-al &amp;-</a:t>
                      </a:r>
                      <a:r>
                        <a:rPr lang="en-GB" sz="1400" i="0" dirty="0" err="1"/>
                        <a:t>ial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Relating to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natural/official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1939024"/>
                  </a:ext>
                </a:extLst>
              </a:tr>
              <a:tr h="38085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ary</a:t>
                      </a:r>
                      <a:r>
                        <a:rPr lang="en-GB" sz="1400" i="0" dirty="0"/>
                        <a:t>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primary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12000507"/>
                  </a:ext>
                </a:extLst>
              </a:tr>
              <a:tr h="38085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ery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place or collection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bakery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38502627"/>
                  </a:ext>
                </a:extLst>
              </a:tr>
              <a:tr h="459283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ive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t">
                        <a:lnSpc>
                          <a:spcPts val="1500"/>
                        </a:lnSpc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Having the nature of / tending to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t">
                        <a:lnSpc>
                          <a:spcPts val="1500"/>
                        </a:lnSpc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active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99528608"/>
                  </a:ext>
                </a:extLst>
              </a:tr>
              <a:tr h="38085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ous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dangerous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26378613"/>
                  </a:ext>
                </a:extLst>
              </a:tr>
              <a:tr h="380852">
                <a:tc>
                  <a:txBody>
                    <a:bodyPr/>
                    <a:lstStyle/>
                    <a:p>
                      <a:r>
                        <a:rPr lang="en-GB" sz="1400" i="0" dirty="0"/>
                        <a:t>-ship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friendship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44360520"/>
                  </a:ext>
                </a:extLst>
              </a:tr>
              <a:tr h="380852">
                <a:tc>
                  <a:txBody>
                    <a:bodyPr/>
                    <a:lstStyle/>
                    <a:p>
                      <a:r>
                        <a:rPr lang="en-GB" sz="1400" i="0" dirty="0"/>
                        <a:t>-ty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safety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86728503"/>
                  </a:ext>
                </a:extLst>
              </a:tr>
              <a:tr h="38085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ity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activity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95465903"/>
                  </a:ext>
                </a:extLst>
              </a:tr>
              <a:tr h="38085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ence</a:t>
                      </a:r>
                      <a:r>
                        <a:rPr lang="en-GB" sz="1400" i="0" dirty="0"/>
                        <a:t> &amp; -</a:t>
                      </a:r>
                      <a:r>
                        <a:rPr lang="en-GB" sz="1400" i="0" dirty="0" err="1"/>
                        <a:t>ance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difference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83900548"/>
                  </a:ext>
                </a:extLst>
              </a:tr>
            </a:tbl>
          </a:graphicData>
        </a:graphic>
      </p:graphicFrame>
      <p:sp>
        <p:nvSpPr>
          <p:cNvPr id="6" name="Title 1">
            <a:extLst>
              <a:ext uri="{FF2B5EF4-FFF2-40B4-BE49-F238E27FC236}">
                <a16:creationId xmlns:a16="http://schemas.microsoft.com/office/drawing/2014/main" id="{C73A0A11-DAD0-DFEA-A97F-117E712968B5}"/>
              </a:ext>
            </a:extLst>
          </p:cNvPr>
          <p:cNvSpPr txBox="1">
            <a:spLocks/>
          </p:cNvSpPr>
          <p:nvPr/>
        </p:nvSpPr>
        <p:spPr>
          <a:xfrm>
            <a:off x="6356699" y="315539"/>
            <a:ext cx="4951324" cy="600080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Suffixes we have met!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9315D6D-6B44-7976-93B8-6709C1160A8C}"/>
              </a:ext>
            </a:extLst>
          </p:cNvPr>
          <p:cNvSpPr txBox="1">
            <a:spLocks/>
          </p:cNvSpPr>
          <p:nvPr/>
        </p:nvSpPr>
        <p:spPr>
          <a:xfrm>
            <a:off x="6356699" y="1231158"/>
            <a:ext cx="4951324" cy="600080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Can you fill in the blanks?</a:t>
            </a:r>
          </a:p>
        </p:txBody>
      </p:sp>
    </p:spTree>
    <p:extLst>
      <p:ext uri="{BB962C8B-B14F-4D97-AF65-F5344CB8AC3E}">
        <p14:creationId xmlns:p14="http://schemas.microsoft.com/office/powerpoint/2010/main" val="43609876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151F35F-A83D-3689-BCD6-6D1F69614C5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iagram, background pattern&#10;&#10;Description automatically generated">
            <a:extLst>
              <a:ext uri="{FF2B5EF4-FFF2-40B4-BE49-F238E27FC236}">
                <a16:creationId xmlns:a16="http://schemas.microsoft.com/office/drawing/2014/main" id="{9744337F-0811-76D2-1433-8F40071C421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4FEBE4E0-EA09-730A-1D6C-27CAD22E55A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32797091"/>
              </p:ext>
            </p:extLst>
          </p:nvPr>
        </p:nvGraphicFramePr>
        <p:xfrm>
          <a:off x="297725" y="216825"/>
          <a:ext cx="5537577" cy="652634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42702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2864604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630271">
                  <a:extLst>
                    <a:ext uri="{9D8B030D-6E8A-4147-A177-3AD203B41FA5}">
                      <a16:colId xmlns:a16="http://schemas.microsoft.com/office/drawing/2014/main" val="3045675926"/>
                    </a:ext>
                  </a:extLst>
                </a:gridCol>
              </a:tblGrid>
              <a:tr h="315474">
                <a:tc>
                  <a:txBody>
                    <a:bodyPr/>
                    <a:lstStyle/>
                    <a:p>
                      <a:r>
                        <a:rPr lang="en-GB" sz="140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15474">
                <a:tc>
                  <a:txBody>
                    <a:bodyPr/>
                    <a:lstStyle/>
                    <a:p>
                      <a:r>
                        <a:rPr lang="en-GB" sz="1400" dirty="0"/>
                        <a:t>-s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More than one or she/he/it does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cats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88046241"/>
                  </a:ext>
                </a:extLst>
              </a:tr>
              <a:tr h="315474">
                <a:tc>
                  <a:txBody>
                    <a:bodyPr/>
                    <a:lstStyle/>
                    <a:p>
                      <a:r>
                        <a:rPr lang="en-GB" sz="1400" dirty="0"/>
                        <a:t>-es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More than one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foxes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33719759"/>
                  </a:ext>
                </a:extLst>
              </a:tr>
              <a:tr h="315474">
                <a:tc>
                  <a:txBody>
                    <a:bodyPr/>
                    <a:lstStyle/>
                    <a:p>
                      <a:r>
                        <a:rPr lang="en-GB" sz="1400" dirty="0"/>
                        <a:t>-ed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Happened in the past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5806432"/>
                  </a:ext>
                </a:extLst>
              </a:tr>
              <a:tr h="315474">
                <a:tc>
                  <a:txBody>
                    <a:bodyPr/>
                    <a:lstStyle/>
                    <a:p>
                      <a:r>
                        <a:rPr lang="en-GB" sz="1400" dirty="0"/>
                        <a:t>-ing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Happening now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jumping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42790599"/>
                  </a:ext>
                </a:extLst>
              </a:tr>
              <a:tr h="315474">
                <a:tc>
                  <a:txBody>
                    <a:bodyPr/>
                    <a:lstStyle/>
                    <a:p>
                      <a:r>
                        <a:rPr lang="en-GB" sz="1400" dirty="0"/>
                        <a:t>-er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Comparing two things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3476794"/>
                  </a:ext>
                </a:extLst>
              </a:tr>
              <a:tr h="315474">
                <a:tc>
                  <a:txBody>
                    <a:bodyPr/>
                    <a:lstStyle/>
                    <a:p>
                      <a:r>
                        <a:rPr lang="en-GB" sz="1400" dirty="0"/>
                        <a:t>-est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Comparing 3 or more things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02719980"/>
                  </a:ext>
                </a:extLst>
              </a:tr>
              <a:tr h="315474">
                <a:tc>
                  <a:txBody>
                    <a:bodyPr/>
                    <a:lstStyle/>
                    <a:p>
                      <a:r>
                        <a:rPr lang="en-GB" sz="1400" dirty="0"/>
                        <a:t>-ness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kindness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0311740"/>
                  </a:ext>
                </a:extLst>
              </a:tr>
              <a:tr h="315474">
                <a:tc>
                  <a:txBody>
                    <a:bodyPr/>
                    <a:lstStyle/>
                    <a:p>
                      <a:r>
                        <a:rPr lang="en-GB" sz="1400" dirty="0"/>
                        <a:t>-y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windy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4883615"/>
                  </a:ext>
                </a:extLst>
              </a:tr>
              <a:tr h="315474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ly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In a particular way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quickly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6920132"/>
                  </a:ext>
                </a:extLst>
              </a:tr>
              <a:tr h="315474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ment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Result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enjoyment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99708603"/>
                  </a:ext>
                </a:extLst>
              </a:tr>
              <a:tr h="315474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ful</a:t>
                      </a:r>
                      <a:endParaRPr lang="en-GB" sz="1400" i="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Full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hopeful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82660873"/>
                  </a:ext>
                </a:extLst>
              </a:tr>
              <a:tr h="315474">
                <a:tc>
                  <a:txBody>
                    <a:bodyPr/>
                    <a:lstStyle/>
                    <a:p>
                      <a:r>
                        <a:rPr lang="en-GB" sz="1400" i="0" dirty="0"/>
                        <a:t>-less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Without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careless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59875631"/>
                  </a:ext>
                </a:extLst>
              </a:tr>
              <a:tr h="315474">
                <a:tc>
                  <a:txBody>
                    <a:bodyPr/>
                    <a:lstStyle/>
                    <a:p>
                      <a:r>
                        <a:rPr lang="en-GB" sz="1400" i="0" dirty="0"/>
                        <a:t>-ion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action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7519163"/>
                  </a:ext>
                </a:extLst>
              </a:tr>
              <a:tr h="315474">
                <a:tc>
                  <a:txBody>
                    <a:bodyPr/>
                    <a:lstStyle/>
                    <a:p>
                      <a:r>
                        <a:rPr lang="en-GB" sz="1400" i="0" dirty="0"/>
                        <a:t>-age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storage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43124233"/>
                  </a:ext>
                </a:extLst>
              </a:tr>
              <a:tr h="315474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ure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failure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65645942"/>
                  </a:ext>
                </a:extLst>
              </a:tr>
              <a:tr h="315474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ian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A person who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musician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44340383"/>
                  </a:ext>
                </a:extLst>
              </a:tr>
              <a:tr h="315474">
                <a:tc>
                  <a:txBody>
                    <a:bodyPr/>
                    <a:lstStyle/>
                    <a:p>
                      <a:r>
                        <a:rPr lang="en-GB" sz="1400" i="0" dirty="0"/>
                        <a:t>-or &amp; -er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person who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actor/teacher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3421467"/>
                  </a:ext>
                </a:extLst>
              </a:tr>
              <a:tr h="315474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ist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 person who believes or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artist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58560610"/>
                  </a:ext>
                </a:extLst>
              </a:tr>
              <a:tr h="532335">
                <a:tc>
                  <a:txBody>
                    <a:bodyPr/>
                    <a:lstStyle/>
                    <a:p>
                      <a:r>
                        <a:rPr lang="en-GB" sz="1400" i="0" dirty="0"/>
                        <a:t>-ant &amp; -</a:t>
                      </a:r>
                      <a:r>
                        <a:rPr lang="en-GB" sz="1400" i="0" dirty="0" err="1"/>
                        <a:t>ent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person who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assistant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87008801"/>
                  </a:ext>
                </a:extLst>
              </a:tr>
            </a:tbl>
          </a:graphicData>
        </a:graphic>
      </p:graphicFrame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B4914237-63B5-C3AC-906E-0E060C69A6E2}"/>
              </a:ext>
            </a:extLst>
          </p:cNvPr>
          <p:cNvGraphicFramePr>
            <a:graphicFrameLocks noGrp="1"/>
          </p:cNvGraphicFramePr>
          <p:nvPr/>
        </p:nvGraphicFramePr>
        <p:xfrm>
          <a:off x="5922819" y="2094504"/>
          <a:ext cx="6028100" cy="464865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78780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2957559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591761">
                  <a:extLst>
                    <a:ext uri="{9D8B030D-6E8A-4147-A177-3AD203B41FA5}">
                      <a16:colId xmlns:a16="http://schemas.microsoft.com/office/drawing/2014/main" val="562131854"/>
                    </a:ext>
                  </a:extLst>
                </a:gridCol>
              </a:tblGrid>
              <a:tr h="380852">
                <a:tc>
                  <a:txBody>
                    <a:bodyPr/>
                    <a:lstStyle/>
                    <a:p>
                      <a:r>
                        <a:rPr lang="en-GB" sz="1400" i="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80852">
                <a:tc>
                  <a:txBody>
                    <a:bodyPr/>
                    <a:lstStyle/>
                    <a:p>
                      <a:r>
                        <a:rPr lang="en-GB" sz="1400" i="0" dirty="0"/>
                        <a:t>-hood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The state of being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childhood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10670799"/>
                  </a:ext>
                </a:extLst>
              </a:tr>
              <a:tr h="380852">
                <a:tc>
                  <a:txBody>
                    <a:bodyPr/>
                    <a:lstStyle/>
                    <a:p>
                      <a:r>
                        <a:rPr lang="en-GB" sz="1400" i="0" dirty="0"/>
                        <a:t>-ward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Direction or movement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forward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27418558"/>
                  </a:ext>
                </a:extLst>
              </a:tr>
              <a:tr h="380852">
                <a:tc>
                  <a:txBody>
                    <a:bodyPr/>
                    <a:lstStyle/>
                    <a:p>
                      <a:r>
                        <a:rPr lang="en-GB" sz="1400" i="0" dirty="0"/>
                        <a:t>-al &amp;-</a:t>
                      </a:r>
                      <a:r>
                        <a:rPr lang="en-GB" sz="1400" i="0" dirty="0" err="1"/>
                        <a:t>ial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Relating to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natural/official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1939024"/>
                  </a:ext>
                </a:extLst>
              </a:tr>
              <a:tr h="38085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ary</a:t>
                      </a:r>
                      <a:r>
                        <a:rPr lang="en-GB" sz="1400" i="0" dirty="0"/>
                        <a:t>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primary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12000507"/>
                  </a:ext>
                </a:extLst>
              </a:tr>
              <a:tr h="38085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ery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place or collection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bakery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38502627"/>
                  </a:ext>
                </a:extLst>
              </a:tr>
              <a:tr h="459283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ive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t">
                        <a:lnSpc>
                          <a:spcPts val="1500"/>
                        </a:lnSpc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Having the nature of / tending to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t">
                        <a:lnSpc>
                          <a:spcPts val="1500"/>
                        </a:lnSpc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active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99528608"/>
                  </a:ext>
                </a:extLst>
              </a:tr>
              <a:tr h="38085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ous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dangerous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26378613"/>
                  </a:ext>
                </a:extLst>
              </a:tr>
              <a:tr h="380852">
                <a:tc>
                  <a:txBody>
                    <a:bodyPr/>
                    <a:lstStyle/>
                    <a:p>
                      <a:r>
                        <a:rPr lang="en-GB" sz="1400" i="0" dirty="0"/>
                        <a:t>-ship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friendship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44360520"/>
                  </a:ext>
                </a:extLst>
              </a:tr>
              <a:tr h="380852">
                <a:tc>
                  <a:txBody>
                    <a:bodyPr/>
                    <a:lstStyle/>
                    <a:p>
                      <a:r>
                        <a:rPr lang="en-GB" sz="1400" i="0" dirty="0"/>
                        <a:t>-ty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safety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86728503"/>
                  </a:ext>
                </a:extLst>
              </a:tr>
              <a:tr h="38085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ity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activity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95465903"/>
                  </a:ext>
                </a:extLst>
              </a:tr>
              <a:tr h="38085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ence</a:t>
                      </a:r>
                      <a:r>
                        <a:rPr lang="en-GB" sz="1400" i="0" dirty="0"/>
                        <a:t> &amp; -</a:t>
                      </a:r>
                      <a:r>
                        <a:rPr lang="en-GB" sz="1400" i="0" dirty="0" err="1"/>
                        <a:t>ance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difference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83900548"/>
                  </a:ext>
                </a:extLst>
              </a:tr>
            </a:tbl>
          </a:graphicData>
        </a:graphic>
      </p:graphicFrame>
      <p:sp>
        <p:nvSpPr>
          <p:cNvPr id="6" name="Title 1">
            <a:extLst>
              <a:ext uri="{FF2B5EF4-FFF2-40B4-BE49-F238E27FC236}">
                <a16:creationId xmlns:a16="http://schemas.microsoft.com/office/drawing/2014/main" id="{9434E879-2A1C-490D-A8BA-F7F90C82A9B7}"/>
              </a:ext>
            </a:extLst>
          </p:cNvPr>
          <p:cNvSpPr txBox="1">
            <a:spLocks/>
          </p:cNvSpPr>
          <p:nvPr/>
        </p:nvSpPr>
        <p:spPr>
          <a:xfrm>
            <a:off x="6356699" y="315539"/>
            <a:ext cx="4951324" cy="600080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Suffixes we have met!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DBA1AF7-D288-DB5F-C6BB-D5C84125C5F8}"/>
              </a:ext>
            </a:extLst>
          </p:cNvPr>
          <p:cNvSpPr txBox="1">
            <a:spLocks/>
          </p:cNvSpPr>
          <p:nvPr/>
        </p:nvSpPr>
        <p:spPr>
          <a:xfrm>
            <a:off x="6356699" y="1231158"/>
            <a:ext cx="4951324" cy="600080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Can you fill in the blanks?</a:t>
            </a:r>
          </a:p>
        </p:txBody>
      </p:sp>
    </p:spTree>
    <p:extLst>
      <p:ext uri="{BB962C8B-B14F-4D97-AF65-F5344CB8AC3E}">
        <p14:creationId xmlns:p14="http://schemas.microsoft.com/office/powerpoint/2010/main" val="35627999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C14B92C-1242-9BD8-0A85-D7856591148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iagram, background pattern&#10;&#10;Description automatically generated">
            <a:extLst>
              <a:ext uri="{FF2B5EF4-FFF2-40B4-BE49-F238E27FC236}">
                <a16:creationId xmlns:a16="http://schemas.microsoft.com/office/drawing/2014/main" id="{0FEDD0DC-E265-24BE-E9B3-4FAF33CF92F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01948618-52B4-A987-1614-A7DFBA15D107}"/>
              </a:ext>
            </a:extLst>
          </p:cNvPr>
          <p:cNvGraphicFramePr>
            <a:graphicFrameLocks noGrp="1"/>
          </p:cNvGraphicFramePr>
          <p:nvPr/>
        </p:nvGraphicFramePr>
        <p:xfrm>
          <a:off x="297725" y="216825"/>
          <a:ext cx="5537577" cy="652634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42702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2864604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630271">
                  <a:extLst>
                    <a:ext uri="{9D8B030D-6E8A-4147-A177-3AD203B41FA5}">
                      <a16:colId xmlns:a16="http://schemas.microsoft.com/office/drawing/2014/main" val="3045675926"/>
                    </a:ext>
                  </a:extLst>
                </a:gridCol>
              </a:tblGrid>
              <a:tr h="315474">
                <a:tc>
                  <a:txBody>
                    <a:bodyPr/>
                    <a:lstStyle/>
                    <a:p>
                      <a:r>
                        <a:rPr lang="en-GB" sz="140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15474">
                <a:tc>
                  <a:txBody>
                    <a:bodyPr/>
                    <a:lstStyle/>
                    <a:p>
                      <a:r>
                        <a:rPr lang="en-GB" sz="1400" dirty="0"/>
                        <a:t>-s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More than one or she/he/it does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cats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88046241"/>
                  </a:ext>
                </a:extLst>
              </a:tr>
              <a:tr h="315474">
                <a:tc>
                  <a:txBody>
                    <a:bodyPr/>
                    <a:lstStyle/>
                    <a:p>
                      <a:r>
                        <a:rPr lang="en-GB" sz="1400" dirty="0"/>
                        <a:t>-es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More than one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foxes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33719759"/>
                  </a:ext>
                </a:extLst>
              </a:tr>
              <a:tr h="315474">
                <a:tc>
                  <a:txBody>
                    <a:bodyPr/>
                    <a:lstStyle/>
                    <a:p>
                      <a:r>
                        <a:rPr lang="en-GB" sz="1400" dirty="0"/>
                        <a:t>-ed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Happened in the past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5806432"/>
                  </a:ext>
                </a:extLst>
              </a:tr>
              <a:tr h="315474">
                <a:tc>
                  <a:txBody>
                    <a:bodyPr/>
                    <a:lstStyle/>
                    <a:p>
                      <a:r>
                        <a:rPr lang="en-GB" sz="1400" dirty="0"/>
                        <a:t>-ing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Happening now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jumping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42790599"/>
                  </a:ext>
                </a:extLst>
              </a:tr>
              <a:tr h="315474">
                <a:tc>
                  <a:txBody>
                    <a:bodyPr/>
                    <a:lstStyle/>
                    <a:p>
                      <a:r>
                        <a:rPr lang="en-GB" sz="1400" dirty="0"/>
                        <a:t>-er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Comparing two things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3476794"/>
                  </a:ext>
                </a:extLst>
              </a:tr>
              <a:tr h="315474">
                <a:tc>
                  <a:txBody>
                    <a:bodyPr/>
                    <a:lstStyle/>
                    <a:p>
                      <a:r>
                        <a:rPr lang="en-GB" sz="1400" dirty="0"/>
                        <a:t>-est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Comparing 3 or more things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02719980"/>
                  </a:ext>
                </a:extLst>
              </a:tr>
              <a:tr h="315474">
                <a:tc>
                  <a:txBody>
                    <a:bodyPr/>
                    <a:lstStyle/>
                    <a:p>
                      <a:r>
                        <a:rPr lang="en-GB" sz="1400" dirty="0"/>
                        <a:t>-ness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kindness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0311740"/>
                  </a:ext>
                </a:extLst>
              </a:tr>
              <a:tr h="315474">
                <a:tc>
                  <a:txBody>
                    <a:bodyPr/>
                    <a:lstStyle/>
                    <a:p>
                      <a:r>
                        <a:rPr lang="en-GB" sz="1400" dirty="0"/>
                        <a:t>-y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windy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4883615"/>
                  </a:ext>
                </a:extLst>
              </a:tr>
              <a:tr h="315474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ly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In a particular way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quickly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6920132"/>
                  </a:ext>
                </a:extLst>
              </a:tr>
              <a:tr h="315474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ment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Result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enjoyment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99708603"/>
                  </a:ext>
                </a:extLst>
              </a:tr>
              <a:tr h="315474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ful</a:t>
                      </a:r>
                      <a:endParaRPr lang="en-GB" sz="1400" i="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Full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hopeful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82660873"/>
                  </a:ext>
                </a:extLst>
              </a:tr>
              <a:tr h="315474">
                <a:tc>
                  <a:txBody>
                    <a:bodyPr/>
                    <a:lstStyle/>
                    <a:p>
                      <a:r>
                        <a:rPr lang="en-GB" sz="1400" i="0" dirty="0"/>
                        <a:t>-less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Without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careless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59875631"/>
                  </a:ext>
                </a:extLst>
              </a:tr>
              <a:tr h="315474">
                <a:tc>
                  <a:txBody>
                    <a:bodyPr/>
                    <a:lstStyle/>
                    <a:p>
                      <a:r>
                        <a:rPr lang="en-GB" sz="1400" i="0" dirty="0"/>
                        <a:t>-ion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action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7519163"/>
                  </a:ext>
                </a:extLst>
              </a:tr>
              <a:tr h="315474">
                <a:tc>
                  <a:txBody>
                    <a:bodyPr/>
                    <a:lstStyle/>
                    <a:p>
                      <a:r>
                        <a:rPr lang="en-GB" sz="1400" i="0" dirty="0"/>
                        <a:t>-age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storage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43124233"/>
                  </a:ext>
                </a:extLst>
              </a:tr>
              <a:tr h="315474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ure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failure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65645942"/>
                  </a:ext>
                </a:extLst>
              </a:tr>
              <a:tr h="315474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ian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A person who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musician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44340383"/>
                  </a:ext>
                </a:extLst>
              </a:tr>
              <a:tr h="315474">
                <a:tc>
                  <a:txBody>
                    <a:bodyPr/>
                    <a:lstStyle/>
                    <a:p>
                      <a:r>
                        <a:rPr lang="en-GB" sz="1400" i="0" dirty="0"/>
                        <a:t>-or &amp; -er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person who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actor/teacher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3421467"/>
                  </a:ext>
                </a:extLst>
              </a:tr>
              <a:tr h="315474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ist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 person who believes or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artist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58560610"/>
                  </a:ext>
                </a:extLst>
              </a:tr>
              <a:tr h="532335">
                <a:tc>
                  <a:txBody>
                    <a:bodyPr/>
                    <a:lstStyle/>
                    <a:p>
                      <a:r>
                        <a:rPr lang="en-GB" sz="1400" i="0" dirty="0"/>
                        <a:t>-ant &amp; -</a:t>
                      </a:r>
                      <a:r>
                        <a:rPr lang="en-GB" sz="1400" i="0" dirty="0" err="1"/>
                        <a:t>ent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person who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assistant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87008801"/>
                  </a:ext>
                </a:extLst>
              </a:tr>
            </a:tbl>
          </a:graphicData>
        </a:graphic>
      </p:graphicFrame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84D2DD2D-5CC4-F291-7162-C6FBD168AEE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64639176"/>
              </p:ext>
            </p:extLst>
          </p:nvPr>
        </p:nvGraphicFramePr>
        <p:xfrm>
          <a:off x="5922819" y="2094504"/>
          <a:ext cx="6028100" cy="464865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78780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2957559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591761">
                  <a:extLst>
                    <a:ext uri="{9D8B030D-6E8A-4147-A177-3AD203B41FA5}">
                      <a16:colId xmlns:a16="http://schemas.microsoft.com/office/drawing/2014/main" val="562131854"/>
                    </a:ext>
                  </a:extLst>
                </a:gridCol>
              </a:tblGrid>
              <a:tr h="380852">
                <a:tc>
                  <a:txBody>
                    <a:bodyPr/>
                    <a:lstStyle/>
                    <a:p>
                      <a:r>
                        <a:rPr lang="en-GB" sz="1400" i="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80852">
                <a:tc>
                  <a:txBody>
                    <a:bodyPr/>
                    <a:lstStyle/>
                    <a:p>
                      <a:r>
                        <a:rPr lang="en-GB" sz="1400" i="0" dirty="0"/>
                        <a:t>-hood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The state of being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childhood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10670799"/>
                  </a:ext>
                </a:extLst>
              </a:tr>
              <a:tr h="380852">
                <a:tc>
                  <a:txBody>
                    <a:bodyPr/>
                    <a:lstStyle/>
                    <a:p>
                      <a:r>
                        <a:rPr lang="en-GB" sz="1400" i="0" dirty="0"/>
                        <a:t>-ward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Direction or movement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forward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27418558"/>
                  </a:ext>
                </a:extLst>
              </a:tr>
              <a:tr h="380852">
                <a:tc>
                  <a:txBody>
                    <a:bodyPr/>
                    <a:lstStyle/>
                    <a:p>
                      <a:r>
                        <a:rPr lang="en-GB" sz="1400" i="0" dirty="0"/>
                        <a:t>-al &amp;-</a:t>
                      </a:r>
                      <a:r>
                        <a:rPr lang="en-GB" sz="1400" i="0" dirty="0" err="1"/>
                        <a:t>ial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Relating to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natural/official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1939024"/>
                  </a:ext>
                </a:extLst>
              </a:tr>
              <a:tr h="38085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ary</a:t>
                      </a:r>
                      <a:r>
                        <a:rPr lang="en-GB" sz="1400" i="0" dirty="0"/>
                        <a:t>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Relating to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primary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12000507"/>
                  </a:ext>
                </a:extLst>
              </a:tr>
              <a:tr h="38085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ery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place or collection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bakery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38502627"/>
                  </a:ext>
                </a:extLst>
              </a:tr>
              <a:tr h="459283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ive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t">
                        <a:lnSpc>
                          <a:spcPts val="1500"/>
                        </a:lnSpc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Having the nature of / tending to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t">
                        <a:lnSpc>
                          <a:spcPts val="1500"/>
                        </a:lnSpc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active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99528608"/>
                  </a:ext>
                </a:extLst>
              </a:tr>
              <a:tr h="38085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ous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dangerous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26378613"/>
                  </a:ext>
                </a:extLst>
              </a:tr>
              <a:tr h="380852">
                <a:tc>
                  <a:txBody>
                    <a:bodyPr/>
                    <a:lstStyle/>
                    <a:p>
                      <a:r>
                        <a:rPr lang="en-GB" sz="1400" i="0" dirty="0"/>
                        <a:t>-ship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friendship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44360520"/>
                  </a:ext>
                </a:extLst>
              </a:tr>
              <a:tr h="380852">
                <a:tc>
                  <a:txBody>
                    <a:bodyPr/>
                    <a:lstStyle/>
                    <a:p>
                      <a:r>
                        <a:rPr lang="en-GB" sz="1400" i="0" dirty="0"/>
                        <a:t>-ty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safety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86728503"/>
                  </a:ext>
                </a:extLst>
              </a:tr>
              <a:tr h="38085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ity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activity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95465903"/>
                  </a:ext>
                </a:extLst>
              </a:tr>
              <a:tr h="38085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ence</a:t>
                      </a:r>
                      <a:r>
                        <a:rPr lang="en-GB" sz="1400" i="0" dirty="0"/>
                        <a:t> &amp; -</a:t>
                      </a:r>
                      <a:r>
                        <a:rPr lang="en-GB" sz="1400" i="0" dirty="0" err="1"/>
                        <a:t>ance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difference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83900548"/>
                  </a:ext>
                </a:extLst>
              </a:tr>
            </a:tbl>
          </a:graphicData>
        </a:graphic>
      </p:graphicFrame>
      <p:sp>
        <p:nvSpPr>
          <p:cNvPr id="6" name="Title 1">
            <a:extLst>
              <a:ext uri="{FF2B5EF4-FFF2-40B4-BE49-F238E27FC236}">
                <a16:creationId xmlns:a16="http://schemas.microsoft.com/office/drawing/2014/main" id="{87F7A823-086A-1A57-00E4-9913BA553E78}"/>
              </a:ext>
            </a:extLst>
          </p:cNvPr>
          <p:cNvSpPr txBox="1">
            <a:spLocks/>
          </p:cNvSpPr>
          <p:nvPr/>
        </p:nvSpPr>
        <p:spPr>
          <a:xfrm>
            <a:off x="6356699" y="315539"/>
            <a:ext cx="4951324" cy="600080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Suffixes we have met!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13B2345-B242-80CE-5854-EB3B72D151AA}"/>
              </a:ext>
            </a:extLst>
          </p:cNvPr>
          <p:cNvSpPr txBox="1">
            <a:spLocks/>
          </p:cNvSpPr>
          <p:nvPr/>
        </p:nvSpPr>
        <p:spPr>
          <a:xfrm>
            <a:off x="6356699" y="1231158"/>
            <a:ext cx="4951324" cy="600080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Can you fill in the blanks?</a:t>
            </a:r>
          </a:p>
        </p:txBody>
      </p:sp>
    </p:spTree>
    <p:extLst>
      <p:ext uri="{BB962C8B-B14F-4D97-AF65-F5344CB8AC3E}">
        <p14:creationId xmlns:p14="http://schemas.microsoft.com/office/powerpoint/2010/main" val="425635987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2459</Words>
  <Application>Microsoft Office PowerPoint</Application>
  <PresentationFormat>Widescreen</PresentationFormat>
  <Paragraphs>912</Paragraphs>
  <Slides>30</Slides>
  <Notes>22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34" baseType="lpstr">
      <vt:lpstr>Aptos</vt:lpstr>
      <vt:lpstr>Arial</vt:lpstr>
      <vt:lpstr>Andika</vt:lpstr>
      <vt:lpstr>Office Theme</vt:lpstr>
      <vt:lpstr> How to Use this PowerPoint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The suffix -en</vt:lpstr>
      <vt:lpstr>PowerPoint Presentation</vt:lpstr>
      <vt:lpstr>PowerPoint Presentation</vt:lpstr>
      <vt:lpstr>PowerPoint Presentation</vt:lpstr>
      <vt:lpstr>Can you fill in the gaps?</vt:lpstr>
      <vt:lpstr>Can you fill in the gaps?</vt:lpstr>
      <vt:lpstr>Can you spot the spelling mistakes?</vt:lpstr>
      <vt:lpstr>Can you spot the spelling mistakes?</vt:lpstr>
      <vt:lpstr>PowerPoint Presentation</vt:lpstr>
      <vt:lpstr>Here are this week’s spellings to practise: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Emile - Morphology</dc:title>
  <dc:creator>Glen Jones;Siobhan</dc:creator>
  <cp:lastModifiedBy>Glen Jones</cp:lastModifiedBy>
  <cp:revision>63</cp:revision>
  <dcterms:created xsi:type="dcterms:W3CDTF">2022-05-31T09:42:07Z</dcterms:created>
  <dcterms:modified xsi:type="dcterms:W3CDTF">2026-07-23T13:24:32Z</dcterms:modified>
</cp:coreProperties>
</file>