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36"/>
  </p:notesMasterIdLst>
  <p:sldIdLst>
    <p:sldId id="390" r:id="rId2"/>
    <p:sldId id="544" r:id="rId3"/>
    <p:sldId id="546" r:id="rId4"/>
    <p:sldId id="548" r:id="rId5"/>
    <p:sldId id="274" r:id="rId6"/>
    <p:sldId id="295" r:id="rId7"/>
    <p:sldId id="550" r:id="rId8"/>
    <p:sldId id="572" r:id="rId9"/>
    <p:sldId id="573" r:id="rId10"/>
    <p:sldId id="574" r:id="rId11"/>
    <p:sldId id="575" r:id="rId12"/>
    <p:sldId id="580" r:id="rId13"/>
    <p:sldId id="581" r:id="rId14"/>
    <p:sldId id="582" r:id="rId15"/>
    <p:sldId id="583" r:id="rId16"/>
    <p:sldId id="584" r:id="rId17"/>
    <p:sldId id="585" r:id="rId18"/>
    <p:sldId id="586" r:id="rId19"/>
    <p:sldId id="587" r:id="rId20"/>
    <p:sldId id="556" r:id="rId21"/>
    <p:sldId id="562" r:id="rId22"/>
    <p:sldId id="565" r:id="rId23"/>
    <p:sldId id="558" r:id="rId24"/>
    <p:sldId id="566" r:id="rId25"/>
    <p:sldId id="557" r:id="rId26"/>
    <p:sldId id="553" r:id="rId27"/>
    <p:sldId id="595" r:id="rId28"/>
    <p:sldId id="552" r:id="rId29"/>
    <p:sldId id="606" r:id="rId30"/>
    <p:sldId id="604" r:id="rId31"/>
    <p:sldId id="419" r:id="rId32"/>
    <p:sldId id="605" r:id="rId33"/>
    <p:sldId id="363" r:id="rId34"/>
    <p:sldId id="549" r:id="rId35"/>
  </p:sldIdLst>
  <p:sldSz cx="12192000" cy="6858000"/>
  <p:notesSz cx="6858000" cy="9144000"/>
  <p:embeddedFontLst>
    <p:embeddedFont>
      <p:font typeface="Andika" panose="02000000000000000000" pitchFamily="2" charset="0"/>
      <p:regular r:id="rId37"/>
      <p:bold r:id="rId38"/>
      <p:italic r:id="rId39"/>
      <p:boldItalic r:id="rId4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CE562EA-41C7-4579-A303-C248A7B67FD3}" v="13" dt="2026-07-23T13:32:36.92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69912" autoAdjust="0"/>
  </p:normalViewPr>
  <p:slideViewPr>
    <p:cSldViewPr snapToGrid="0">
      <p:cViewPr varScale="1">
        <p:scale>
          <a:sx n="51" d="100"/>
          <a:sy n="51" d="100"/>
        </p:scale>
        <p:origin x="1829" y="3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3.fntdata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47" Type="http://schemas.microsoft.com/office/2018/10/relationships/authors" Target="author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1.fntdata"/><Relationship Id="rId40" Type="http://schemas.openxmlformats.org/officeDocument/2006/relationships/font" Target="fonts/font4.fntdata"/><Relationship Id="rId45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2.fntdata"/><Relationship Id="rId46" Type="http://schemas.microsoft.com/office/2015/10/relationships/revisionInfo" Target="revisionInfo.xml"/><Relationship Id="rId20" Type="http://schemas.openxmlformats.org/officeDocument/2006/relationships/slide" Target="slides/slide19.xml"/><Relationship Id="rId41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undo custSel addSld delSld modSld sldOrd">
      <pc:chgData name="Glen Jones" userId="e846aaca-4b24-4b13-b0d0-f2308e16b284" providerId="ADAL" clId="{ED47ACC3-9597-4D89-A1DC-43CF280EF274}" dt="2026-07-23T13:32:36.920" v="3202"/>
      <pc:docMkLst>
        <pc:docMk/>
      </pc:docMkLst>
      <pc:sldChg chg="modTransition">
        <pc:chgData name="Glen Jones" userId="e846aaca-4b24-4b13-b0d0-f2308e16b284" providerId="ADAL" clId="{ED47ACC3-9597-4D89-A1DC-43CF280EF274}" dt="2026-07-23T13:32:36.920" v="3202"/>
        <pc:sldMkLst>
          <pc:docMk/>
          <pc:sldMk cId="4010327805" sldId="274"/>
        </pc:sldMkLst>
      </pc:sldChg>
      <pc:sldChg chg="modTransition">
        <pc:chgData name="Glen Jones" userId="e846aaca-4b24-4b13-b0d0-f2308e16b284" providerId="ADAL" clId="{ED47ACC3-9597-4D89-A1DC-43CF280EF274}" dt="2026-07-23T13:32:36.920" v="3202"/>
        <pc:sldMkLst>
          <pc:docMk/>
          <pc:sldMk cId="559655287" sldId="295"/>
        </pc:sldMkLst>
      </pc:sldChg>
      <pc:sldChg chg="modSp add mod modTransition">
        <pc:chgData name="Glen Jones" userId="e846aaca-4b24-4b13-b0d0-f2308e16b284" providerId="ADAL" clId="{ED47ACC3-9597-4D89-A1DC-43CF280EF274}" dt="2026-07-23T13:32:36.920" v="3202"/>
        <pc:sldMkLst>
          <pc:docMk/>
          <pc:sldMk cId="2837964923" sldId="363"/>
        </pc:sldMkLst>
        <pc:graphicFrameChg chg="mod modGraphic">
          <ac:chgData name="Glen Jones" userId="e846aaca-4b24-4b13-b0d0-f2308e16b284" providerId="ADAL" clId="{ED47ACC3-9597-4D89-A1DC-43CF280EF274}" dt="2026-07-21T09:59:25.102" v="3190"/>
          <ac:graphicFrameMkLst>
            <pc:docMk/>
            <pc:sldMk cId="2837964923" sldId="363"/>
            <ac:graphicFrameMk id="7" creationId="{F27B061C-BBB5-7253-90D7-E79123DB55D3}"/>
          </ac:graphicFrameMkLst>
        </pc:graphicFrameChg>
      </pc:sldChg>
      <pc:sldChg chg="modTransition">
        <pc:chgData name="Glen Jones" userId="e846aaca-4b24-4b13-b0d0-f2308e16b284" providerId="ADAL" clId="{ED47ACC3-9597-4D89-A1DC-43CF280EF274}" dt="2026-07-23T13:32:36.920" v="3202"/>
        <pc:sldMkLst>
          <pc:docMk/>
          <pc:sldMk cId="2515382227" sldId="390"/>
        </pc:sldMkLst>
      </pc:sldChg>
      <pc:sldChg chg="modTransition">
        <pc:chgData name="Glen Jones" userId="e846aaca-4b24-4b13-b0d0-f2308e16b284" providerId="ADAL" clId="{ED47ACC3-9597-4D89-A1DC-43CF280EF274}" dt="2026-07-23T13:32:36.920" v="3202"/>
        <pc:sldMkLst>
          <pc:docMk/>
          <pc:sldMk cId="367735228" sldId="419"/>
        </pc:sldMkLst>
      </pc:sldChg>
      <pc:sldChg chg="modSp modTransition addAnim delAnim">
        <pc:chgData name="Glen Jones" userId="e846aaca-4b24-4b13-b0d0-f2308e16b284" providerId="ADAL" clId="{ED47ACC3-9597-4D89-A1DC-43CF280EF274}" dt="2026-07-23T13:32:36.920" v="3202"/>
        <pc:sldMkLst>
          <pc:docMk/>
          <pc:sldMk cId="3384485664" sldId="544"/>
        </pc:sldMkLst>
        <pc:spChg chg="mod">
          <ac:chgData name="Glen Jones" userId="e846aaca-4b24-4b13-b0d0-f2308e16b284" providerId="ADAL" clId="{ED47ACC3-9597-4D89-A1DC-43CF280EF274}" dt="2026-07-23T13:32:23.505" v="3192" actId="20577"/>
          <ac:spMkLst>
            <pc:docMk/>
            <pc:sldMk cId="3384485664" sldId="544"/>
            <ac:spMk id="4" creationId="{2CAEC61A-8A44-FF58-D38F-7B8B64156B6B}"/>
          </ac:spMkLst>
        </pc:spChg>
        <pc:spChg chg="mod">
          <ac:chgData name="Glen Jones" userId="e846aaca-4b24-4b13-b0d0-f2308e16b284" providerId="ADAL" clId="{ED47ACC3-9597-4D89-A1DC-43CF280EF274}" dt="2026-07-23T13:32:27.088" v="3200" actId="20577"/>
          <ac:spMkLst>
            <pc:docMk/>
            <pc:sldMk cId="3384485664" sldId="544"/>
            <ac:spMk id="6" creationId="{3A35EC4B-1875-D7D1-43D4-997B8DE58C37}"/>
          </ac:spMkLst>
        </pc:spChg>
      </pc:sldChg>
      <pc:sldChg chg="modTransition">
        <pc:chgData name="Glen Jones" userId="e846aaca-4b24-4b13-b0d0-f2308e16b284" providerId="ADAL" clId="{ED47ACC3-9597-4D89-A1DC-43CF280EF274}" dt="2026-07-23T13:32:36.920" v="3202"/>
        <pc:sldMkLst>
          <pc:docMk/>
          <pc:sldMk cId="245842585" sldId="546"/>
        </pc:sldMkLst>
      </pc:sldChg>
      <pc:sldChg chg="modTransition">
        <pc:chgData name="Glen Jones" userId="e846aaca-4b24-4b13-b0d0-f2308e16b284" providerId="ADAL" clId="{ED47ACC3-9597-4D89-A1DC-43CF280EF274}" dt="2026-07-23T13:32:36.920" v="3202"/>
        <pc:sldMkLst>
          <pc:docMk/>
          <pc:sldMk cId="2004214985" sldId="548"/>
        </pc:sldMkLst>
      </pc:sldChg>
      <pc:sldChg chg="modTransition">
        <pc:chgData name="Glen Jones" userId="e846aaca-4b24-4b13-b0d0-f2308e16b284" providerId="ADAL" clId="{ED47ACC3-9597-4D89-A1DC-43CF280EF274}" dt="2026-07-23T13:32:36.920" v="3202"/>
        <pc:sldMkLst>
          <pc:docMk/>
          <pc:sldMk cId="3884127521" sldId="549"/>
        </pc:sldMkLst>
      </pc:sldChg>
      <pc:sldChg chg="modTransition">
        <pc:chgData name="Glen Jones" userId="e846aaca-4b24-4b13-b0d0-f2308e16b284" providerId="ADAL" clId="{ED47ACC3-9597-4D89-A1DC-43CF280EF274}" dt="2026-07-23T13:32:36.920" v="3202"/>
        <pc:sldMkLst>
          <pc:docMk/>
          <pc:sldMk cId="294792751" sldId="550"/>
        </pc:sldMkLst>
      </pc:sldChg>
      <pc:sldChg chg="modTransition">
        <pc:chgData name="Glen Jones" userId="e846aaca-4b24-4b13-b0d0-f2308e16b284" providerId="ADAL" clId="{ED47ACC3-9597-4D89-A1DC-43CF280EF274}" dt="2026-07-23T13:32:36.920" v="3202"/>
        <pc:sldMkLst>
          <pc:docMk/>
          <pc:sldMk cId="2100518653" sldId="552"/>
        </pc:sldMkLst>
      </pc:sldChg>
      <pc:sldChg chg="modTransition">
        <pc:chgData name="Glen Jones" userId="e846aaca-4b24-4b13-b0d0-f2308e16b284" providerId="ADAL" clId="{ED47ACC3-9597-4D89-A1DC-43CF280EF274}" dt="2026-07-23T13:32:36.920" v="3202"/>
        <pc:sldMkLst>
          <pc:docMk/>
          <pc:sldMk cId="263774763" sldId="553"/>
        </pc:sldMkLst>
      </pc:sldChg>
      <pc:sldChg chg="modTransition">
        <pc:chgData name="Glen Jones" userId="e846aaca-4b24-4b13-b0d0-f2308e16b284" providerId="ADAL" clId="{ED47ACC3-9597-4D89-A1DC-43CF280EF274}" dt="2026-07-23T13:32:36.920" v="3202"/>
        <pc:sldMkLst>
          <pc:docMk/>
          <pc:sldMk cId="4226192905" sldId="556"/>
        </pc:sldMkLst>
      </pc:sldChg>
      <pc:sldChg chg="modTransition">
        <pc:chgData name="Glen Jones" userId="e846aaca-4b24-4b13-b0d0-f2308e16b284" providerId="ADAL" clId="{ED47ACC3-9597-4D89-A1DC-43CF280EF274}" dt="2026-07-23T13:32:36.920" v="3202"/>
        <pc:sldMkLst>
          <pc:docMk/>
          <pc:sldMk cId="1500668299" sldId="557"/>
        </pc:sldMkLst>
      </pc:sldChg>
      <pc:sldChg chg="modTransition">
        <pc:chgData name="Glen Jones" userId="e846aaca-4b24-4b13-b0d0-f2308e16b284" providerId="ADAL" clId="{ED47ACC3-9597-4D89-A1DC-43CF280EF274}" dt="2026-07-23T13:32:36.920" v="3202"/>
        <pc:sldMkLst>
          <pc:docMk/>
          <pc:sldMk cId="3428596516" sldId="558"/>
        </pc:sldMkLst>
      </pc:sldChg>
      <pc:sldChg chg="modTransition">
        <pc:chgData name="Glen Jones" userId="e846aaca-4b24-4b13-b0d0-f2308e16b284" providerId="ADAL" clId="{ED47ACC3-9597-4D89-A1DC-43CF280EF274}" dt="2026-07-23T13:32:36.920" v="3202"/>
        <pc:sldMkLst>
          <pc:docMk/>
          <pc:sldMk cId="538845975" sldId="562"/>
        </pc:sldMkLst>
      </pc:sldChg>
      <pc:sldChg chg="modTransition">
        <pc:chgData name="Glen Jones" userId="e846aaca-4b24-4b13-b0d0-f2308e16b284" providerId="ADAL" clId="{ED47ACC3-9597-4D89-A1DC-43CF280EF274}" dt="2026-07-23T13:32:36.920" v="3202"/>
        <pc:sldMkLst>
          <pc:docMk/>
          <pc:sldMk cId="2162945693" sldId="565"/>
        </pc:sldMkLst>
      </pc:sldChg>
      <pc:sldChg chg="modTransition">
        <pc:chgData name="Glen Jones" userId="e846aaca-4b24-4b13-b0d0-f2308e16b284" providerId="ADAL" clId="{ED47ACC3-9597-4D89-A1DC-43CF280EF274}" dt="2026-07-23T13:32:36.920" v="3202"/>
        <pc:sldMkLst>
          <pc:docMk/>
          <pc:sldMk cId="1728260365" sldId="566"/>
        </pc:sldMkLst>
      </pc:sldChg>
      <pc:sldChg chg="modTransition">
        <pc:chgData name="Glen Jones" userId="e846aaca-4b24-4b13-b0d0-f2308e16b284" providerId="ADAL" clId="{ED47ACC3-9597-4D89-A1DC-43CF280EF274}" dt="2026-07-23T13:32:36.920" v="3202"/>
        <pc:sldMkLst>
          <pc:docMk/>
          <pc:sldMk cId="988124503" sldId="572"/>
        </pc:sldMkLst>
      </pc:sldChg>
      <pc:sldChg chg="modTransition">
        <pc:chgData name="Glen Jones" userId="e846aaca-4b24-4b13-b0d0-f2308e16b284" providerId="ADAL" clId="{ED47ACC3-9597-4D89-A1DC-43CF280EF274}" dt="2026-07-23T13:32:36.920" v="3202"/>
        <pc:sldMkLst>
          <pc:docMk/>
          <pc:sldMk cId="1961358441" sldId="573"/>
        </pc:sldMkLst>
      </pc:sldChg>
      <pc:sldChg chg="modTransition">
        <pc:chgData name="Glen Jones" userId="e846aaca-4b24-4b13-b0d0-f2308e16b284" providerId="ADAL" clId="{ED47ACC3-9597-4D89-A1DC-43CF280EF274}" dt="2026-07-23T13:32:36.920" v="3202"/>
        <pc:sldMkLst>
          <pc:docMk/>
          <pc:sldMk cId="3670046501" sldId="574"/>
        </pc:sldMkLst>
      </pc:sldChg>
      <pc:sldChg chg="modTransition">
        <pc:chgData name="Glen Jones" userId="e846aaca-4b24-4b13-b0d0-f2308e16b284" providerId="ADAL" clId="{ED47ACC3-9597-4D89-A1DC-43CF280EF274}" dt="2026-07-23T13:32:36.920" v="3202"/>
        <pc:sldMkLst>
          <pc:docMk/>
          <pc:sldMk cId="1721788326" sldId="575"/>
        </pc:sldMkLst>
      </pc:sldChg>
      <pc:sldChg chg="modTransition">
        <pc:chgData name="Glen Jones" userId="e846aaca-4b24-4b13-b0d0-f2308e16b284" providerId="ADAL" clId="{ED47ACC3-9597-4D89-A1DC-43CF280EF274}" dt="2026-07-23T13:32:36.920" v="3202"/>
        <pc:sldMkLst>
          <pc:docMk/>
          <pc:sldMk cId="72582480" sldId="580"/>
        </pc:sldMkLst>
      </pc:sldChg>
      <pc:sldChg chg="modTransition">
        <pc:chgData name="Glen Jones" userId="e846aaca-4b24-4b13-b0d0-f2308e16b284" providerId="ADAL" clId="{ED47ACC3-9597-4D89-A1DC-43CF280EF274}" dt="2026-07-23T13:32:36.920" v="3202"/>
        <pc:sldMkLst>
          <pc:docMk/>
          <pc:sldMk cId="1461404578" sldId="581"/>
        </pc:sldMkLst>
      </pc:sldChg>
      <pc:sldChg chg="modTransition">
        <pc:chgData name="Glen Jones" userId="e846aaca-4b24-4b13-b0d0-f2308e16b284" providerId="ADAL" clId="{ED47ACC3-9597-4D89-A1DC-43CF280EF274}" dt="2026-07-23T13:32:36.920" v="3202"/>
        <pc:sldMkLst>
          <pc:docMk/>
          <pc:sldMk cId="4088618189" sldId="582"/>
        </pc:sldMkLst>
      </pc:sldChg>
      <pc:sldChg chg="modTransition">
        <pc:chgData name="Glen Jones" userId="e846aaca-4b24-4b13-b0d0-f2308e16b284" providerId="ADAL" clId="{ED47ACC3-9597-4D89-A1DC-43CF280EF274}" dt="2026-07-23T13:32:36.920" v="3202"/>
        <pc:sldMkLst>
          <pc:docMk/>
          <pc:sldMk cId="1471805745" sldId="583"/>
        </pc:sldMkLst>
      </pc:sldChg>
      <pc:sldChg chg="modTransition">
        <pc:chgData name="Glen Jones" userId="e846aaca-4b24-4b13-b0d0-f2308e16b284" providerId="ADAL" clId="{ED47ACC3-9597-4D89-A1DC-43CF280EF274}" dt="2026-07-23T13:32:36.920" v="3202"/>
        <pc:sldMkLst>
          <pc:docMk/>
          <pc:sldMk cId="3464571383" sldId="584"/>
        </pc:sldMkLst>
      </pc:sldChg>
      <pc:sldChg chg="modTransition">
        <pc:chgData name="Glen Jones" userId="e846aaca-4b24-4b13-b0d0-f2308e16b284" providerId="ADAL" clId="{ED47ACC3-9597-4D89-A1DC-43CF280EF274}" dt="2026-07-23T13:32:36.920" v="3202"/>
        <pc:sldMkLst>
          <pc:docMk/>
          <pc:sldMk cId="1080973825" sldId="585"/>
        </pc:sldMkLst>
      </pc:sldChg>
      <pc:sldChg chg="modTransition">
        <pc:chgData name="Glen Jones" userId="e846aaca-4b24-4b13-b0d0-f2308e16b284" providerId="ADAL" clId="{ED47ACC3-9597-4D89-A1DC-43CF280EF274}" dt="2026-07-23T13:32:36.920" v="3202"/>
        <pc:sldMkLst>
          <pc:docMk/>
          <pc:sldMk cId="2996433600" sldId="586"/>
        </pc:sldMkLst>
      </pc:sldChg>
      <pc:sldChg chg="modTransition">
        <pc:chgData name="Glen Jones" userId="e846aaca-4b24-4b13-b0d0-f2308e16b284" providerId="ADAL" clId="{ED47ACC3-9597-4D89-A1DC-43CF280EF274}" dt="2026-07-23T13:32:36.920" v="3202"/>
        <pc:sldMkLst>
          <pc:docMk/>
          <pc:sldMk cId="2455739704" sldId="587"/>
        </pc:sldMkLst>
      </pc:sldChg>
      <pc:sldChg chg="modTransition">
        <pc:chgData name="Glen Jones" userId="e846aaca-4b24-4b13-b0d0-f2308e16b284" providerId="ADAL" clId="{ED47ACC3-9597-4D89-A1DC-43CF280EF274}" dt="2026-07-23T13:32:36.920" v="3202"/>
        <pc:sldMkLst>
          <pc:docMk/>
          <pc:sldMk cId="1303719591" sldId="595"/>
        </pc:sldMkLst>
      </pc:sldChg>
      <pc:sldChg chg="modTransition">
        <pc:chgData name="Glen Jones" userId="e846aaca-4b24-4b13-b0d0-f2308e16b284" providerId="ADAL" clId="{ED47ACC3-9597-4D89-A1DC-43CF280EF274}" dt="2026-07-23T13:32:36.920" v="3202"/>
        <pc:sldMkLst>
          <pc:docMk/>
          <pc:sldMk cId="880591083" sldId="604"/>
        </pc:sldMkLst>
      </pc:sldChg>
      <pc:sldChg chg="modTransition">
        <pc:chgData name="Glen Jones" userId="e846aaca-4b24-4b13-b0d0-f2308e16b284" providerId="ADAL" clId="{ED47ACC3-9597-4D89-A1DC-43CF280EF274}" dt="2026-07-23T13:32:36.920" v="3202"/>
        <pc:sldMkLst>
          <pc:docMk/>
          <pc:sldMk cId="2603752518" sldId="605"/>
        </pc:sldMkLst>
      </pc:sldChg>
      <pc:sldChg chg="modTransition">
        <pc:chgData name="Glen Jones" userId="e846aaca-4b24-4b13-b0d0-f2308e16b284" providerId="ADAL" clId="{ED47ACC3-9597-4D89-A1DC-43CF280EF274}" dt="2026-07-23T13:32:36.920" v="3202"/>
        <pc:sldMkLst>
          <pc:docMk/>
          <pc:sldMk cId="1626098705" sldId="606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9E2484-DE31-46F7-94F9-5D760AFE968C}" type="datetimeFigureOut">
              <a:rPr lang="en-GB" smtClean="0"/>
              <a:t>23/07/2026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5B57F6-A0F7-400D-84DE-F43938E0D79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692719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44AB38-B333-57C8-E695-9B39F3791D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EE0CFC5-6621-E22B-43C0-A0BF31426D0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2544877-0EC3-DE54-0D36-4FC23703450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These words would be pronounced the same. So phonetically they are “correct”. But only one conveys the meaning of the word.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39667BB-7591-92CD-9100-3FB124E1EBA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2068676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E5BC8B-1736-3305-0C9B-8E48D0FA30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EEB753A-41BC-512F-6093-4CDD67BBA4A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42FEA91-0234-95F0-8803-EAEC36A2D20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97874F7-09B3-018B-D7B9-8EFB01FED73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8740745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4299B8-B151-9CC5-0D17-E9608324B1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A80ED65-7060-0312-F435-9DCA50C3C1D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EAE13AD-7957-2E13-A452-8E6C018B8C7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t"/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Literally,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conducts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means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“leads together”</a:t>
            </a:r>
          </a:p>
          <a:p>
            <a:pPr fontAlgn="t"/>
            <a:endParaRPr lang="en-GB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fontAlgn="t"/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That explains the main verb meanings:</a:t>
            </a:r>
          </a:p>
          <a:p>
            <a:pPr marL="171450" indent="-171450" fontAlgn="t">
              <a:buFont typeface="Arial" panose="020B0604020202020204" pitchFamily="34" charset="0"/>
              <a:buChar char="•"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lead or organise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(an activity)</a:t>
            </a:r>
          </a:p>
          <a:p>
            <a:pPr marL="171450" indent="-171450" fontAlgn="t">
              <a:buFont typeface="Arial" panose="020B0604020202020204" pitchFamily="34" charset="0"/>
              <a:buChar char="•"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direct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how something happens</a:t>
            </a:r>
          </a:p>
          <a:p>
            <a:pPr marL="171450" indent="-171450" fontAlgn="t">
              <a:buFont typeface="Arial" panose="020B0604020202020204" pitchFamily="34" charset="0"/>
              <a:buChar char="•"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guide behaviour</a:t>
            </a:r>
          </a:p>
          <a:p>
            <a:pPr marL="171450" indent="-171450" fontAlgn="t">
              <a:buFont typeface="Arial" panose="020B0604020202020204" pitchFamily="34" charset="0"/>
              <a:buChar char="•"/>
            </a:pPr>
            <a:endParaRPr lang="en-GB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fontAlgn="t"/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So when someone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conducts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something, they are </a:t>
            </a:r>
            <a:r>
              <a:rPr lang="en-GB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leading it in an organised way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1C26D14-AD25-087C-95A5-0601203C234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8473112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F89950-D0CD-E21F-12ED-467E618639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3130390-8D42-99A1-12D8-3A27BBC82DB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5F67460-6378-D6C2-CE68-AD4A714C8F1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FC0F18C-0BE5-799A-254D-39CB7CF4687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4707265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E1F808-15EC-48BE-82DB-50CEC6D90F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8936F23-DC7C-2F2D-947A-9E212E760E2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7DB4C0B-10BB-E886-A054-EF058742061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t"/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Literally,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deducted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means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“led away”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or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“led down”.</a:t>
            </a:r>
          </a:p>
          <a:p>
            <a:pPr fontAlgn="t"/>
            <a:endParaRPr lang="en-GB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fontAlgn="t"/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That explains the modern meaning very clearly:</a:t>
            </a:r>
          </a:p>
          <a:p>
            <a:pPr marL="171450" indent="-171450" fontAlgn="t">
              <a:buFont typeface="Arial" panose="020B0604020202020204" pitchFamily="34" charset="0"/>
              <a:buChar char="•"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take away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an amount</a:t>
            </a:r>
          </a:p>
          <a:p>
            <a:pPr marL="171450" indent="-171450" fontAlgn="t">
              <a:buFont typeface="Arial" panose="020B0604020202020204" pitchFamily="34" charset="0"/>
              <a:buChar char="•"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subtract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something from a total</a:t>
            </a:r>
          </a:p>
          <a:p>
            <a:pPr marL="171450" indent="-171450" fontAlgn="t">
              <a:buFont typeface="Arial" panose="020B0604020202020204" pitchFamily="34" charset="0"/>
              <a:buChar char="•"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often used with money, points, or scores</a:t>
            </a:r>
          </a:p>
          <a:p>
            <a:pPr fontAlgn="t"/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So when something is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deducted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it has been </a:t>
            </a:r>
            <a:r>
              <a:rPr lang="en-GB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led away from the whole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3F77CD3-1988-1F76-7A2F-0D23EEA8FB3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3007093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E0A89D-EAC6-7AF2-76F0-40E6D1213A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923B6C1-D938-BEBF-3AC8-269188F354B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8D5FBF4-DCC5-5DD0-1CBE-6FA1F304490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ED0EB31-B89D-0393-8713-F025DA2E699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1160259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7EF1BC-C664-0CE0-A8AC-705D91F6FF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38E7621-BC98-BB4A-C8F9-6684ED97F4B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666E44B-8F44-D706-65E4-2BD0E8A8A04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05B5100-9641-42BF-0815-AEE8F99BDC4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0958994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613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794035-F4B4-8C9A-3E72-91D5506BDB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DB323C8-CEF0-92C4-91D6-AB1647F3521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D1774C5-8CF9-FB9A-641C-C9F6B0E0FB0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t"/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Literally, abduct means “to lead away”.</a:t>
            </a:r>
          </a:p>
          <a:p>
            <a:pPr fontAlgn="t"/>
            <a:endParaRPr lang="en-GB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fontAlgn="t"/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That matches the modern meaning exactly </a:t>
            </a:r>
          </a:p>
          <a:p>
            <a:pPr marL="171450" indent="-171450" fontAlgn="t">
              <a:buFont typeface="Arial" panose="020B0604020202020204" pitchFamily="34" charset="0"/>
              <a:buChar char="•"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 take someone away, often suddenly or illegally</a:t>
            </a:r>
          </a:p>
          <a:p>
            <a:pPr marL="171450" indent="-171450" fontAlgn="t">
              <a:buFont typeface="Arial" panose="020B0604020202020204" pitchFamily="34" charset="0"/>
              <a:buChar char="•"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 remove a person from where they are</a:t>
            </a:r>
          </a:p>
          <a:p>
            <a:pPr fontAlgn="t"/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So when someone is abducted, they are led away from their original place.</a:t>
            </a:r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FA6F0A6-917B-6017-83FA-041FE0E7A1D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4151860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C1064F-702B-2F89-6339-DCBFDFD299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DDD0B08-BB5D-45AF-C258-2D158DACD3C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E8AE888-8D10-6FD9-60AE-B708DE65782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EB00C38-144A-56FD-4A79-88B04B0564D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528320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932FA2-7E25-A3F0-97EA-91049ACFA3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B0B3558-5B6C-6915-4CFF-88CF3A07119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017777F-5638-94C8-D7B0-A90DC144824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1370FBD-84FC-0066-24E6-0534039CC6A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882963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87173E-6851-B1B4-B07E-CCF84F0D2E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6E8CAD4-1C8C-4D08-D938-6FF72F68ACE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D44D7FB-03BE-E469-8E01-91BDF63412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AA2B35-9471-E4AE-4698-1FD01FB56F7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1227235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14598A-D9C8-D898-BC26-0E2D936DD4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6A241D6-9FB1-1704-A45C-A88A6AFE9D4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DCA29D2-F9CC-5FCF-8165-59D07F22C5C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There are loads of words missing….abduct, producing (drop E), aqueduct, reduction,….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EA1D968-BA0C-9926-D0DF-B2A3F0CF28D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85B57F6-A0F7-400D-84DE-F43938E0D792}" type="slidenum">
              <a:rPr lang="en-GB" smtClean="0"/>
              <a:t>30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2160255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2094B2-4E34-D5BD-693D-9C63106DDF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5419042-8CFD-80B5-0856-D1787A5C88C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78602EC-D3F2-018B-2987-BB0AF6153D3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If I know what the parts mean, I can spell the whole word.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b="0" i="0" kern="1200" dirty="0">
              <a:solidFill>
                <a:schemeClr val="tx1"/>
              </a:solidFill>
              <a:effectLst/>
              <a:latin typeface="Andika" panose="02000000000000000000" pitchFamily="2" charset="0"/>
              <a:ea typeface="+mn-ea"/>
              <a:cs typeface="+mn-cs"/>
            </a:endParaRP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984014-4916-C9DD-A92B-C4122CB4149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07918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4C69A3-6DA2-549F-FEA2-E9BEAAA080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FABF796-F411-FDD3-1083-BD68CD0E172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57613F0-F685-3762-4061-EFFCE35D0E2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E915182-3DB1-AB9E-F8BC-4FB766E5D04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6858914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38C571-F1CD-D650-8A98-3EDC85B5BC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6A1871F-E859-2E5F-96C7-9343D3E6E7E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793EF85-8D7C-BA98-CC8E-2D4C918067B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4C5C812-BF3C-9DDE-6F14-BF2609717ED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450590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51AA6A-2A63-77D9-4869-64B0F888E9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BFE0A76-F8C4-0316-B8EB-24FD5B67954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3E8CEDE-327A-FE34-B0AD-6A739DB4110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C6B7C39-FE9E-D952-E8EB-2FD1E20B948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8248438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C09855-B985-A96A-CF6B-D10E33A1E1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4E0C07C-94D7-3DBC-D8E2-936C5A6D1CB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28081A8-AAB2-002B-C7B4-CDCF1F26BB4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8D8AD70-DBB6-9595-FEB4-C098EECFC10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0519961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t"/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Reducing = making something smaller, lowering an amount or bringing something back to a previous or lesser state. </a:t>
            </a:r>
          </a:p>
          <a:p>
            <a:pPr fontAlgn="t"/>
            <a:endParaRPr lang="en-GB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fontAlgn="t"/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So when you reduce something, you are leading it back.</a:t>
            </a:r>
            <a:endParaRPr lang="en-GB" sz="1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0320063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85B57F6-A0F7-400D-84DE-F43938E0D792}" type="slidenum">
              <a:rPr lang="en-GB" smtClean="0"/>
              <a:t>19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124432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441840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eg"/><Relationship Id="rId4" Type="http://schemas.openxmlformats.org/officeDocument/2006/relationships/image" Target="../media/image5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e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4.png"/><Relationship Id="rId7" Type="http://schemas.microsoft.com/office/2007/relationships/hdphoto" Target="../media/hdphoto2.wdp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microsoft.com/office/2007/relationships/hdphoto" Target="../media/hdphoto1.wdp"/><Relationship Id="rId4" Type="http://schemas.openxmlformats.org/officeDocument/2006/relationships/image" Target="../media/image6.png"/><Relationship Id="rId9" Type="http://schemas.microsoft.com/office/2007/relationships/hdphoto" Target="../media/hdphoto3.wdp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2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059D6F9-E644-A85F-3211-865B5EBB61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D737086C-8C32-12D7-DBF9-DA34D6F04F3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5625"/>
          <a:stretch>
            <a:fillRect/>
          </a:stretch>
        </p:blipFill>
        <p:spPr bwMode="auto">
          <a:xfrm>
            <a:off x="8709" y="4899"/>
            <a:ext cx="12183291" cy="6853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686ED7-D166-9992-13B2-F1A10D7628D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796330"/>
            <a:ext cx="11338560" cy="4499002"/>
          </a:xfrm>
          <a:prstGeom prst="roundRect">
            <a:avLst>
              <a:gd name="adj" fmla="val 715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8EB2538-F07B-32EF-B67D-CD40DC0872F4}"/>
              </a:ext>
            </a:extLst>
          </p:cNvPr>
          <p:cNvSpPr txBox="1"/>
          <p:nvPr/>
        </p:nvSpPr>
        <p:spPr>
          <a:xfrm>
            <a:off x="3391318" y="1046461"/>
            <a:ext cx="8199791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Can you spot the pattern and fill in the blanks?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EBE905A-4612-0F86-7205-9D9AD959B833}"/>
              </a:ext>
            </a:extLst>
          </p:cNvPr>
          <p:cNvSpPr txBox="1"/>
          <p:nvPr/>
        </p:nvSpPr>
        <p:spPr>
          <a:xfrm>
            <a:off x="1449537" y="4186542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Colosseum</a:t>
            </a:r>
          </a:p>
        </p:txBody>
      </p:sp>
      <p:pic>
        <p:nvPicPr>
          <p:cNvPr id="8" name="Picture 7" descr="A picture containing building, outdoor, old, stone&#10;&#10;Description automatically generated">
            <a:extLst>
              <a:ext uri="{FF2B5EF4-FFF2-40B4-BE49-F238E27FC236}">
                <a16:creationId xmlns:a16="http://schemas.microsoft.com/office/drawing/2014/main" id="{0A6B90B0-CBEC-08D6-C1D4-24198DF0357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3020" y="798882"/>
            <a:ext cx="2548711" cy="3398281"/>
          </a:xfrm>
          <a:prstGeom prst="round2Same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8FB98F19-E900-93B4-87E3-3C5AEF50F0A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48" y="4065996"/>
            <a:ext cx="2354089" cy="2991896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AAC8278F-F543-62FF-0312-AB00385D110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9258053"/>
              </p:ext>
            </p:extLst>
          </p:nvPr>
        </p:nvGraphicFramePr>
        <p:xfrm>
          <a:off x="3474367" y="1831859"/>
          <a:ext cx="8033692" cy="310896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4016846">
                  <a:extLst>
                    <a:ext uri="{9D8B030D-6E8A-4147-A177-3AD203B41FA5}">
                      <a16:colId xmlns:a16="http://schemas.microsoft.com/office/drawing/2014/main" val="2409039695"/>
                    </a:ext>
                  </a:extLst>
                </a:gridCol>
                <a:gridCol w="4016846">
                  <a:extLst>
                    <a:ext uri="{9D8B030D-6E8A-4147-A177-3AD203B41FA5}">
                      <a16:colId xmlns:a16="http://schemas.microsoft.com/office/drawing/2014/main" val="14396689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GB" sz="2800" dirty="0"/>
                        <a:t>Verb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800" dirty="0"/>
                        <a:t>Noun/Adjective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07153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800" dirty="0"/>
                        <a:t>produce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800" dirty="0"/>
                        <a:t>production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290439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800" dirty="0"/>
                        <a:t>reduce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800" dirty="0"/>
                        <a:t>reduction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067644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800" dirty="0"/>
                        <a:t>introduce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800" dirty="0"/>
                        <a:t>introduction 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857753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800" dirty="0"/>
                        <a:t>deduce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800" dirty="0"/>
                        <a:t>deduction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35207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800" dirty="0"/>
                        <a:t>induce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2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787159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7004650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5715C1-DC34-FCFC-AABB-94BD83E79F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0B5097E1-37DE-0A15-F497-6DB44EF639C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5625"/>
          <a:stretch>
            <a:fillRect/>
          </a:stretch>
        </p:blipFill>
        <p:spPr bwMode="auto">
          <a:xfrm>
            <a:off x="8709" y="4899"/>
            <a:ext cx="12183291" cy="6853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87B7FD-CA39-17E1-0A03-D1EE5B3DE1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796330"/>
            <a:ext cx="11338560" cy="4499002"/>
          </a:xfrm>
          <a:prstGeom prst="roundRect">
            <a:avLst>
              <a:gd name="adj" fmla="val 715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1D701D3-D3EE-4A7A-D91E-C246EE7E6C97}"/>
              </a:ext>
            </a:extLst>
          </p:cNvPr>
          <p:cNvSpPr txBox="1"/>
          <p:nvPr/>
        </p:nvSpPr>
        <p:spPr>
          <a:xfrm>
            <a:off x="3391318" y="1046461"/>
            <a:ext cx="8199791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Can you spot the pattern and fill in the blanks?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0FE30FB-45D2-5DA3-717F-47006A9D1974}"/>
              </a:ext>
            </a:extLst>
          </p:cNvPr>
          <p:cNvSpPr txBox="1"/>
          <p:nvPr/>
        </p:nvSpPr>
        <p:spPr>
          <a:xfrm>
            <a:off x="1449537" y="4186542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Colosseum</a:t>
            </a:r>
          </a:p>
        </p:txBody>
      </p:sp>
      <p:pic>
        <p:nvPicPr>
          <p:cNvPr id="8" name="Picture 7" descr="A picture containing building, outdoor, old, stone&#10;&#10;Description automatically generated">
            <a:extLst>
              <a:ext uri="{FF2B5EF4-FFF2-40B4-BE49-F238E27FC236}">
                <a16:creationId xmlns:a16="http://schemas.microsoft.com/office/drawing/2014/main" id="{843A1250-3495-8D4A-5E42-CB38A23D600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3020" y="798882"/>
            <a:ext cx="2548711" cy="3398281"/>
          </a:xfrm>
          <a:prstGeom prst="round2Same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353DE1DA-4140-8423-E5CD-DE9D3B1240C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48" y="4065996"/>
            <a:ext cx="2354089" cy="2991896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BDD8D692-CFE6-0DC3-15A7-DF48B32725C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4377610"/>
              </p:ext>
            </p:extLst>
          </p:nvPr>
        </p:nvGraphicFramePr>
        <p:xfrm>
          <a:off x="3474367" y="1831859"/>
          <a:ext cx="8033692" cy="310896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4016846">
                  <a:extLst>
                    <a:ext uri="{9D8B030D-6E8A-4147-A177-3AD203B41FA5}">
                      <a16:colId xmlns:a16="http://schemas.microsoft.com/office/drawing/2014/main" val="2409039695"/>
                    </a:ext>
                  </a:extLst>
                </a:gridCol>
                <a:gridCol w="4016846">
                  <a:extLst>
                    <a:ext uri="{9D8B030D-6E8A-4147-A177-3AD203B41FA5}">
                      <a16:colId xmlns:a16="http://schemas.microsoft.com/office/drawing/2014/main" val="14396689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GB" sz="2800" dirty="0"/>
                        <a:t>Verb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800" dirty="0"/>
                        <a:t>Noun/Adjective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07153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800" dirty="0"/>
                        <a:t>produce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800" dirty="0"/>
                        <a:t>production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290439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800" dirty="0"/>
                        <a:t>reduce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800" dirty="0"/>
                        <a:t>reduction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067644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800" dirty="0"/>
                        <a:t>introduce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800" dirty="0"/>
                        <a:t>introduction 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857753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800" dirty="0"/>
                        <a:t>deduce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800" dirty="0"/>
                        <a:t>deduction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35207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800" dirty="0"/>
                        <a:t>induce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800" dirty="0"/>
                        <a:t>induction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787159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2178832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19919E-B1DB-C4DE-C39B-B1EE8FD6D2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8E9567EE-A3C7-A8EE-3BCC-2CD2B88EAA3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F69F59D-3B42-A73E-9358-4FEDAD39870D}"/>
              </a:ext>
            </a:extLst>
          </p:cNvPr>
          <p:cNvSpPr txBox="1">
            <a:spLocks/>
          </p:cNvSpPr>
          <p:nvPr/>
        </p:nvSpPr>
        <p:spPr>
          <a:xfrm>
            <a:off x="261254" y="2183124"/>
            <a:ext cx="11669486" cy="240803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ea typeface="Andika"/>
                <a:cs typeface="Andika"/>
              </a:rPr>
              <a:t>pro </a:t>
            </a:r>
            <a:r>
              <a:rPr lang="en-GB" sz="13800" dirty="0" err="1">
                <a:solidFill>
                  <a:schemeClr val="bg1"/>
                </a:solidFill>
                <a:ea typeface="Andika"/>
                <a:cs typeface="Andika"/>
              </a:rPr>
              <a:t>duce</a:t>
            </a:r>
            <a:r>
              <a:rPr lang="en-GB" sz="13800" dirty="0">
                <a:solidFill>
                  <a:schemeClr val="bg1"/>
                </a:solidFill>
                <a:ea typeface="Andika"/>
                <a:cs typeface="Andika"/>
              </a:rPr>
              <a:t> s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9A7C4409-71CA-91B7-4E5B-718B37B9B4B8}"/>
              </a:ext>
            </a:extLst>
          </p:cNvPr>
          <p:cNvSpPr txBox="1">
            <a:spLocks/>
          </p:cNvSpPr>
          <p:nvPr/>
        </p:nvSpPr>
        <p:spPr>
          <a:xfrm>
            <a:off x="955914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Prefixes?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0D54E86B-17C1-FD63-00E1-2FA8C503DF13}"/>
              </a:ext>
            </a:extLst>
          </p:cNvPr>
          <p:cNvSpPr txBox="1">
            <a:spLocks/>
          </p:cNvSpPr>
          <p:nvPr/>
        </p:nvSpPr>
        <p:spPr>
          <a:xfrm>
            <a:off x="5056935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Bases?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6FF256D4-F298-9E45-9CFC-940AEB56B765}"/>
              </a:ext>
            </a:extLst>
          </p:cNvPr>
          <p:cNvSpPr txBox="1">
            <a:spLocks/>
          </p:cNvSpPr>
          <p:nvPr/>
        </p:nvSpPr>
        <p:spPr>
          <a:xfrm>
            <a:off x="9157956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Suffixes?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74E8D391-E901-311F-4202-913EB28F2717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sort the morphemes in this word?</a:t>
            </a:r>
          </a:p>
        </p:txBody>
      </p:sp>
    </p:spTree>
    <p:extLst>
      <p:ext uri="{BB962C8B-B14F-4D97-AF65-F5344CB8AC3E}">
        <p14:creationId xmlns:p14="http://schemas.microsoft.com/office/powerpoint/2010/main" val="7258248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A15D05-7275-BAB6-100B-39BFEB8871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B719AE40-E84D-8297-9106-915F90DBCC1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352CE27-0709-7546-C3FC-BDF2BAF31024}"/>
              </a:ext>
            </a:extLst>
          </p:cNvPr>
          <p:cNvSpPr txBox="1">
            <a:spLocks/>
          </p:cNvSpPr>
          <p:nvPr/>
        </p:nvSpPr>
        <p:spPr>
          <a:xfrm>
            <a:off x="261254" y="2183124"/>
            <a:ext cx="11669486" cy="240803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ea typeface="Andika"/>
                <a:cs typeface="Andika"/>
              </a:rPr>
              <a:t>pro </a:t>
            </a:r>
            <a:r>
              <a:rPr lang="en-GB" sz="13800" dirty="0" err="1">
                <a:solidFill>
                  <a:schemeClr val="bg1"/>
                </a:solidFill>
                <a:ea typeface="Andika"/>
                <a:cs typeface="Andika"/>
              </a:rPr>
              <a:t>duce</a:t>
            </a:r>
            <a:r>
              <a:rPr lang="en-GB" sz="13800" dirty="0">
                <a:solidFill>
                  <a:schemeClr val="bg1"/>
                </a:solidFill>
                <a:ea typeface="Andika"/>
                <a:cs typeface="Andika"/>
              </a:rPr>
              <a:t> s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B4FA3357-A447-3BBB-A314-590D630865A4}"/>
              </a:ext>
            </a:extLst>
          </p:cNvPr>
          <p:cNvSpPr txBox="1">
            <a:spLocks/>
          </p:cNvSpPr>
          <p:nvPr/>
        </p:nvSpPr>
        <p:spPr>
          <a:xfrm>
            <a:off x="955914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Prefixes?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D9497DF-BAE5-34EC-C899-DCF3BA3DFBC1}"/>
              </a:ext>
            </a:extLst>
          </p:cNvPr>
          <p:cNvSpPr txBox="1">
            <a:spLocks/>
          </p:cNvSpPr>
          <p:nvPr/>
        </p:nvSpPr>
        <p:spPr>
          <a:xfrm>
            <a:off x="5056935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Bases?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4C8A4D6F-4950-DC3F-E50C-AB04FB44B5E8}"/>
              </a:ext>
            </a:extLst>
          </p:cNvPr>
          <p:cNvSpPr txBox="1">
            <a:spLocks/>
          </p:cNvSpPr>
          <p:nvPr/>
        </p:nvSpPr>
        <p:spPr>
          <a:xfrm>
            <a:off x="9157956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Suffixes?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5F9488A-99F5-D881-4D48-D85D067BC931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sort the morphemes in this word?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1B33E5C-FFF6-CC54-4C1F-EEA21F92463E}"/>
              </a:ext>
            </a:extLst>
          </p:cNvPr>
          <p:cNvSpPr/>
          <p:nvPr/>
        </p:nvSpPr>
        <p:spPr>
          <a:xfrm>
            <a:off x="9304017" y="2729552"/>
            <a:ext cx="1122873" cy="1355524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6140457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4CAC3B-3FD2-388A-EAD4-967DEDBD0D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807A911A-1301-E072-E040-6A01831A697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6B8C05-ED27-90BD-EBA3-65153BCD1317}"/>
              </a:ext>
            </a:extLst>
          </p:cNvPr>
          <p:cNvSpPr txBox="1">
            <a:spLocks/>
          </p:cNvSpPr>
          <p:nvPr/>
        </p:nvSpPr>
        <p:spPr>
          <a:xfrm>
            <a:off x="261254" y="2183124"/>
            <a:ext cx="11669486" cy="240803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ea typeface="Andika"/>
                <a:cs typeface="Andika"/>
              </a:rPr>
              <a:t>pro </a:t>
            </a:r>
            <a:r>
              <a:rPr lang="en-GB" sz="13800" dirty="0" err="1">
                <a:solidFill>
                  <a:schemeClr val="bg1"/>
                </a:solidFill>
                <a:ea typeface="Andika"/>
                <a:cs typeface="Andika"/>
              </a:rPr>
              <a:t>duce</a:t>
            </a:r>
            <a:r>
              <a:rPr lang="en-GB" sz="13800" dirty="0">
                <a:solidFill>
                  <a:schemeClr val="bg1"/>
                </a:solidFill>
                <a:ea typeface="Andika"/>
                <a:cs typeface="Andika"/>
              </a:rPr>
              <a:t> s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09AAF521-2ECB-8F42-5332-D97E1AE14247}"/>
              </a:ext>
            </a:extLst>
          </p:cNvPr>
          <p:cNvSpPr txBox="1">
            <a:spLocks/>
          </p:cNvSpPr>
          <p:nvPr/>
        </p:nvSpPr>
        <p:spPr>
          <a:xfrm>
            <a:off x="955914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Prefixes?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16A98E16-62A7-F332-1468-5DBE559DE496}"/>
              </a:ext>
            </a:extLst>
          </p:cNvPr>
          <p:cNvSpPr txBox="1">
            <a:spLocks/>
          </p:cNvSpPr>
          <p:nvPr/>
        </p:nvSpPr>
        <p:spPr>
          <a:xfrm>
            <a:off x="5056935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Bases?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0296B48E-EE63-18C7-C692-A6172D7CC30C}"/>
              </a:ext>
            </a:extLst>
          </p:cNvPr>
          <p:cNvSpPr txBox="1">
            <a:spLocks/>
          </p:cNvSpPr>
          <p:nvPr/>
        </p:nvSpPr>
        <p:spPr>
          <a:xfrm>
            <a:off x="9157956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Suffixes?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7B3EDE09-7C1C-149A-69CD-D903FD23F339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sort the morphemes in this word?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7D79BC3-3561-E59D-1106-C33F4CAE0128}"/>
              </a:ext>
            </a:extLst>
          </p:cNvPr>
          <p:cNvSpPr/>
          <p:nvPr/>
        </p:nvSpPr>
        <p:spPr>
          <a:xfrm>
            <a:off x="9304017" y="2729552"/>
            <a:ext cx="1122873" cy="1355524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FF081F51-56BB-3A14-EF28-7B566F935300}"/>
              </a:ext>
            </a:extLst>
          </p:cNvPr>
          <p:cNvSpPr/>
          <p:nvPr/>
        </p:nvSpPr>
        <p:spPr>
          <a:xfrm>
            <a:off x="1542199" y="2388364"/>
            <a:ext cx="3289108" cy="2302838"/>
          </a:xfrm>
          <a:prstGeom prst="ellipse">
            <a:avLst/>
          </a:prstGeom>
          <a:noFill/>
          <a:ln w="76200"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8861818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0CE605-0188-1734-FF6A-347FCC7858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3C40F4F6-01B2-FE9E-AAAF-3B0AA6AD519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86AED87-047E-4C12-B61E-B73E2CAE323A}"/>
              </a:ext>
            </a:extLst>
          </p:cNvPr>
          <p:cNvSpPr txBox="1">
            <a:spLocks/>
          </p:cNvSpPr>
          <p:nvPr/>
        </p:nvSpPr>
        <p:spPr>
          <a:xfrm>
            <a:off x="261254" y="2183124"/>
            <a:ext cx="11669486" cy="240803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ea typeface="Andika"/>
                <a:cs typeface="Andika"/>
              </a:rPr>
              <a:t>pro </a:t>
            </a:r>
            <a:r>
              <a:rPr lang="en-GB" sz="13800" dirty="0" err="1">
                <a:solidFill>
                  <a:schemeClr val="bg1"/>
                </a:solidFill>
                <a:ea typeface="Andika"/>
                <a:cs typeface="Andika"/>
              </a:rPr>
              <a:t>duce</a:t>
            </a:r>
            <a:r>
              <a:rPr lang="en-GB" sz="13800" dirty="0">
                <a:solidFill>
                  <a:schemeClr val="bg1"/>
                </a:solidFill>
                <a:ea typeface="Andika"/>
                <a:cs typeface="Andika"/>
              </a:rPr>
              <a:t> s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3D5BE626-CAD4-3F31-B5BD-403786513E59}"/>
              </a:ext>
            </a:extLst>
          </p:cNvPr>
          <p:cNvSpPr txBox="1">
            <a:spLocks/>
          </p:cNvSpPr>
          <p:nvPr/>
        </p:nvSpPr>
        <p:spPr>
          <a:xfrm>
            <a:off x="955914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Prefixes?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7A55A6DA-7E72-C107-DB4B-12E340F4FC2A}"/>
              </a:ext>
            </a:extLst>
          </p:cNvPr>
          <p:cNvSpPr txBox="1">
            <a:spLocks/>
          </p:cNvSpPr>
          <p:nvPr/>
        </p:nvSpPr>
        <p:spPr>
          <a:xfrm>
            <a:off x="5056935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Bases?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AD27CF1A-00BC-A5A8-282B-F2DFBEF18642}"/>
              </a:ext>
            </a:extLst>
          </p:cNvPr>
          <p:cNvSpPr txBox="1">
            <a:spLocks/>
          </p:cNvSpPr>
          <p:nvPr/>
        </p:nvSpPr>
        <p:spPr>
          <a:xfrm>
            <a:off x="9157956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Suffixes?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BCDFF8A6-3A75-DDC7-4DF0-642303A72034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sort the morphemes in this word?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E5C3B8E6-F28D-F759-3EBB-9E04DB6C7DB9}"/>
              </a:ext>
            </a:extLst>
          </p:cNvPr>
          <p:cNvCxnSpPr>
            <a:cxnSpLocks/>
          </p:cNvCxnSpPr>
          <p:nvPr/>
        </p:nvCxnSpPr>
        <p:spPr>
          <a:xfrm>
            <a:off x="5311693" y="3975895"/>
            <a:ext cx="3436522" cy="0"/>
          </a:xfrm>
          <a:prstGeom prst="line">
            <a:avLst/>
          </a:prstGeom>
          <a:ln w="76200">
            <a:solidFill>
              <a:srgbClr val="EF8023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8" name="Oval 7">
            <a:extLst>
              <a:ext uri="{FF2B5EF4-FFF2-40B4-BE49-F238E27FC236}">
                <a16:creationId xmlns:a16="http://schemas.microsoft.com/office/drawing/2014/main" id="{32B4573E-828B-F137-57E6-DAB013FBEC68}"/>
              </a:ext>
            </a:extLst>
          </p:cNvPr>
          <p:cNvSpPr/>
          <p:nvPr/>
        </p:nvSpPr>
        <p:spPr>
          <a:xfrm>
            <a:off x="1542199" y="2388364"/>
            <a:ext cx="3289108" cy="2302838"/>
          </a:xfrm>
          <a:prstGeom prst="ellipse">
            <a:avLst/>
          </a:prstGeom>
          <a:noFill/>
          <a:ln w="76200"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6CCD7E3-90FA-CF92-52CC-09241F798765}"/>
              </a:ext>
            </a:extLst>
          </p:cNvPr>
          <p:cNvSpPr/>
          <p:nvPr/>
        </p:nvSpPr>
        <p:spPr>
          <a:xfrm>
            <a:off x="9304017" y="2729552"/>
            <a:ext cx="1122873" cy="1355524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7180574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F7EF66-A09C-A608-4E44-EB55A1A59F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38ABBDC5-82DA-359F-222A-08F3A0C1EB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08B84C-6446-93FB-FBEA-FC1A6A1617DB}"/>
              </a:ext>
            </a:extLst>
          </p:cNvPr>
          <p:cNvSpPr txBox="1">
            <a:spLocks/>
          </p:cNvSpPr>
          <p:nvPr/>
        </p:nvSpPr>
        <p:spPr>
          <a:xfrm>
            <a:off x="261256" y="210954"/>
            <a:ext cx="11669486" cy="1183289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9600" dirty="0">
                <a:solidFill>
                  <a:schemeClr val="bg1"/>
                </a:solidFill>
                <a:ea typeface="Andika"/>
                <a:cs typeface="Andika"/>
              </a:rPr>
              <a:t>pro </a:t>
            </a:r>
            <a:r>
              <a:rPr lang="en-GB" sz="9600" dirty="0" err="1">
                <a:solidFill>
                  <a:schemeClr val="bg1"/>
                </a:solidFill>
                <a:ea typeface="Andika"/>
                <a:cs typeface="Andika"/>
              </a:rPr>
              <a:t>duce</a:t>
            </a:r>
            <a:r>
              <a:rPr lang="en-GB" sz="9600" dirty="0">
                <a:solidFill>
                  <a:schemeClr val="bg1"/>
                </a:solidFill>
                <a:ea typeface="Andika"/>
                <a:cs typeface="Andika"/>
              </a:rPr>
              <a:t> s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AA441D4E-25B3-A910-7B94-AB0F0E3E78FB}"/>
              </a:ext>
            </a:extLst>
          </p:cNvPr>
          <p:cNvSpPr txBox="1">
            <a:spLocks/>
          </p:cNvSpPr>
          <p:nvPr/>
        </p:nvSpPr>
        <p:spPr>
          <a:xfrm>
            <a:off x="1062604" y="1786286"/>
            <a:ext cx="1475817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19459A3-F243-FC17-BA53-72A8ADEACD0A}"/>
              </a:ext>
            </a:extLst>
          </p:cNvPr>
          <p:cNvSpPr txBox="1">
            <a:spLocks/>
          </p:cNvSpPr>
          <p:nvPr/>
        </p:nvSpPr>
        <p:spPr>
          <a:xfrm>
            <a:off x="3386507" y="1782279"/>
            <a:ext cx="1609197" cy="669804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duce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B931618F-1E5E-5058-C0D9-36F42B96ABEE}"/>
              </a:ext>
            </a:extLst>
          </p:cNvPr>
          <p:cNvSpPr/>
          <p:nvPr/>
        </p:nvSpPr>
        <p:spPr>
          <a:xfrm>
            <a:off x="7617155" y="193924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7FD788D0-1298-89AF-969D-A788C1A541FC}"/>
              </a:ext>
            </a:extLst>
          </p:cNvPr>
          <p:cNvSpPr txBox="1">
            <a:spLocks/>
          </p:cNvSpPr>
          <p:nvPr/>
        </p:nvSpPr>
        <p:spPr>
          <a:xfrm>
            <a:off x="8948098" y="171238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3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9600" dirty="0">
                <a:solidFill>
                  <a:schemeClr val="bg1"/>
                </a:solidFill>
                <a:ea typeface="Andika"/>
                <a:cs typeface="Andika"/>
              </a:rPr>
              <a:t>produces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0" name="Cross 19">
            <a:extLst>
              <a:ext uri="{FF2B5EF4-FFF2-40B4-BE49-F238E27FC236}">
                <a16:creationId xmlns:a16="http://schemas.microsoft.com/office/drawing/2014/main" id="{4685B9BA-40FC-8AFF-5A3D-BED388BC5355}"/>
              </a:ext>
            </a:extLst>
          </p:cNvPr>
          <p:cNvSpPr/>
          <p:nvPr/>
        </p:nvSpPr>
        <p:spPr>
          <a:xfrm>
            <a:off x="2756881" y="19267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3B634666-9D39-0F1A-60E0-6EF817E84E2B}"/>
              </a:ext>
            </a:extLst>
          </p:cNvPr>
          <p:cNvSpPr txBox="1">
            <a:spLocks/>
          </p:cNvSpPr>
          <p:nvPr/>
        </p:nvSpPr>
        <p:spPr>
          <a:xfrm>
            <a:off x="895111" y="3065837"/>
            <a:ext cx="10281180" cy="771525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</a:t>
            </a:r>
            <a:r>
              <a:rPr lang="en-GB" sz="2800" i="1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duce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bound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free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base?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601E5D4-52FB-D6BA-DCAA-311BF4DC1146}"/>
              </a:ext>
            </a:extLst>
          </p:cNvPr>
          <p:cNvSpPr txBox="1">
            <a:spLocks/>
          </p:cNvSpPr>
          <p:nvPr/>
        </p:nvSpPr>
        <p:spPr>
          <a:xfrm>
            <a:off x="342900" y="4083527"/>
            <a:ext cx="11409218" cy="771525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“Duce”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bound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 as we can NOT use it as a word on its own.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49E5355D-57FE-AC24-6386-CD262EDF3283}"/>
              </a:ext>
            </a:extLst>
          </p:cNvPr>
          <p:cNvCxnSpPr>
            <a:cxnSpLocks/>
          </p:cNvCxnSpPr>
          <p:nvPr/>
        </p:nvCxnSpPr>
        <p:spPr>
          <a:xfrm>
            <a:off x="5577529" y="1100685"/>
            <a:ext cx="2039626" cy="0"/>
          </a:xfrm>
          <a:prstGeom prst="line">
            <a:avLst/>
          </a:prstGeom>
          <a:ln w="76200">
            <a:solidFill>
              <a:srgbClr val="EF80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ctangle 3">
            <a:extLst>
              <a:ext uri="{FF2B5EF4-FFF2-40B4-BE49-F238E27FC236}">
                <a16:creationId xmlns:a16="http://schemas.microsoft.com/office/drawing/2014/main" id="{A155CA57-7712-F8C6-616D-5AC2BCCDFDDC}"/>
              </a:ext>
            </a:extLst>
          </p:cNvPr>
          <p:cNvSpPr/>
          <p:nvPr/>
        </p:nvSpPr>
        <p:spPr>
          <a:xfrm>
            <a:off x="8024884" y="313898"/>
            <a:ext cx="654180" cy="882321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53DF298-13D7-1415-D7D9-EDDAC1138A75}"/>
              </a:ext>
            </a:extLst>
          </p:cNvPr>
          <p:cNvSpPr txBox="1">
            <a:spLocks/>
          </p:cNvSpPr>
          <p:nvPr/>
        </p:nvSpPr>
        <p:spPr>
          <a:xfrm>
            <a:off x="5729892" y="1782279"/>
            <a:ext cx="1609197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E60074E8-25FD-5118-BC5F-FC2A2809CCB6}"/>
              </a:ext>
            </a:extLst>
          </p:cNvPr>
          <p:cNvSpPr/>
          <p:nvPr/>
        </p:nvSpPr>
        <p:spPr>
          <a:xfrm>
            <a:off x="5166364" y="1937246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AB3A8F81-634E-F31F-C714-953B4175091F}"/>
              </a:ext>
            </a:extLst>
          </p:cNvPr>
          <p:cNvSpPr/>
          <p:nvPr/>
        </p:nvSpPr>
        <p:spPr>
          <a:xfrm>
            <a:off x="3338196" y="125784"/>
            <a:ext cx="2039626" cy="1366941"/>
          </a:xfrm>
          <a:prstGeom prst="ellipse">
            <a:avLst/>
          </a:prstGeom>
          <a:noFill/>
          <a:ln w="76200"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6457138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728AC1-EA90-31EC-33E2-C4261C60DF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087F9533-3496-7FDD-2ABC-ACDED97E66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FE5A2BB-1BDB-218F-3662-EDCA7E0D1EB7}"/>
              </a:ext>
            </a:extLst>
          </p:cNvPr>
          <p:cNvSpPr txBox="1">
            <a:spLocks/>
          </p:cNvSpPr>
          <p:nvPr/>
        </p:nvSpPr>
        <p:spPr>
          <a:xfrm>
            <a:off x="1825788" y="2439420"/>
            <a:ext cx="8363364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i="1" dirty="0" err="1">
                <a:solidFill>
                  <a:schemeClr val="bg1"/>
                </a:solidFill>
                <a:ea typeface="Andika"/>
                <a:cs typeface="Andika"/>
              </a:rPr>
              <a:t>duce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means to lead.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330D733-BC0A-610B-6FA1-61862D002C4B}"/>
              </a:ext>
            </a:extLst>
          </p:cNvPr>
          <p:cNvSpPr txBox="1">
            <a:spLocks/>
          </p:cNvSpPr>
          <p:nvPr/>
        </p:nvSpPr>
        <p:spPr>
          <a:xfrm>
            <a:off x="1664385" y="3465032"/>
            <a:ext cx="8524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Can you think of any words with the base </a:t>
            </a:r>
            <a:r>
              <a:rPr lang="en-GB" sz="2800" i="1" dirty="0" err="1">
                <a:solidFill>
                  <a:schemeClr val="bg1"/>
                </a:solidFill>
                <a:ea typeface="Andika"/>
                <a:cs typeface="Andika"/>
              </a:rPr>
              <a:t>duce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5FF0155C-DE19-4F52-0572-8DF6B52D40D7}"/>
              </a:ext>
            </a:extLst>
          </p:cNvPr>
          <p:cNvSpPr txBox="1">
            <a:spLocks/>
          </p:cNvSpPr>
          <p:nvPr/>
        </p:nvSpPr>
        <p:spPr>
          <a:xfrm>
            <a:off x="6096000" y="44207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introduces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14D4E31E-91D6-251C-7D61-F85D608E6137}"/>
              </a:ext>
            </a:extLst>
          </p:cNvPr>
          <p:cNvSpPr txBox="1">
            <a:spLocks/>
          </p:cNvSpPr>
          <p:nvPr/>
        </p:nvSpPr>
        <p:spPr>
          <a:xfrm>
            <a:off x="2772466" y="4433151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reducing 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08FA0F9-DA1A-FDDF-6671-A67279A95F31}"/>
              </a:ext>
            </a:extLst>
          </p:cNvPr>
          <p:cNvSpPr txBox="1">
            <a:spLocks/>
          </p:cNvSpPr>
          <p:nvPr/>
        </p:nvSpPr>
        <p:spPr>
          <a:xfrm>
            <a:off x="1124950" y="1482753"/>
            <a:ext cx="1475817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4B8B5E2-11E7-33E4-1403-B918017F8782}"/>
              </a:ext>
            </a:extLst>
          </p:cNvPr>
          <p:cNvSpPr txBox="1">
            <a:spLocks/>
          </p:cNvSpPr>
          <p:nvPr/>
        </p:nvSpPr>
        <p:spPr>
          <a:xfrm>
            <a:off x="3448853" y="1478746"/>
            <a:ext cx="1609197" cy="669804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duce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2AA8D443-AADF-89E2-C24E-18904A8AEBC0}"/>
              </a:ext>
            </a:extLst>
          </p:cNvPr>
          <p:cNvSpPr/>
          <p:nvPr/>
        </p:nvSpPr>
        <p:spPr>
          <a:xfrm>
            <a:off x="7679501" y="163571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99D857E9-1A2D-3CF4-8F1C-16EFA15C244F}"/>
              </a:ext>
            </a:extLst>
          </p:cNvPr>
          <p:cNvSpPr txBox="1">
            <a:spLocks/>
          </p:cNvSpPr>
          <p:nvPr/>
        </p:nvSpPr>
        <p:spPr>
          <a:xfrm>
            <a:off x="9010444" y="140885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produces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Cross 13">
            <a:extLst>
              <a:ext uri="{FF2B5EF4-FFF2-40B4-BE49-F238E27FC236}">
                <a16:creationId xmlns:a16="http://schemas.microsoft.com/office/drawing/2014/main" id="{C9707219-E809-8251-899C-5FD99986AC26}"/>
              </a:ext>
            </a:extLst>
          </p:cNvPr>
          <p:cNvSpPr/>
          <p:nvPr/>
        </p:nvSpPr>
        <p:spPr>
          <a:xfrm>
            <a:off x="2819227" y="162319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5375BB3D-3ACA-9CF5-B141-C68B4A25C11E}"/>
              </a:ext>
            </a:extLst>
          </p:cNvPr>
          <p:cNvSpPr txBox="1">
            <a:spLocks/>
          </p:cNvSpPr>
          <p:nvPr/>
        </p:nvSpPr>
        <p:spPr>
          <a:xfrm>
            <a:off x="5792238" y="1478746"/>
            <a:ext cx="1609197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</a:t>
            </a:r>
          </a:p>
        </p:txBody>
      </p:sp>
      <p:sp>
        <p:nvSpPr>
          <p:cNvPr id="16" name="Cross 15">
            <a:extLst>
              <a:ext uri="{FF2B5EF4-FFF2-40B4-BE49-F238E27FC236}">
                <a16:creationId xmlns:a16="http://schemas.microsoft.com/office/drawing/2014/main" id="{6D8724DF-6857-68BA-C706-6C8AC0EC209E}"/>
              </a:ext>
            </a:extLst>
          </p:cNvPr>
          <p:cNvSpPr/>
          <p:nvPr/>
        </p:nvSpPr>
        <p:spPr>
          <a:xfrm>
            <a:off x="5228710" y="163371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8097382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5" grpId="0" animBg="1"/>
      <p:bldP spid="2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9F0BFC-D421-AA02-81A0-9633BB0460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E406F51D-FA36-10E1-6AAA-05D49375E9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CC92DC37-4387-2EE3-368E-8E34EDFDC88A}"/>
              </a:ext>
            </a:extLst>
          </p:cNvPr>
          <p:cNvSpPr txBox="1">
            <a:spLocks/>
          </p:cNvSpPr>
          <p:nvPr/>
        </p:nvSpPr>
        <p:spPr>
          <a:xfrm>
            <a:off x="2028800" y="1360293"/>
            <a:ext cx="8524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Can you break down the word “reducing”?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CAF5C-92E2-821E-2CD7-B9953CFEEF25}"/>
              </a:ext>
            </a:extLst>
          </p:cNvPr>
          <p:cNvSpPr txBox="1">
            <a:spLocks/>
          </p:cNvSpPr>
          <p:nvPr/>
        </p:nvSpPr>
        <p:spPr>
          <a:xfrm>
            <a:off x="6899618" y="235093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duce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22D391A8-8D20-ACBE-C16C-C1765106E26D}"/>
              </a:ext>
            </a:extLst>
          </p:cNvPr>
          <p:cNvSpPr txBox="1">
            <a:spLocks/>
          </p:cNvSpPr>
          <p:nvPr/>
        </p:nvSpPr>
        <p:spPr>
          <a:xfrm>
            <a:off x="9456735" y="235093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8" name="Cross 7">
            <a:extLst>
              <a:ext uri="{FF2B5EF4-FFF2-40B4-BE49-F238E27FC236}">
                <a16:creationId xmlns:a16="http://schemas.microsoft.com/office/drawing/2014/main" id="{426C8FFD-2666-E50A-1E83-B8C13B58B8DD}"/>
              </a:ext>
            </a:extLst>
          </p:cNvPr>
          <p:cNvSpPr/>
          <p:nvPr/>
        </p:nvSpPr>
        <p:spPr>
          <a:xfrm>
            <a:off x="8962594" y="249137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4C6B8A56-F2F5-536E-A19E-FF79AE261A47}"/>
              </a:ext>
            </a:extLst>
          </p:cNvPr>
          <p:cNvSpPr/>
          <p:nvPr/>
        </p:nvSpPr>
        <p:spPr>
          <a:xfrm>
            <a:off x="2984089" y="2534690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F106D0C0-862C-4938-DB08-2A0700945ECC}"/>
              </a:ext>
            </a:extLst>
          </p:cNvPr>
          <p:cNvSpPr txBox="1">
            <a:spLocks/>
          </p:cNvSpPr>
          <p:nvPr/>
        </p:nvSpPr>
        <p:spPr>
          <a:xfrm>
            <a:off x="6899617" y="3304242"/>
            <a:ext cx="1980001" cy="846029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lead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70ACA2A9-0389-12E2-0D2A-95AFAAF5B20A}"/>
              </a:ext>
            </a:extLst>
          </p:cNvPr>
          <p:cNvSpPr txBox="1">
            <a:spLocks/>
          </p:cNvSpPr>
          <p:nvPr/>
        </p:nvSpPr>
        <p:spPr>
          <a:xfrm>
            <a:off x="9503775" y="3304241"/>
            <a:ext cx="1980000" cy="846029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happening now</a:t>
            </a:r>
          </a:p>
        </p:txBody>
      </p:sp>
      <p:sp>
        <p:nvSpPr>
          <p:cNvPr id="37" name="Title 1">
            <a:extLst>
              <a:ext uri="{FF2B5EF4-FFF2-40B4-BE49-F238E27FC236}">
                <a16:creationId xmlns:a16="http://schemas.microsoft.com/office/drawing/2014/main" id="{06107483-4709-62AD-2A1B-84BBC69FEF83}"/>
              </a:ext>
            </a:extLst>
          </p:cNvPr>
          <p:cNvSpPr txBox="1">
            <a:spLocks/>
          </p:cNvSpPr>
          <p:nvPr/>
        </p:nvSpPr>
        <p:spPr>
          <a:xfrm>
            <a:off x="692670" y="5466612"/>
            <a:ext cx="10964935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Reducing</a:t>
            </a:r>
            <a:r>
              <a:rPr lang="en-GB" sz="28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literally means leading back.</a:t>
            </a:r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FDA92233-768C-63A8-4D41-A4A38840E4F7}"/>
              </a:ext>
            </a:extLst>
          </p:cNvPr>
          <p:cNvSpPr txBox="1">
            <a:spLocks/>
          </p:cNvSpPr>
          <p:nvPr/>
        </p:nvSpPr>
        <p:spPr>
          <a:xfrm>
            <a:off x="1969008" y="4507063"/>
            <a:ext cx="8524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What does “reducing” mean?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7C1C607-0C76-E137-921D-A555E4CE5C3E}"/>
              </a:ext>
            </a:extLst>
          </p:cNvPr>
          <p:cNvSpPr txBox="1">
            <a:spLocks/>
          </p:cNvSpPr>
          <p:nvPr/>
        </p:nvSpPr>
        <p:spPr>
          <a:xfrm>
            <a:off x="6652548" y="194811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introduces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68F3A01F-43C2-7D7B-011D-C623B8AD7E53}"/>
              </a:ext>
            </a:extLst>
          </p:cNvPr>
          <p:cNvSpPr txBox="1">
            <a:spLocks/>
          </p:cNvSpPr>
          <p:nvPr/>
        </p:nvSpPr>
        <p:spPr>
          <a:xfrm>
            <a:off x="654646" y="237973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reducing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9846474-F297-632D-E50D-C49537326D6C}"/>
              </a:ext>
            </a:extLst>
          </p:cNvPr>
          <p:cNvSpPr txBox="1">
            <a:spLocks/>
          </p:cNvSpPr>
          <p:nvPr/>
        </p:nvSpPr>
        <p:spPr>
          <a:xfrm>
            <a:off x="4655221" y="2350937"/>
            <a:ext cx="1475817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re</a:t>
            </a:r>
          </a:p>
        </p:txBody>
      </p:sp>
      <p:sp>
        <p:nvSpPr>
          <p:cNvPr id="13" name="Cross 12">
            <a:extLst>
              <a:ext uri="{FF2B5EF4-FFF2-40B4-BE49-F238E27FC236}">
                <a16:creationId xmlns:a16="http://schemas.microsoft.com/office/drawing/2014/main" id="{4F4740F5-555C-53E3-BA18-6220E077503A}"/>
              </a:ext>
            </a:extLst>
          </p:cNvPr>
          <p:cNvSpPr/>
          <p:nvPr/>
        </p:nvSpPr>
        <p:spPr>
          <a:xfrm>
            <a:off x="6241383" y="249137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A2A03B84-63D7-7C40-30E0-D8EBF6FF112A}"/>
              </a:ext>
            </a:extLst>
          </p:cNvPr>
          <p:cNvSpPr txBox="1">
            <a:spLocks/>
          </p:cNvSpPr>
          <p:nvPr/>
        </p:nvSpPr>
        <p:spPr>
          <a:xfrm>
            <a:off x="4625512" y="3325541"/>
            <a:ext cx="1475817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again</a:t>
            </a:r>
          </a:p>
        </p:txBody>
      </p:sp>
    </p:spTree>
    <p:extLst>
      <p:ext uri="{BB962C8B-B14F-4D97-AF65-F5344CB8AC3E}">
        <p14:creationId xmlns:p14="http://schemas.microsoft.com/office/powerpoint/2010/main" val="299643360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8" grpId="0" animBg="1"/>
      <p:bldP spid="10" grpId="0" animBg="1"/>
      <p:bldP spid="12" grpId="0" animBg="1"/>
      <p:bldP spid="22" grpId="0" animBg="1"/>
      <p:bldP spid="37" grpId="0" animBg="1"/>
      <p:bldP spid="38" grpId="0" animBg="1"/>
      <p:bldP spid="11" grpId="0" animBg="1"/>
      <p:bldP spid="13" grpId="0" animBg="1"/>
      <p:bldP spid="1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063E73-7C78-12CB-1806-9759D9CF1F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48B3CC54-DB28-34F8-3689-E82E1D9EB46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3" name="Title 1">
            <a:extLst>
              <a:ext uri="{FF2B5EF4-FFF2-40B4-BE49-F238E27FC236}">
                <a16:creationId xmlns:a16="http://schemas.microsoft.com/office/drawing/2014/main" id="{187A656D-E031-2BE7-42E5-86F3F77ED2A0}"/>
              </a:ext>
            </a:extLst>
          </p:cNvPr>
          <p:cNvSpPr txBox="1">
            <a:spLocks/>
          </p:cNvSpPr>
          <p:nvPr/>
        </p:nvSpPr>
        <p:spPr>
          <a:xfrm>
            <a:off x="692670" y="1360293"/>
            <a:ext cx="10964935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Can you break down the word “introduces” into morphemes?</a:t>
            </a:r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EBCB0EE4-5AEE-2367-5ED7-028B9A35C556}"/>
              </a:ext>
            </a:extLst>
          </p:cNvPr>
          <p:cNvSpPr txBox="1">
            <a:spLocks/>
          </p:cNvSpPr>
          <p:nvPr/>
        </p:nvSpPr>
        <p:spPr>
          <a:xfrm>
            <a:off x="692670" y="5466612"/>
            <a:ext cx="10964935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“I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ntroduces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 means literally people who are led into something. </a:t>
            </a:r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id="{3D0306C4-03B9-3CC8-640D-32448B6AA274}"/>
              </a:ext>
            </a:extLst>
          </p:cNvPr>
          <p:cNvSpPr txBox="1">
            <a:spLocks/>
          </p:cNvSpPr>
          <p:nvPr/>
        </p:nvSpPr>
        <p:spPr>
          <a:xfrm>
            <a:off x="1969008" y="4507063"/>
            <a:ext cx="8524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What does “introduces</a:t>
            </a:r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”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 mean?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EB273BA2-962B-F4A8-E84A-EE99BCB3050A}"/>
              </a:ext>
            </a:extLst>
          </p:cNvPr>
          <p:cNvSpPr txBox="1">
            <a:spLocks/>
          </p:cNvSpPr>
          <p:nvPr/>
        </p:nvSpPr>
        <p:spPr>
          <a:xfrm>
            <a:off x="2984089" y="28223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reducing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262F863-D590-02AB-54BE-1A04DEB764A7}"/>
              </a:ext>
            </a:extLst>
          </p:cNvPr>
          <p:cNvSpPr txBox="1">
            <a:spLocks/>
          </p:cNvSpPr>
          <p:nvPr/>
        </p:nvSpPr>
        <p:spPr>
          <a:xfrm>
            <a:off x="6899618" y="235093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duce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2F57CA75-48C8-E7E4-EEE9-7FE918A9D4D0}"/>
              </a:ext>
            </a:extLst>
          </p:cNvPr>
          <p:cNvSpPr txBox="1">
            <a:spLocks/>
          </p:cNvSpPr>
          <p:nvPr/>
        </p:nvSpPr>
        <p:spPr>
          <a:xfrm>
            <a:off x="9456735" y="235093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</a:t>
            </a:r>
          </a:p>
        </p:txBody>
      </p:sp>
      <p:sp>
        <p:nvSpPr>
          <p:cNvPr id="4" name="Cross 3">
            <a:extLst>
              <a:ext uri="{FF2B5EF4-FFF2-40B4-BE49-F238E27FC236}">
                <a16:creationId xmlns:a16="http://schemas.microsoft.com/office/drawing/2014/main" id="{3288C972-9852-5CF6-41F7-4E585E14132C}"/>
              </a:ext>
            </a:extLst>
          </p:cNvPr>
          <p:cNvSpPr/>
          <p:nvPr/>
        </p:nvSpPr>
        <p:spPr>
          <a:xfrm>
            <a:off x="8962594" y="249137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86A34F9E-DD0A-E514-08B9-7815F0AFD283}"/>
              </a:ext>
            </a:extLst>
          </p:cNvPr>
          <p:cNvSpPr/>
          <p:nvPr/>
        </p:nvSpPr>
        <p:spPr>
          <a:xfrm>
            <a:off x="2984089" y="2534690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1C530288-02E0-35D8-A28B-83DE5D677D6E}"/>
              </a:ext>
            </a:extLst>
          </p:cNvPr>
          <p:cNvSpPr txBox="1">
            <a:spLocks/>
          </p:cNvSpPr>
          <p:nvPr/>
        </p:nvSpPr>
        <p:spPr>
          <a:xfrm>
            <a:off x="6899617" y="3304242"/>
            <a:ext cx="1980001" cy="846029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lead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F9EA7467-2CDB-0260-1907-DF0FF8DA2DBC}"/>
              </a:ext>
            </a:extLst>
          </p:cNvPr>
          <p:cNvSpPr txBox="1">
            <a:spLocks/>
          </p:cNvSpPr>
          <p:nvPr/>
        </p:nvSpPr>
        <p:spPr>
          <a:xfrm>
            <a:off x="9503775" y="3304241"/>
            <a:ext cx="1980000" cy="846029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he/she/it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C860F292-78D6-D34F-2328-48C5A467D0B0}"/>
              </a:ext>
            </a:extLst>
          </p:cNvPr>
          <p:cNvSpPr txBox="1">
            <a:spLocks/>
          </p:cNvSpPr>
          <p:nvPr/>
        </p:nvSpPr>
        <p:spPr>
          <a:xfrm>
            <a:off x="654646" y="237973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introduces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2E494B4A-9BD1-C988-C584-7AE6F6CE6952}"/>
              </a:ext>
            </a:extLst>
          </p:cNvPr>
          <p:cNvSpPr txBox="1">
            <a:spLocks/>
          </p:cNvSpPr>
          <p:nvPr/>
        </p:nvSpPr>
        <p:spPr>
          <a:xfrm>
            <a:off x="4655221" y="2350937"/>
            <a:ext cx="1475817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intro</a:t>
            </a:r>
          </a:p>
        </p:txBody>
      </p:sp>
      <p:sp>
        <p:nvSpPr>
          <p:cNvPr id="20" name="Cross 19">
            <a:extLst>
              <a:ext uri="{FF2B5EF4-FFF2-40B4-BE49-F238E27FC236}">
                <a16:creationId xmlns:a16="http://schemas.microsoft.com/office/drawing/2014/main" id="{4D69A26B-D6BB-D73E-51D8-20AA6FF44B5B}"/>
              </a:ext>
            </a:extLst>
          </p:cNvPr>
          <p:cNvSpPr/>
          <p:nvPr/>
        </p:nvSpPr>
        <p:spPr>
          <a:xfrm>
            <a:off x="6241383" y="249137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FBC5CE02-E8A2-AFF6-C556-97914DD9FA9E}"/>
              </a:ext>
            </a:extLst>
          </p:cNvPr>
          <p:cNvSpPr txBox="1">
            <a:spLocks/>
          </p:cNvSpPr>
          <p:nvPr/>
        </p:nvSpPr>
        <p:spPr>
          <a:xfrm>
            <a:off x="4625512" y="3325541"/>
            <a:ext cx="1475817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into</a:t>
            </a:r>
          </a:p>
        </p:txBody>
      </p:sp>
    </p:spTree>
    <p:extLst>
      <p:ext uri="{BB962C8B-B14F-4D97-AF65-F5344CB8AC3E}">
        <p14:creationId xmlns:p14="http://schemas.microsoft.com/office/powerpoint/2010/main" val="245573970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6" grpId="0" animBg="1"/>
      <p:bldP spid="2" grpId="0" animBg="1"/>
      <p:bldP spid="3" grpId="0" animBg="1"/>
      <p:bldP spid="4" grpId="0" animBg="1"/>
      <p:bldP spid="8" grpId="0" animBg="1"/>
      <p:bldP spid="12" grpId="0" animBg="1"/>
      <p:bldP spid="17" grpId="0" animBg="1"/>
      <p:bldP spid="19" grpId="0" animBg="1"/>
      <p:bldP spid="20" grpId="0" animBg="1"/>
      <p:bldP spid="2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F21B42-5016-8391-A2B5-BDEFDD7C70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F5D2E0E3-0B73-9F22-48BE-5028F2E566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D21B34-8EF5-14C0-66F0-2053323160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D3DAAD5C-5F12-3188-AC7C-989CAD201FA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2CAEC61A-8A44-FF58-D38F-7B8B64156B6B}"/>
              </a:ext>
            </a:extLst>
          </p:cNvPr>
          <p:cNvSpPr txBox="1">
            <a:spLocks/>
          </p:cNvSpPr>
          <p:nvPr/>
        </p:nvSpPr>
        <p:spPr>
          <a:xfrm>
            <a:off x="3078032" y="2722557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hilsyde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A35EC4B-1875-D7D1-43D4-997B8DE58C37}"/>
              </a:ext>
            </a:extLst>
          </p:cNvPr>
          <p:cNvSpPr txBox="1">
            <a:spLocks/>
          </p:cNvSpPr>
          <p:nvPr/>
        </p:nvSpPr>
        <p:spPr>
          <a:xfrm>
            <a:off x="6791029" y="2722556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hillside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802D5F2-1FA8-E6E9-C45E-9A25E79924E1}"/>
              </a:ext>
            </a:extLst>
          </p:cNvPr>
          <p:cNvSpPr txBox="1">
            <a:spLocks/>
          </p:cNvSpPr>
          <p:nvPr/>
        </p:nvSpPr>
        <p:spPr>
          <a:xfrm>
            <a:off x="370704" y="383060"/>
            <a:ext cx="11454712" cy="2088292"/>
          </a:xfrm>
          <a:prstGeom prst="roundRect">
            <a:avLst>
              <a:gd name="adj" fmla="val 31674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spelling of a word relates to: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the word is pronounced (phonics) and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the word means (morphology).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DCA5E2B-DD4C-F47E-ADB6-D9A902FC06A8}"/>
              </a:ext>
            </a:extLst>
          </p:cNvPr>
          <p:cNvSpPr txBox="1">
            <a:spLocks/>
          </p:cNvSpPr>
          <p:nvPr/>
        </p:nvSpPr>
        <p:spPr>
          <a:xfrm>
            <a:off x="2338281" y="3933341"/>
            <a:ext cx="8905497" cy="2541599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words would be pronounced the same. Phonetically they are “correct”. </a:t>
            </a: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 only one conveys the meaning of the word. </a:t>
            </a:r>
          </a:p>
        </p:txBody>
      </p:sp>
    </p:spTree>
    <p:extLst>
      <p:ext uri="{BB962C8B-B14F-4D97-AF65-F5344CB8AC3E}">
        <p14:creationId xmlns:p14="http://schemas.microsoft.com/office/powerpoint/2010/main" val="338448566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7599B6-219C-59F2-1DDA-D79858C711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F32E06C1-5947-B66B-DCCF-D3DB443E748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37D6353-8FAF-1D79-2B51-A34AA8CF79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wires conducts electricity.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7915BFA-16E2-6FA7-0AFD-87605F1F9F4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56792" y="1127590"/>
            <a:ext cx="4933432" cy="460282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E6780CA-51CB-A8EC-7EEE-081AE5260062}"/>
              </a:ext>
            </a:extLst>
          </p:cNvPr>
          <p:cNvSpPr txBox="1"/>
          <p:nvPr/>
        </p:nvSpPr>
        <p:spPr>
          <a:xfrm>
            <a:off x="2672761" y="2817501"/>
            <a:ext cx="911775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dirty="0">
                <a:solidFill>
                  <a:schemeClr val="bg1"/>
                </a:solidFill>
              </a:rPr>
              <a:t>conducts</a:t>
            </a:r>
          </a:p>
        </p:txBody>
      </p:sp>
    </p:spTree>
    <p:extLst>
      <p:ext uri="{BB962C8B-B14F-4D97-AF65-F5344CB8AC3E}">
        <p14:creationId xmlns:p14="http://schemas.microsoft.com/office/powerpoint/2010/main" val="422619290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723865-5537-94FA-D508-BC7F7BDACF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DA9231DC-B85C-B2A4-B59E-5E41B62B5D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25FD7C1-AE3E-6C34-CCA8-EEA868FF62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208994AA-C89F-7FCF-0C4B-33D3CC49AE9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0237" y="1231923"/>
            <a:ext cx="2464627" cy="2299461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160C4585-CAD7-6BA9-B95C-29A79F9AE829}"/>
              </a:ext>
            </a:extLst>
          </p:cNvPr>
          <p:cNvSpPr txBox="1">
            <a:spLocks/>
          </p:cNvSpPr>
          <p:nvPr/>
        </p:nvSpPr>
        <p:spPr>
          <a:xfrm>
            <a:off x="7194297" y="395667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duct</a:t>
            </a: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939A1A63-3CC3-C1ED-5B59-69B2C8FAB299}"/>
              </a:ext>
            </a:extLst>
          </p:cNvPr>
          <p:cNvSpPr/>
          <p:nvPr/>
        </p:nvSpPr>
        <p:spPr>
          <a:xfrm>
            <a:off x="2776780" y="4118767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5CA2506D-35FA-30FE-C855-FB3FD9DF52BB}"/>
              </a:ext>
            </a:extLst>
          </p:cNvPr>
          <p:cNvSpPr txBox="1">
            <a:spLocks/>
          </p:cNvSpPr>
          <p:nvPr/>
        </p:nvSpPr>
        <p:spPr>
          <a:xfrm>
            <a:off x="7194297" y="492526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lead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95CDDB7B-DF8B-73B5-E580-5711430393EF}"/>
              </a:ext>
            </a:extLst>
          </p:cNvPr>
          <p:cNvSpPr txBox="1">
            <a:spLocks/>
          </p:cNvSpPr>
          <p:nvPr/>
        </p:nvSpPr>
        <p:spPr>
          <a:xfrm>
            <a:off x="413922" y="394758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conducts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66736680-EBDE-4294-7589-8FD8977D0595}"/>
              </a:ext>
            </a:extLst>
          </p:cNvPr>
          <p:cNvSpPr txBox="1">
            <a:spLocks/>
          </p:cNvSpPr>
          <p:nvPr/>
        </p:nvSpPr>
        <p:spPr>
          <a:xfrm>
            <a:off x="4516271" y="398767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</a:t>
            </a:r>
          </a:p>
        </p:txBody>
      </p:sp>
      <p:sp>
        <p:nvSpPr>
          <p:cNvPr id="22" name="Cross 21">
            <a:extLst>
              <a:ext uri="{FF2B5EF4-FFF2-40B4-BE49-F238E27FC236}">
                <a16:creationId xmlns:a16="http://schemas.microsoft.com/office/drawing/2014/main" id="{BCA680A8-B2A3-9CE0-797D-785DB056702E}"/>
              </a:ext>
            </a:extLst>
          </p:cNvPr>
          <p:cNvSpPr/>
          <p:nvPr/>
        </p:nvSpPr>
        <p:spPr>
          <a:xfrm>
            <a:off x="6639701" y="412811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7C2176E0-5EF8-2059-1F08-2ECF4C09DAC4}"/>
              </a:ext>
            </a:extLst>
          </p:cNvPr>
          <p:cNvSpPr txBox="1">
            <a:spLocks/>
          </p:cNvSpPr>
          <p:nvPr/>
        </p:nvSpPr>
        <p:spPr>
          <a:xfrm>
            <a:off x="4516271" y="495627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together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07BAFC7-50D3-8C10-5E98-0BDE1B589831}"/>
              </a:ext>
            </a:extLst>
          </p:cNvPr>
          <p:cNvSpPr txBox="1">
            <a:spLocks/>
          </p:cNvSpPr>
          <p:nvPr/>
        </p:nvSpPr>
        <p:spPr>
          <a:xfrm>
            <a:off x="9767455" y="397135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</a:t>
            </a:r>
          </a:p>
        </p:txBody>
      </p:sp>
      <p:sp>
        <p:nvSpPr>
          <p:cNvPr id="8" name="Cross 7">
            <a:extLst>
              <a:ext uri="{FF2B5EF4-FFF2-40B4-BE49-F238E27FC236}">
                <a16:creationId xmlns:a16="http://schemas.microsoft.com/office/drawing/2014/main" id="{952341F7-527A-233B-FCFC-5482AB19851B}"/>
              </a:ext>
            </a:extLst>
          </p:cNvPr>
          <p:cNvSpPr/>
          <p:nvPr/>
        </p:nvSpPr>
        <p:spPr>
          <a:xfrm>
            <a:off x="9255363" y="4111789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09070D6-736A-0886-CFF3-74EBAD32159B}"/>
              </a:ext>
            </a:extLst>
          </p:cNvPr>
          <p:cNvSpPr txBox="1">
            <a:spLocks/>
          </p:cNvSpPr>
          <p:nvPr/>
        </p:nvSpPr>
        <p:spPr>
          <a:xfrm>
            <a:off x="9767456" y="49399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he/she/it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29521D0-4A95-A62C-E9D1-477AA95D82C7}"/>
              </a:ext>
            </a:extLst>
          </p:cNvPr>
          <p:cNvSpPr txBox="1"/>
          <p:nvPr/>
        </p:nvSpPr>
        <p:spPr>
          <a:xfrm>
            <a:off x="1799304" y="1792568"/>
            <a:ext cx="911775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dirty="0">
                <a:solidFill>
                  <a:schemeClr val="bg1"/>
                </a:solidFill>
              </a:rPr>
              <a:t>conducts</a:t>
            </a:r>
          </a:p>
        </p:txBody>
      </p:sp>
    </p:spTree>
    <p:extLst>
      <p:ext uri="{BB962C8B-B14F-4D97-AF65-F5344CB8AC3E}">
        <p14:creationId xmlns:p14="http://schemas.microsoft.com/office/powerpoint/2010/main" val="53884597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4" grpId="0" animBg="1"/>
      <p:bldP spid="18" grpId="0" animBg="1"/>
      <p:bldP spid="19" grpId="0" animBg="1"/>
      <p:bldP spid="21" grpId="0" animBg="1"/>
      <p:bldP spid="22" grpId="0" animBg="1"/>
      <p:bldP spid="23" grpId="0" animBg="1"/>
      <p:bldP spid="2" grpId="0" animBg="1"/>
      <p:bldP spid="8" grpId="0" animBg="1"/>
      <p:bldP spid="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7FA90E-AFAA-8322-1535-E5CC3C2901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FCF23A6C-474A-7184-47C1-21F0896096E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002BF6-4FF7-DFF6-B439-D15B872CE4A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Aimee deducted the gems used. 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710EB58A-EE75-8BA4-4D19-7868A50AF5A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3837" y="1206430"/>
            <a:ext cx="3873834" cy="499117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08A5956-B1F5-B921-3213-ABEB4C773962}"/>
              </a:ext>
            </a:extLst>
          </p:cNvPr>
          <p:cNvSpPr txBox="1"/>
          <p:nvPr/>
        </p:nvSpPr>
        <p:spPr>
          <a:xfrm>
            <a:off x="2966593" y="2494300"/>
            <a:ext cx="776786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deducted</a:t>
            </a:r>
          </a:p>
        </p:txBody>
      </p:sp>
    </p:spTree>
    <p:extLst>
      <p:ext uri="{BB962C8B-B14F-4D97-AF65-F5344CB8AC3E}">
        <p14:creationId xmlns:p14="http://schemas.microsoft.com/office/powerpoint/2010/main" val="216294569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6E39CD-B69B-157E-86F3-86DA74B8AA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EC1A20B1-4917-F33D-D338-5DEA0944CAD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17565C-87CB-38D3-C9BA-778057AED3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95D8CDDC-6D79-934F-EC39-28BB49DEF56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3837" y="1206430"/>
            <a:ext cx="2168862" cy="279443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4B6A12F-94C5-A049-C7CA-C96DF1807CE0}"/>
              </a:ext>
            </a:extLst>
          </p:cNvPr>
          <p:cNvSpPr txBox="1"/>
          <p:nvPr/>
        </p:nvSpPr>
        <p:spPr>
          <a:xfrm>
            <a:off x="2687193" y="1757700"/>
            <a:ext cx="776786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deducted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6669CBF-2EF0-F188-8CAC-6A5E78FDBC81}"/>
              </a:ext>
            </a:extLst>
          </p:cNvPr>
          <p:cNvSpPr txBox="1">
            <a:spLocks/>
          </p:cNvSpPr>
          <p:nvPr/>
        </p:nvSpPr>
        <p:spPr>
          <a:xfrm>
            <a:off x="6660795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duct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346E4D7F-3A35-884E-5E9F-4379157E1220}"/>
              </a:ext>
            </a:extLst>
          </p:cNvPr>
          <p:cNvSpPr txBox="1">
            <a:spLocks/>
          </p:cNvSpPr>
          <p:nvPr/>
        </p:nvSpPr>
        <p:spPr>
          <a:xfrm>
            <a:off x="9552943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9" name="Cross 8">
            <a:extLst>
              <a:ext uri="{FF2B5EF4-FFF2-40B4-BE49-F238E27FC236}">
                <a16:creationId xmlns:a16="http://schemas.microsoft.com/office/drawing/2014/main" id="{E7990F87-5911-6815-D91A-88BD11C9A204}"/>
              </a:ext>
            </a:extLst>
          </p:cNvPr>
          <p:cNvSpPr/>
          <p:nvPr/>
        </p:nvSpPr>
        <p:spPr>
          <a:xfrm>
            <a:off x="8938231" y="42413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46684F3C-B4EC-80D1-C633-E4D0024C2766}"/>
              </a:ext>
            </a:extLst>
          </p:cNvPr>
          <p:cNvSpPr/>
          <p:nvPr/>
        </p:nvSpPr>
        <p:spPr>
          <a:xfrm>
            <a:off x="2758294" y="4262981"/>
            <a:ext cx="860500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93C5958F-DD14-4630-AC66-81B87A86AEF6}"/>
              </a:ext>
            </a:extLst>
          </p:cNvPr>
          <p:cNvSpPr txBox="1">
            <a:spLocks/>
          </p:cNvSpPr>
          <p:nvPr/>
        </p:nvSpPr>
        <p:spPr>
          <a:xfrm>
            <a:off x="6660795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lead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8565F7E4-D429-D984-A33F-9FA353C80EE8}"/>
              </a:ext>
            </a:extLst>
          </p:cNvPr>
          <p:cNvSpPr txBox="1">
            <a:spLocks/>
          </p:cNvSpPr>
          <p:nvPr/>
        </p:nvSpPr>
        <p:spPr>
          <a:xfrm>
            <a:off x="366699" y="410088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deducted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59825345-2B19-CDFC-CBB1-03AFB32CBE31}"/>
              </a:ext>
            </a:extLst>
          </p:cNvPr>
          <p:cNvSpPr txBox="1">
            <a:spLocks/>
          </p:cNvSpPr>
          <p:nvPr/>
        </p:nvSpPr>
        <p:spPr>
          <a:xfrm>
            <a:off x="9552943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Happened in the past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2A893B60-28EF-FD3A-2854-E8652C6E159D}"/>
              </a:ext>
            </a:extLst>
          </p:cNvPr>
          <p:cNvSpPr txBox="1">
            <a:spLocks/>
          </p:cNvSpPr>
          <p:nvPr/>
        </p:nvSpPr>
        <p:spPr>
          <a:xfrm>
            <a:off x="3768646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de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A2DF7EE5-D04F-5841-3C96-69C103918657}"/>
              </a:ext>
            </a:extLst>
          </p:cNvPr>
          <p:cNvSpPr txBox="1">
            <a:spLocks/>
          </p:cNvSpPr>
          <p:nvPr/>
        </p:nvSpPr>
        <p:spPr>
          <a:xfrm>
            <a:off x="3798414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from</a:t>
            </a:r>
          </a:p>
        </p:txBody>
      </p:sp>
      <p:sp>
        <p:nvSpPr>
          <p:cNvPr id="17" name="Cross 16">
            <a:extLst>
              <a:ext uri="{FF2B5EF4-FFF2-40B4-BE49-F238E27FC236}">
                <a16:creationId xmlns:a16="http://schemas.microsoft.com/office/drawing/2014/main" id="{8FBA5E2B-1EA5-9981-13F0-F7DF2D649AA9}"/>
              </a:ext>
            </a:extLst>
          </p:cNvPr>
          <p:cNvSpPr/>
          <p:nvPr/>
        </p:nvSpPr>
        <p:spPr>
          <a:xfrm>
            <a:off x="6038251" y="42413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859651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1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5972E2-C4AD-1AE0-B929-AF50860C2B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, background pattern&#10;&#10;Description automatically generated">
            <a:extLst>
              <a:ext uri="{FF2B5EF4-FFF2-40B4-BE49-F238E27FC236}">
                <a16:creationId xmlns:a16="http://schemas.microsoft.com/office/drawing/2014/main" id="{B455E79F-BD8A-02D0-BDCC-FB507FC087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7ECE484-93C2-4116-8060-520F09B9FB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Emile liked the new product.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00746E2A-3620-5E73-5779-799D1C17618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46472" y="562624"/>
            <a:ext cx="5858348" cy="4618976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E009EFB-610D-1D3C-C375-50815706ECF8}"/>
              </a:ext>
            </a:extLst>
          </p:cNvPr>
          <p:cNvSpPr txBox="1"/>
          <p:nvPr/>
        </p:nvSpPr>
        <p:spPr>
          <a:xfrm>
            <a:off x="1675909" y="1910092"/>
            <a:ext cx="90633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product</a:t>
            </a:r>
          </a:p>
        </p:txBody>
      </p:sp>
    </p:spTree>
    <p:extLst>
      <p:ext uri="{BB962C8B-B14F-4D97-AF65-F5344CB8AC3E}">
        <p14:creationId xmlns:p14="http://schemas.microsoft.com/office/powerpoint/2010/main" val="172826036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FAA9A7-15C0-B592-8F94-257BEB57E6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, background pattern&#10;&#10;Description automatically generated">
            <a:extLst>
              <a:ext uri="{FF2B5EF4-FFF2-40B4-BE49-F238E27FC236}">
                <a16:creationId xmlns:a16="http://schemas.microsoft.com/office/drawing/2014/main" id="{E8240C71-C99B-BD94-9643-F57A25EA09F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8D6BDF-A54A-2E44-89AE-AFF6253050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D806F7DB-29A0-815B-05E9-A276FB3FCF3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385" y="1273824"/>
            <a:ext cx="3219461" cy="253836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FEE5AFF-4654-BC7D-CAC4-2E9B56D556D4}"/>
              </a:ext>
            </a:extLst>
          </p:cNvPr>
          <p:cNvSpPr txBox="1"/>
          <p:nvPr/>
        </p:nvSpPr>
        <p:spPr>
          <a:xfrm>
            <a:off x="1675909" y="1910092"/>
            <a:ext cx="906330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product</a:t>
            </a:r>
          </a:p>
          <a:p>
            <a:pPr algn="ctr"/>
            <a:endParaRPr lang="en-GB" sz="9600" dirty="0">
              <a:solidFill>
                <a:schemeClr val="bg1"/>
              </a:solidFill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8493C7C-2BF3-5056-E47B-59F0C1192E85}"/>
              </a:ext>
            </a:extLst>
          </p:cNvPr>
          <p:cNvSpPr txBox="1">
            <a:spLocks/>
          </p:cNvSpPr>
          <p:nvPr/>
        </p:nvSpPr>
        <p:spPr>
          <a:xfrm>
            <a:off x="5309667" y="3920315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A7777E94-51C3-00BA-502A-B912EADCCDB9}"/>
              </a:ext>
            </a:extLst>
          </p:cNvPr>
          <p:cNvSpPr txBox="1">
            <a:spLocks/>
          </p:cNvSpPr>
          <p:nvPr/>
        </p:nvSpPr>
        <p:spPr>
          <a:xfrm>
            <a:off x="8201815" y="3920315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duct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640152B3-F235-84DD-E243-4926BC80A2FA}"/>
              </a:ext>
            </a:extLst>
          </p:cNvPr>
          <p:cNvSpPr/>
          <p:nvPr/>
        </p:nvSpPr>
        <p:spPr>
          <a:xfrm>
            <a:off x="7587103" y="4060752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E537ADB0-11B5-09BF-6557-ABADCE3F8C61}"/>
              </a:ext>
            </a:extLst>
          </p:cNvPr>
          <p:cNvSpPr/>
          <p:nvPr/>
        </p:nvSpPr>
        <p:spPr>
          <a:xfrm>
            <a:off x="4180078" y="4060752"/>
            <a:ext cx="860500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2F5D21EB-68A8-127E-87F4-E4E5C58D0888}"/>
              </a:ext>
            </a:extLst>
          </p:cNvPr>
          <p:cNvSpPr txBox="1">
            <a:spLocks/>
          </p:cNvSpPr>
          <p:nvPr/>
        </p:nvSpPr>
        <p:spPr>
          <a:xfrm>
            <a:off x="5309667" y="4891701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forward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704E2D5-DA18-8A69-8DE3-6211E71F49B6}"/>
              </a:ext>
            </a:extLst>
          </p:cNvPr>
          <p:cNvSpPr txBox="1">
            <a:spLocks/>
          </p:cNvSpPr>
          <p:nvPr/>
        </p:nvSpPr>
        <p:spPr>
          <a:xfrm>
            <a:off x="1788483" y="3898657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product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21FBB098-FD3B-890F-D1A4-8CE65E2E5DFA}"/>
              </a:ext>
            </a:extLst>
          </p:cNvPr>
          <p:cNvSpPr txBox="1">
            <a:spLocks/>
          </p:cNvSpPr>
          <p:nvPr/>
        </p:nvSpPr>
        <p:spPr>
          <a:xfrm>
            <a:off x="8201815" y="4891701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lead</a:t>
            </a:r>
          </a:p>
        </p:txBody>
      </p:sp>
    </p:spTree>
    <p:extLst>
      <p:ext uri="{BB962C8B-B14F-4D97-AF65-F5344CB8AC3E}">
        <p14:creationId xmlns:p14="http://schemas.microsoft.com/office/powerpoint/2010/main" val="150066829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0" grpId="0" animBg="1"/>
      <p:bldP spid="14" grpId="0" animBg="1"/>
      <p:bldP spid="18" grpId="0" animBg="1"/>
      <p:bldP spid="19" grpId="0" animBg="1"/>
      <p:bldP spid="20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A7B2DF37-5583-914A-4569-0DC0E842C35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Scrambler wanted to abduct the gems.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2860568" y="1905375"/>
            <a:ext cx="76837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abduct 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52756" y="2170322"/>
            <a:ext cx="5161934" cy="40698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77476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9C36D8-EE03-78CF-81DB-AE3B6552D0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E7B4287C-1DF4-F18E-0B4B-C25588FE9B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446017-CFD2-293D-1034-88A0B63B30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650351B-E31D-FD98-69F3-00802B743B13}"/>
              </a:ext>
            </a:extLst>
          </p:cNvPr>
          <p:cNvSpPr txBox="1"/>
          <p:nvPr/>
        </p:nvSpPr>
        <p:spPr>
          <a:xfrm>
            <a:off x="2860568" y="1905375"/>
            <a:ext cx="76837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abduct 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6DEC0248-D75F-DC33-50DC-BF32FAC90C9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8159" y="1242335"/>
            <a:ext cx="3006481" cy="2370441"/>
          </a:xfrm>
          <a:prstGeom prst="rect">
            <a:avLst/>
          </a:prstGeom>
        </p:spPr>
      </p:pic>
      <p:sp>
        <p:nvSpPr>
          <p:cNvPr id="16" name="Title 1">
            <a:extLst>
              <a:ext uri="{FF2B5EF4-FFF2-40B4-BE49-F238E27FC236}">
                <a16:creationId xmlns:a16="http://schemas.microsoft.com/office/drawing/2014/main" id="{4F99AEF2-C22D-5954-6F6B-A8C378A74D12}"/>
              </a:ext>
            </a:extLst>
          </p:cNvPr>
          <p:cNvSpPr txBox="1">
            <a:spLocks/>
          </p:cNvSpPr>
          <p:nvPr/>
        </p:nvSpPr>
        <p:spPr>
          <a:xfrm>
            <a:off x="7863010" y="4017553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duct</a:t>
            </a:r>
          </a:p>
        </p:txBody>
      </p:sp>
      <p:sp>
        <p:nvSpPr>
          <p:cNvPr id="19" name="Arrow: Right 18">
            <a:extLst>
              <a:ext uri="{FF2B5EF4-FFF2-40B4-BE49-F238E27FC236}">
                <a16:creationId xmlns:a16="http://schemas.microsoft.com/office/drawing/2014/main" id="{0F35F42A-28DA-5FC9-4825-F124598F173A}"/>
              </a:ext>
            </a:extLst>
          </p:cNvPr>
          <p:cNvSpPr/>
          <p:nvPr/>
        </p:nvSpPr>
        <p:spPr>
          <a:xfrm>
            <a:off x="3960509" y="4179648"/>
            <a:ext cx="860500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0141E86A-29BC-CCF0-B854-7381BC2E490D}"/>
              </a:ext>
            </a:extLst>
          </p:cNvPr>
          <p:cNvSpPr txBox="1">
            <a:spLocks/>
          </p:cNvSpPr>
          <p:nvPr/>
        </p:nvSpPr>
        <p:spPr>
          <a:xfrm>
            <a:off x="7863010" y="4988939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lead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8DEF7F23-53AC-540E-0537-362446E932F9}"/>
              </a:ext>
            </a:extLst>
          </p:cNvPr>
          <p:cNvSpPr txBox="1">
            <a:spLocks/>
          </p:cNvSpPr>
          <p:nvPr/>
        </p:nvSpPr>
        <p:spPr>
          <a:xfrm>
            <a:off x="1568914" y="401755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abduct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414AA7CA-EAD2-3975-1DCB-90F5C8708D99}"/>
              </a:ext>
            </a:extLst>
          </p:cNvPr>
          <p:cNvSpPr txBox="1">
            <a:spLocks/>
          </p:cNvSpPr>
          <p:nvPr/>
        </p:nvSpPr>
        <p:spPr>
          <a:xfrm>
            <a:off x="4970861" y="4017553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ab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1CB9C817-4C48-5A86-E9A5-5691ABD92193}"/>
              </a:ext>
            </a:extLst>
          </p:cNvPr>
          <p:cNvSpPr txBox="1">
            <a:spLocks/>
          </p:cNvSpPr>
          <p:nvPr/>
        </p:nvSpPr>
        <p:spPr>
          <a:xfrm>
            <a:off x="5000629" y="4988939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away/ from</a:t>
            </a:r>
          </a:p>
        </p:txBody>
      </p:sp>
      <p:sp>
        <p:nvSpPr>
          <p:cNvPr id="25" name="Cross 24">
            <a:extLst>
              <a:ext uri="{FF2B5EF4-FFF2-40B4-BE49-F238E27FC236}">
                <a16:creationId xmlns:a16="http://schemas.microsoft.com/office/drawing/2014/main" id="{31C820B8-D957-933E-ED03-9C50083430B0}"/>
              </a:ext>
            </a:extLst>
          </p:cNvPr>
          <p:cNvSpPr/>
          <p:nvPr/>
        </p:nvSpPr>
        <p:spPr>
          <a:xfrm>
            <a:off x="7240466" y="415799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0371959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9" grpId="0" animBg="1"/>
      <p:bldP spid="20" grpId="0" animBg="1"/>
      <p:bldP spid="21" grpId="0" animBg="1"/>
      <p:bldP spid="23" grpId="0" animBg="1"/>
      <p:bldP spid="24" grpId="0" animBg="1"/>
      <p:bldP spid="2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523208-E978-F085-A0F5-1048C11DC8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563374C4-8817-5C6A-8DE5-840A3BB635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2B17FB-5511-59D0-3310-E25E2BEAE4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aqueduct brought water to the village.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5406F9C3-0B39-845C-16A7-3E52A332875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5786" y="1779632"/>
            <a:ext cx="3655649" cy="471005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AF41AF4-85FC-C93D-87CE-6481A936862D}"/>
              </a:ext>
            </a:extLst>
          </p:cNvPr>
          <p:cNvSpPr txBox="1"/>
          <p:nvPr/>
        </p:nvSpPr>
        <p:spPr>
          <a:xfrm>
            <a:off x="2548016" y="2559492"/>
            <a:ext cx="776786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dirty="0">
                <a:solidFill>
                  <a:schemeClr val="bg1"/>
                </a:solidFill>
              </a:rPr>
              <a:t>aqueduct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0EC03FF-4173-EB0A-95FD-81C2FDE42F0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7476" y="2658072"/>
            <a:ext cx="2670639" cy="4005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051865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923892-6000-6430-AD87-E4BEE15A1A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F8A542E7-D5C4-DD99-4717-51220065DEC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41A8FC-9E64-8984-EE3B-B052579456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033782BA-B8EC-5928-9D47-427CCC94C5C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4260" y="1207297"/>
            <a:ext cx="2252001" cy="290154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28287C6-32E8-261B-4992-0183ADEEF7D8}"/>
              </a:ext>
            </a:extLst>
          </p:cNvPr>
          <p:cNvSpPr txBox="1"/>
          <p:nvPr/>
        </p:nvSpPr>
        <p:spPr>
          <a:xfrm>
            <a:off x="2548016" y="2559492"/>
            <a:ext cx="776786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dirty="0">
                <a:solidFill>
                  <a:schemeClr val="bg1"/>
                </a:solidFill>
              </a:rPr>
              <a:t>aqueduct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8D9DB78-627E-CA17-7377-9B974785624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7476" y="2658072"/>
            <a:ext cx="2670639" cy="400561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4F98754-ABDD-1680-09B0-0BAE0C291EE8}"/>
              </a:ext>
            </a:extLst>
          </p:cNvPr>
          <p:cNvSpPr txBox="1">
            <a:spLocks/>
          </p:cNvSpPr>
          <p:nvPr/>
        </p:nvSpPr>
        <p:spPr>
          <a:xfrm>
            <a:off x="6771882" y="4487655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duct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53F45472-F3AF-5FA1-C57D-DE458264D47A}"/>
              </a:ext>
            </a:extLst>
          </p:cNvPr>
          <p:cNvSpPr/>
          <p:nvPr/>
        </p:nvSpPr>
        <p:spPr>
          <a:xfrm>
            <a:off x="2869381" y="4649750"/>
            <a:ext cx="860500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2334F5D-C441-EABC-E800-3A26A8380130}"/>
              </a:ext>
            </a:extLst>
          </p:cNvPr>
          <p:cNvSpPr txBox="1">
            <a:spLocks/>
          </p:cNvSpPr>
          <p:nvPr/>
        </p:nvSpPr>
        <p:spPr>
          <a:xfrm>
            <a:off x="6771882" y="5459041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lead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79726489-C8D2-3FF5-B584-DA0D9910DDC9}"/>
              </a:ext>
            </a:extLst>
          </p:cNvPr>
          <p:cNvSpPr txBox="1">
            <a:spLocks/>
          </p:cNvSpPr>
          <p:nvPr/>
        </p:nvSpPr>
        <p:spPr>
          <a:xfrm>
            <a:off x="477786" y="4487655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aqueduct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DEEB3638-ADA3-BF8F-4A8C-E777D1FAA296}"/>
              </a:ext>
            </a:extLst>
          </p:cNvPr>
          <p:cNvSpPr txBox="1">
            <a:spLocks/>
          </p:cNvSpPr>
          <p:nvPr/>
        </p:nvSpPr>
        <p:spPr>
          <a:xfrm>
            <a:off x="3879733" y="4487655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aque</a:t>
            </a:r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CB5FA630-C24E-2C28-81EF-5ADF2F1665DD}"/>
              </a:ext>
            </a:extLst>
          </p:cNvPr>
          <p:cNvSpPr txBox="1">
            <a:spLocks/>
          </p:cNvSpPr>
          <p:nvPr/>
        </p:nvSpPr>
        <p:spPr>
          <a:xfrm>
            <a:off x="3909501" y="5459041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>
                <a:solidFill>
                  <a:schemeClr val="bg1"/>
                </a:solidFill>
                <a:ea typeface="Andika"/>
                <a:cs typeface="Andika"/>
              </a:rPr>
              <a:t>water</a:t>
            </a:r>
            <a:endParaRPr lang="en-GB" sz="32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13" name="Cross 12">
            <a:extLst>
              <a:ext uri="{FF2B5EF4-FFF2-40B4-BE49-F238E27FC236}">
                <a16:creationId xmlns:a16="http://schemas.microsoft.com/office/drawing/2014/main" id="{9311867E-E423-28F8-23AB-B5C42D49EDB6}"/>
              </a:ext>
            </a:extLst>
          </p:cNvPr>
          <p:cNvSpPr/>
          <p:nvPr/>
        </p:nvSpPr>
        <p:spPr>
          <a:xfrm>
            <a:off x="6149338" y="4628092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2609870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0D838A-F7F3-3D2B-DE35-212419005F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88CEF67C-F412-C62C-ED8A-5DEFA18267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2E3C5D-C18B-5820-922B-DF7F9712BF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Types of Morphemes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D1ED5C0D-F6C2-6E31-8CC0-916240773B06}"/>
              </a:ext>
            </a:extLst>
          </p:cNvPr>
          <p:cNvSpPr txBox="1">
            <a:spLocks/>
          </p:cNvSpPr>
          <p:nvPr/>
        </p:nvSpPr>
        <p:spPr>
          <a:xfrm>
            <a:off x="825843" y="1612050"/>
            <a:ext cx="1054031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Morphemes can be divided into….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936192E-0FC4-20B2-5114-BE6333289175}"/>
              </a:ext>
            </a:extLst>
          </p:cNvPr>
          <p:cNvSpPr txBox="1"/>
          <p:nvPr/>
        </p:nvSpPr>
        <p:spPr>
          <a:xfrm>
            <a:off x="4749999" y="2713911"/>
            <a:ext cx="2380649" cy="715089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Base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CEFECFC0-A917-1C16-D234-6852A257D410}"/>
              </a:ext>
            </a:extLst>
          </p:cNvPr>
          <p:cNvGrpSpPr/>
          <p:nvPr/>
        </p:nvGrpSpPr>
        <p:grpSpPr>
          <a:xfrm>
            <a:off x="353858" y="2682404"/>
            <a:ext cx="3363159" cy="1315624"/>
            <a:chOff x="614037" y="3478318"/>
            <a:chExt cx="3363159" cy="1315624"/>
          </a:xfrm>
          <a:solidFill>
            <a:srgbClr val="002060"/>
          </a:solidFill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A7E5E910-C9B6-3E6A-695E-2331CF738C7E}"/>
                </a:ext>
              </a:extLst>
            </p:cNvPr>
            <p:cNvSpPr txBox="1"/>
            <p:nvPr/>
          </p:nvSpPr>
          <p:spPr>
            <a:xfrm>
              <a:off x="614037" y="3478318"/>
              <a:ext cx="1828800" cy="715089"/>
            </a:xfrm>
            <a:prstGeom prst="round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Prefix</a:t>
              </a:r>
            </a:p>
          </p:txBody>
        </p:sp>
        <p:cxnSp>
          <p:nvCxnSpPr>
            <p:cNvPr id="27" name="Straight Arrow Connector 26">
              <a:extLst>
                <a:ext uri="{FF2B5EF4-FFF2-40B4-BE49-F238E27FC236}">
                  <a16:creationId xmlns:a16="http://schemas.microsoft.com/office/drawing/2014/main" id="{DAAAD507-A2BA-F0B8-2123-28C433EDEDC3}"/>
                </a:ext>
              </a:extLst>
            </p:cNvPr>
            <p:cNvCxnSpPr/>
            <p:nvPr/>
          </p:nvCxnSpPr>
          <p:spPr>
            <a:xfrm>
              <a:off x="2442837" y="4224914"/>
              <a:ext cx="1534359" cy="569028"/>
            </a:xfrm>
            <a:prstGeom prst="straightConnector1">
              <a:avLst/>
            </a:prstGeom>
            <a:grpFill/>
            <a:ln w="57150">
              <a:solidFill>
                <a:srgbClr val="0B267C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61A7D9F0-18CA-33B1-3625-88473EDC7276}"/>
              </a:ext>
            </a:extLst>
          </p:cNvPr>
          <p:cNvGrpSpPr/>
          <p:nvPr/>
        </p:nvGrpSpPr>
        <p:grpSpPr>
          <a:xfrm>
            <a:off x="8271262" y="2731498"/>
            <a:ext cx="3413170" cy="1204386"/>
            <a:chOff x="8531441" y="3527412"/>
            <a:chExt cx="3413170" cy="1204386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C3EB3E1E-1C6D-381B-854C-D71B64ADE210}"/>
                </a:ext>
              </a:extLst>
            </p:cNvPr>
            <p:cNvSpPr txBox="1"/>
            <p:nvPr/>
          </p:nvSpPr>
          <p:spPr>
            <a:xfrm>
              <a:off x="9563962" y="3527412"/>
              <a:ext cx="2380649" cy="715089"/>
            </a:xfrm>
            <a:prstGeom prst="roundRect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Suffix</a:t>
              </a:r>
            </a:p>
          </p:txBody>
        </p:sp>
        <p:cxnSp>
          <p:nvCxnSpPr>
            <p:cNvPr id="30" name="Straight Arrow Connector 29">
              <a:extLst>
                <a:ext uri="{FF2B5EF4-FFF2-40B4-BE49-F238E27FC236}">
                  <a16:creationId xmlns:a16="http://schemas.microsoft.com/office/drawing/2014/main" id="{9F1C76CA-2A4F-DCA0-E35E-458886BE0A21}"/>
                </a:ext>
              </a:extLst>
            </p:cNvPr>
            <p:cNvCxnSpPr/>
            <p:nvPr/>
          </p:nvCxnSpPr>
          <p:spPr>
            <a:xfrm flipH="1">
              <a:off x="8531441" y="4193407"/>
              <a:ext cx="932155" cy="538391"/>
            </a:xfrm>
            <a:prstGeom prst="straightConnector1">
              <a:avLst/>
            </a:prstGeom>
            <a:ln w="57150">
              <a:solidFill>
                <a:srgbClr val="00B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5DF79738-BC4B-4D85-C024-7B3985D06BF4}"/>
              </a:ext>
            </a:extLst>
          </p:cNvPr>
          <p:cNvCxnSpPr>
            <a:cxnSpLocks/>
          </p:cNvCxnSpPr>
          <p:nvPr/>
        </p:nvCxnSpPr>
        <p:spPr>
          <a:xfrm>
            <a:off x="5848789" y="3331221"/>
            <a:ext cx="0" cy="666810"/>
          </a:xfrm>
          <a:prstGeom prst="straightConnector1">
            <a:avLst/>
          </a:prstGeom>
          <a:solidFill>
            <a:srgbClr val="002060"/>
          </a:solidFill>
          <a:ln w="57150">
            <a:solidFill>
              <a:srgbClr val="EF802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FB3D439-559F-1E4D-5DC6-439FEC483626}"/>
              </a:ext>
            </a:extLst>
          </p:cNvPr>
          <p:cNvGrpSpPr/>
          <p:nvPr/>
        </p:nvGrpSpPr>
        <p:grpSpPr>
          <a:xfrm>
            <a:off x="1241219" y="4014494"/>
            <a:ext cx="2192560" cy="2109107"/>
            <a:chOff x="1241219" y="4014494"/>
            <a:chExt cx="2192560" cy="2109107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F89FD8E2-B8E2-59AD-55BD-A9268719EAC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481" b="97284" l="2113" r="98357">
                          <a14:foregroundMark x1="17371" y1="19012" x2="28404" y2="12099"/>
                          <a14:foregroundMark x1="77950" y1="28889" x2="84507" y2="31111"/>
                          <a14:foregroundMark x1="77221" y1="28642" x2="77950" y2="28889"/>
                          <a14:foregroundMark x1="76492" y1="28395" x2="77221" y2="28642"/>
                          <a14:foregroundMark x1="28404" y1="12099" x2="76492" y2="28395"/>
                          <a14:foregroundMark x1="84507" y1="31111" x2="36385" y2="54815"/>
                          <a14:foregroundMark x1="36385" y1="54815" x2="21831" y2="68148"/>
                          <a14:foregroundMark x1="21831" y1="68148" x2="20892" y2="89383"/>
                          <a14:foregroundMark x1="20892" y1="89383" x2="10798" y2="74568"/>
                          <a14:foregroundMark x1="10798" y1="74568" x2="2582" y2="34074"/>
                          <a14:foregroundMark x1="2582" y1="34074" x2="4930" y2="18765"/>
                          <a14:foregroundMark x1="4930" y1="18765" x2="18779" y2="9383"/>
                          <a14:foregroundMark x1="18779" y1="9383" x2="40376" y2="8642"/>
                          <a14:foregroundMark x1="40376" y1="8642" x2="22300" y2="25926"/>
                          <a14:foregroundMark x1="22300" y1="25926" x2="21831" y2="36543"/>
                          <a14:foregroundMark x1="21831" y1="36543" x2="26056" y2="47901"/>
                          <a14:foregroundMark x1="26056" y1="47901" x2="35211" y2="59753"/>
                          <a14:foregroundMark x1="35211" y1="59753" x2="47418" y2="61235"/>
                          <a14:foregroundMark x1="47418" y1="61235" x2="53286" y2="50123"/>
                          <a14:foregroundMark x1="53286" y1="50123" x2="53521" y2="36790"/>
                          <a14:foregroundMark x1="53521" y1="36790" x2="56808" y2="25432"/>
                          <a14:foregroundMark x1="56808" y1="25432" x2="56808" y2="13827"/>
                          <a14:foregroundMark x1="56808" y1="13827" x2="56573" y2="13827"/>
                          <a14:foregroundMark x1="36150" y1="3951" x2="14085" y2="6914"/>
                          <a14:foregroundMark x1="14085" y1="6914" x2="5399" y2="20988"/>
                          <a14:foregroundMark x1="5399" y1="20988" x2="6808" y2="93827"/>
                          <a14:foregroundMark x1="6808" y1="93827" x2="18779" y2="94074"/>
                          <a14:foregroundMark x1="18779" y1="94074" x2="13850" y2="86420"/>
                          <a14:foregroundMark x1="2817" y1="21728" x2="2347" y2="54321"/>
                          <a14:foregroundMark x1="2347" y1="54321" x2="2347" y2="54321"/>
                          <a14:foregroundMark x1="16432" y1="2469" x2="26995" y2="2222"/>
                          <a14:foregroundMark x1="93192" y1="32099" x2="93192" y2="32099"/>
                          <a14:foregroundMark x1="98357" y1="34815" x2="98357" y2="34815"/>
                          <a14:foregroundMark x1="10094" y1="97284" x2="10094" y2="97284"/>
                          <a14:backgroundMark x1="77700" y1="28642" x2="77700" y2="28642"/>
                          <a14:backgroundMark x1="78404" y1="28642" x2="78404" y2="28642"/>
                          <a14:backgroundMark x1="79108" y1="28889" x2="79108" y2="28889"/>
                          <a14:backgroundMark x1="76995" y1="28395" x2="76995" y2="28395"/>
                          <a14:backgroundMark x1="77465" y1="28395" x2="77465" y2="2839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68"/>
            <a:stretch>
              <a:fillRect/>
            </a:stretch>
          </p:blipFill>
          <p:spPr>
            <a:xfrm>
              <a:off x="1241219" y="4014494"/>
              <a:ext cx="2192560" cy="2109107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AEE82CF6-C374-C7F6-AD32-305B8DF13906}"/>
                </a:ext>
              </a:extLst>
            </p:cNvPr>
            <p:cNvSpPr txBox="1"/>
            <p:nvPr/>
          </p:nvSpPr>
          <p:spPr>
            <a:xfrm>
              <a:off x="1268258" y="4468882"/>
              <a:ext cx="149144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un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3CC2D28B-1FB8-6F01-5D7B-73DC0576683B}"/>
              </a:ext>
            </a:extLst>
          </p:cNvPr>
          <p:cNvGrpSpPr/>
          <p:nvPr/>
        </p:nvGrpSpPr>
        <p:grpSpPr>
          <a:xfrm>
            <a:off x="4788362" y="4003311"/>
            <a:ext cx="2487918" cy="2104867"/>
            <a:chOff x="4788362" y="4003311"/>
            <a:chExt cx="2487918" cy="2104867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12C5CEA4-CB18-8361-58A8-1D099898ABD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3695" b="95813" l="491" r="98526">
                          <a14:foregroundMark x1="6143" y1="14286" x2="16708" y2="10099"/>
                          <a14:foregroundMark x1="16708" y1="10099" x2="32924" y2="18719"/>
                          <a14:foregroundMark x1="32924" y1="18719" x2="90172" y2="26355"/>
                          <a14:foregroundMark x1="59214" y1="33744" x2="45946" y2="46798"/>
                          <a14:foregroundMark x1="45946" y1="46798" x2="6634" y2="52217"/>
                          <a14:foregroundMark x1="6634" y1="52217" x2="22359" y2="49015"/>
                          <a14:foregroundMark x1="22359" y1="49015" x2="25061" y2="44581"/>
                          <a14:foregroundMark x1="11794" y1="64039" x2="13268" y2="76601"/>
                          <a14:foregroundMark x1="13268" y1="76601" x2="35872" y2="85961"/>
                          <a14:foregroundMark x1="35872" y1="85961" x2="53563" y2="76108"/>
                          <a14:foregroundMark x1="53563" y1="76108" x2="52334" y2="62808"/>
                          <a14:foregroundMark x1="47420" y1="94089" x2="18182" y2="91133"/>
                          <a14:foregroundMark x1="18182" y1="91133" x2="5651" y2="83744"/>
                          <a14:foregroundMark x1="5651" y1="83744" x2="4423" y2="59360"/>
                          <a14:foregroundMark x1="4423" y1="59360" x2="6143" y2="47537"/>
                          <a14:foregroundMark x1="6143" y1="47537" x2="6388" y2="47291"/>
                          <a14:foregroundMark x1="7125" y1="21921" x2="2211" y2="12808"/>
                          <a14:foregroundMark x1="2211" y1="12808" x2="21376" y2="5419"/>
                          <a14:foregroundMark x1="21376" y1="5419" x2="30958" y2="3695"/>
                          <a14:foregroundMark x1="30958" y1="3695" x2="36609" y2="4926"/>
                          <a14:foregroundMark x1="94840" y1="28079" x2="94840" y2="28079"/>
                          <a14:foregroundMark x1="98771" y1="29557" x2="98771" y2="29557"/>
                          <a14:foregroundMark x1="43980" y1="96059" x2="43980" y2="96059"/>
                          <a14:foregroundMark x1="1229" y1="74138" x2="1229" y2="74138"/>
                          <a14:foregroundMark x1="491" y1="18227" x2="491" y2="1822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66229" y="4003311"/>
              <a:ext cx="2110051" cy="2104867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B50E72F9-6B81-4EEE-9C6D-1C5A9750FBD3}"/>
                </a:ext>
              </a:extLst>
            </p:cNvPr>
            <p:cNvSpPr txBox="1"/>
            <p:nvPr/>
          </p:nvSpPr>
          <p:spPr>
            <a:xfrm>
              <a:off x="4788362" y="4468813"/>
              <a:ext cx="230392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help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77DAFDDF-D2CD-0366-DE90-6D15E33AD95C}"/>
              </a:ext>
            </a:extLst>
          </p:cNvPr>
          <p:cNvGrpSpPr/>
          <p:nvPr/>
        </p:nvGrpSpPr>
        <p:grpSpPr>
          <a:xfrm>
            <a:off x="9742514" y="3892847"/>
            <a:ext cx="1625843" cy="2139952"/>
            <a:chOff x="9742514" y="3904277"/>
            <a:chExt cx="1625843" cy="2139952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AC81B023-5D3B-C408-6EB7-8337D9F9EA8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1220" b="96098" l="1736" r="96528">
                          <a14:foregroundMark x1="46181" y1="15610" x2="50347" y2="25610"/>
                          <a14:foregroundMark x1="50347" y1="25610" x2="48958" y2="26341"/>
                          <a14:foregroundMark x1="27778" y1="51220" x2="51042" y2="50976"/>
                          <a14:foregroundMark x1="51042" y1="50976" x2="71528" y2="60000"/>
                          <a14:foregroundMark x1="71528" y1="60000" x2="57292" y2="75366"/>
                          <a14:foregroundMark x1="57292" y1="75366" x2="24653" y2="80732"/>
                          <a14:foregroundMark x1="24653" y1="80732" x2="78819" y2="79756"/>
                          <a14:foregroundMark x1="78819" y1="79756" x2="84028" y2="59756"/>
                          <a14:foregroundMark x1="84028" y1="59756" x2="40278" y2="48293"/>
                          <a14:foregroundMark x1="40278" y1="48293" x2="22917" y2="46585"/>
                          <a14:foregroundMark x1="22917" y1="46585" x2="36806" y2="41707"/>
                          <a14:foregroundMark x1="36806" y1="41707" x2="37153" y2="41463"/>
                          <a14:foregroundMark x1="27778" y1="13415" x2="45486" y2="7805"/>
                          <a14:foregroundMark x1="45486" y1="7805" x2="69444" y2="5854"/>
                          <a14:foregroundMark x1="69444" y1="5854" x2="77431" y2="13415"/>
                          <a14:foregroundMark x1="77431" y1="13415" x2="70139" y2="21951"/>
                          <a14:foregroundMark x1="70139" y1="21951" x2="25000" y2="13902"/>
                          <a14:foregroundMark x1="25000" y1="13902" x2="10069" y2="18780"/>
                          <a14:foregroundMark x1="10069" y1="18780" x2="9722" y2="19756"/>
                          <a14:foregroundMark x1="48264" y1="2195" x2="60764" y2="2195"/>
                          <a14:foregroundMark x1="96528" y1="60488" x2="93403" y2="67073"/>
                          <a14:foregroundMark x1="8333" y1="38537" x2="13889" y2="43659"/>
                          <a14:foregroundMark x1="10069" y1="74878" x2="27083" y2="85122"/>
                          <a14:foregroundMark x1="11458" y1="87073" x2="41319" y2="95854"/>
                          <a14:foregroundMark x1="41319" y1="95854" x2="49653" y2="96098"/>
                          <a14:foregroundMark x1="4861" y1="21463" x2="4861" y2="21463"/>
                          <a14:foregroundMark x1="2778" y1="40732" x2="2778" y2="40732"/>
                          <a14:foregroundMark x1="1736" y1="89512" x2="1736" y2="89512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42514" y="3904277"/>
              <a:ext cx="1503186" cy="2139952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91A43901-60DA-A8E9-0072-6619EFDD32A8}"/>
                </a:ext>
              </a:extLst>
            </p:cNvPr>
            <p:cNvSpPr txBox="1"/>
            <p:nvPr/>
          </p:nvSpPr>
          <p:spPr>
            <a:xfrm>
              <a:off x="9782207" y="4374088"/>
              <a:ext cx="158615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 err="1">
                  <a:solidFill>
                    <a:schemeClr val="bg1"/>
                  </a:solidFill>
                </a:rPr>
                <a:t>ful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584258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7037E-7 L 0.18893 -0.0041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40" y="-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1.11111E-6 L -0.25066 0.01134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39" y="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E37709-0A86-FD34-740D-7B16F0F277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14FE6DB0-5037-5CF5-450B-EC649E66DD3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118" t="1749" r="15443"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6F32DF1A-D742-B927-890A-18CEEF04FDE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3792325"/>
              </p:ext>
            </p:extLst>
          </p:nvPr>
        </p:nvGraphicFramePr>
        <p:xfrm>
          <a:off x="2792714" y="1130477"/>
          <a:ext cx="7367587" cy="3317009"/>
        </p:xfrm>
        <a:graphic>
          <a:graphicData uri="http://schemas.openxmlformats.org/drawingml/2006/table">
            <a:tbl>
              <a:tblPr firstRow="1" firstCol="1" bandRow="1">
                <a:tableStyleId>{8A107856-5554-42FB-B03E-39F5DBC370BA}</a:tableStyleId>
              </a:tblPr>
              <a:tblGrid>
                <a:gridCol w="2435917">
                  <a:extLst>
                    <a:ext uri="{9D8B030D-6E8A-4147-A177-3AD203B41FA5}">
                      <a16:colId xmlns:a16="http://schemas.microsoft.com/office/drawing/2014/main" val="1479778784"/>
                    </a:ext>
                  </a:extLst>
                </a:gridCol>
                <a:gridCol w="2465835">
                  <a:extLst>
                    <a:ext uri="{9D8B030D-6E8A-4147-A177-3AD203B41FA5}">
                      <a16:colId xmlns:a16="http://schemas.microsoft.com/office/drawing/2014/main" val="2170449676"/>
                    </a:ext>
                  </a:extLst>
                </a:gridCol>
                <a:gridCol w="2465835">
                  <a:extLst>
                    <a:ext uri="{9D8B030D-6E8A-4147-A177-3AD203B41FA5}">
                      <a16:colId xmlns:a16="http://schemas.microsoft.com/office/drawing/2014/main" val="274789100"/>
                    </a:ext>
                  </a:extLst>
                </a:gridCol>
              </a:tblGrid>
              <a:tr h="331700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con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100" dirty="0">
                          <a:effectLst/>
                          <a:latin typeface="Andika" panose="02000000000000000000" pitchFamily="2" charset="0"/>
                          <a:cs typeface="Times New Roman" panose="02020603050405020304" pitchFamily="18" charset="0"/>
                        </a:rPr>
                        <a:t>de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100" dirty="0">
                          <a:effectLst/>
                          <a:latin typeface="Andika" panose="02000000000000000000" pitchFamily="2" charset="0"/>
                          <a:cs typeface="Times New Roman" panose="02020603050405020304" pitchFamily="18" charset="0"/>
                        </a:rPr>
                        <a:t>pro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100" dirty="0">
                          <a:effectLst/>
                          <a:latin typeface="Andika" panose="02000000000000000000" pitchFamily="2" charset="0"/>
                          <a:cs typeface="Times New Roman" panose="02020603050405020304" pitchFamily="18" charset="0"/>
                        </a:rPr>
                        <a:t>ab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100" dirty="0" err="1">
                          <a:effectLst/>
                          <a:latin typeface="Andika" panose="02000000000000000000" pitchFamily="2" charset="0"/>
                          <a:cs typeface="Times New Roman" panose="02020603050405020304" pitchFamily="18" charset="0"/>
                        </a:rPr>
                        <a:t>aque</a:t>
                      </a:r>
                      <a:endParaRPr lang="en-GB" sz="2000" b="0" kern="100" dirty="0">
                        <a:effectLst/>
                        <a:latin typeface="Andika" panose="02000000000000000000" pitchFamily="2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100" dirty="0">
                          <a:effectLst/>
                          <a:latin typeface="Andika" panose="02000000000000000000" pitchFamily="2" charset="0"/>
                          <a:cs typeface="Times New Roman" panose="02020603050405020304" pitchFamily="18" charset="0"/>
                        </a:rPr>
                        <a:t>in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100" dirty="0">
                          <a:effectLst/>
                          <a:latin typeface="Andika" panose="02000000000000000000" pitchFamily="2" charset="0"/>
                          <a:cs typeface="Times New Roman" panose="02020603050405020304" pitchFamily="18" charset="0"/>
                        </a:rPr>
                        <a:t>re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100" dirty="0">
                          <a:effectLst/>
                          <a:latin typeface="Andika" panose="02000000000000000000" pitchFamily="2" charset="0"/>
                          <a:cs typeface="Times New Roman" panose="02020603050405020304" pitchFamily="18" charset="0"/>
                        </a:rPr>
                        <a:t>intro</a:t>
                      </a:r>
                      <a:endParaRPr lang="en-GB" sz="1600" b="0" kern="100" dirty="0">
                        <a:effectLst/>
                        <a:latin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3600" b="0" kern="100" dirty="0">
                          <a:solidFill>
                            <a:srgbClr val="000000"/>
                          </a:solidFill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duct 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3600" b="0" kern="100" dirty="0" err="1">
                          <a:solidFill>
                            <a:srgbClr val="000000"/>
                          </a:solidFill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duce</a:t>
                      </a:r>
                      <a:endParaRPr lang="en-GB" sz="16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b="0" kern="100" dirty="0">
                          <a:solidFill>
                            <a:srgbClr val="000000"/>
                          </a:solidFill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to lead</a:t>
                      </a:r>
                      <a:endParaRPr lang="en-GB" sz="16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16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100" dirty="0">
                          <a:effectLst/>
                          <a:latin typeface="Aptos" panose="020B0004020202020204" pitchFamily="34" charset="0"/>
                          <a:cs typeface="Times New Roman" panose="02020603050405020304" pitchFamily="18" charset="0"/>
                        </a:rPr>
                        <a:t>s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100" dirty="0">
                          <a:effectLst/>
                          <a:latin typeface="Aptos" panose="020B0004020202020204" pitchFamily="34" charset="0"/>
                          <a:cs typeface="Times New Roman" panose="02020603050405020304" pitchFamily="18" charset="0"/>
                        </a:rPr>
                        <a:t>ed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100" dirty="0">
                          <a:effectLst/>
                          <a:latin typeface="Aptos" panose="020B0004020202020204" pitchFamily="34" charset="0"/>
                          <a:cs typeface="Times New Roman" panose="02020603050405020304" pitchFamily="18" charset="0"/>
                        </a:rPr>
                        <a:t>ing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100" dirty="0">
                          <a:effectLst/>
                          <a:latin typeface="Aptos" panose="020B0004020202020204" pitchFamily="34" charset="0"/>
                          <a:cs typeface="Times New Roman" panose="02020603050405020304" pitchFamily="18" charset="0"/>
                        </a:rPr>
                        <a:t>ion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100" dirty="0" err="1">
                          <a:effectLst/>
                          <a:latin typeface="Aptos" panose="020B0004020202020204" pitchFamily="34" charset="0"/>
                          <a:cs typeface="Times New Roman" panose="02020603050405020304" pitchFamily="18" charset="0"/>
                        </a:rPr>
                        <a:t>ion+s</a:t>
                      </a:r>
                      <a:endParaRPr lang="en-GB" sz="2000" b="0" kern="100" dirty="0">
                        <a:effectLst/>
                        <a:latin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100" dirty="0" err="1">
                          <a:effectLst/>
                          <a:latin typeface="Aptos" panose="020B0004020202020204" pitchFamily="34" charset="0"/>
                          <a:cs typeface="Times New Roman" panose="02020603050405020304" pitchFamily="18" charset="0"/>
                        </a:rPr>
                        <a:t>ive</a:t>
                      </a:r>
                      <a:endParaRPr lang="en-GB" sz="2000" b="0" kern="100" dirty="0">
                        <a:effectLst/>
                        <a:latin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100" dirty="0" err="1">
                          <a:effectLst/>
                          <a:latin typeface="Aptos" panose="020B0004020202020204" pitchFamily="34" charset="0"/>
                          <a:cs typeface="Times New Roman" panose="02020603050405020304" pitchFamily="18" charset="0"/>
                        </a:rPr>
                        <a:t>ile</a:t>
                      </a:r>
                      <a:endParaRPr lang="en-GB" sz="2000" b="0" kern="100" dirty="0">
                        <a:effectLst/>
                        <a:latin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984906021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367B0436-E88D-5EC6-3AB2-78A31062813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55271" y="278129"/>
            <a:ext cx="10397124" cy="638733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 fontScale="90000"/>
          </a:bodyPr>
          <a:lstStyle/>
          <a:p>
            <a:r>
              <a:rPr lang="en-GB" sz="4000" dirty="0">
                <a:solidFill>
                  <a:schemeClr val="bg1"/>
                </a:solidFill>
                <a:ea typeface="Andika" panose="02000000000000000000" pitchFamily="2" charset="0"/>
                <a:cs typeface="Andika" panose="02000000000000000000" pitchFamily="2" charset="0"/>
              </a:rPr>
              <a:t>How many words can you assemble?</a:t>
            </a:r>
          </a:p>
        </p:txBody>
      </p:sp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7F7E686C-D800-20E2-92C5-2D1B6D5EE65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7464" y="0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3" name="rope">
            <a:extLst>
              <a:ext uri="{FF2B5EF4-FFF2-40B4-BE49-F238E27FC236}">
                <a16:creationId xmlns:a16="http://schemas.microsoft.com/office/drawing/2014/main" id="{EFE4168C-C815-B88A-51A5-8CB135CAF72C}"/>
              </a:ext>
            </a:extLst>
          </p:cNvPr>
          <p:cNvSpPr txBox="1">
            <a:spLocks/>
          </p:cNvSpPr>
          <p:nvPr/>
        </p:nvSpPr>
        <p:spPr>
          <a:xfrm>
            <a:off x="1455273" y="4596731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 conduct</a:t>
            </a:r>
          </a:p>
        </p:txBody>
      </p:sp>
      <p:sp>
        <p:nvSpPr>
          <p:cNvPr id="8" name="rope">
            <a:extLst>
              <a:ext uri="{FF2B5EF4-FFF2-40B4-BE49-F238E27FC236}">
                <a16:creationId xmlns:a16="http://schemas.microsoft.com/office/drawing/2014/main" id="{F564BA6F-E6EF-F22B-A928-91D997A30EE3}"/>
              </a:ext>
            </a:extLst>
          </p:cNvPr>
          <p:cNvSpPr txBox="1">
            <a:spLocks/>
          </p:cNvSpPr>
          <p:nvPr/>
        </p:nvSpPr>
        <p:spPr>
          <a:xfrm>
            <a:off x="1455271" y="5782911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 conducted  </a:t>
            </a:r>
          </a:p>
        </p:txBody>
      </p:sp>
      <p:sp>
        <p:nvSpPr>
          <p:cNvPr id="10" name="rope">
            <a:extLst>
              <a:ext uri="{FF2B5EF4-FFF2-40B4-BE49-F238E27FC236}">
                <a16:creationId xmlns:a16="http://schemas.microsoft.com/office/drawing/2014/main" id="{BBD2405A-4784-95A9-70C3-F40103B850A3}"/>
              </a:ext>
            </a:extLst>
          </p:cNvPr>
          <p:cNvSpPr txBox="1">
            <a:spLocks/>
          </p:cNvSpPr>
          <p:nvPr/>
        </p:nvSpPr>
        <p:spPr>
          <a:xfrm>
            <a:off x="1455271" y="5189821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 conducts  </a:t>
            </a:r>
          </a:p>
        </p:txBody>
      </p:sp>
      <p:sp>
        <p:nvSpPr>
          <p:cNvPr id="12" name="rope">
            <a:extLst>
              <a:ext uri="{FF2B5EF4-FFF2-40B4-BE49-F238E27FC236}">
                <a16:creationId xmlns:a16="http://schemas.microsoft.com/office/drawing/2014/main" id="{35983996-85AF-2D2A-977C-D2D6BFAF42BD}"/>
              </a:ext>
            </a:extLst>
          </p:cNvPr>
          <p:cNvSpPr txBox="1">
            <a:spLocks/>
          </p:cNvSpPr>
          <p:nvPr/>
        </p:nvSpPr>
        <p:spPr>
          <a:xfrm>
            <a:off x="1455271" y="6333837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 conductive  </a:t>
            </a:r>
          </a:p>
        </p:txBody>
      </p:sp>
      <p:sp>
        <p:nvSpPr>
          <p:cNvPr id="14" name="rope">
            <a:extLst>
              <a:ext uri="{FF2B5EF4-FFF2-40B4-BE49-F238E27FC236}">
                <a16:creationId xmlns:a16="http://schemas.microsoft.com/office/drawing/2014/main" id="{18F0C7D8-7FC2-7C30-6F54-0ADC027B8FDC}"/>
              </a:ext>
            </a:extLst>
          </p:cNvPr>
          <p:cNvSpPr txBox="1">
            <a:spLocks/>
          </p:cNvSpPr>
          <p:nvPr/>
        </p:nvSpPr>
        <p:spPr>
          <a:xfrm>
            <a:off x="3968838" y="4589370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5. deduct</a:t>
            </a:r>
          </a:p>
        </p:txBody>
      </p:sp>
      <p:sp>
        <p:nvSpPr>
          <p:cNvPr id="15" name="rope">
            <a:extLst>
              <a:ext uri="{FF2B5EF4-FFF2-40B4-BE49-F238E27FC236}">
                <a16:creationId xmlns:a16="http://schemas.microsoft.com/office/drawing/2014/main" id="{84D06379-CC0D-3B62-27C8-3709F9A7403B}"/>
              </a:ext>
            </a:extLst>
          </p:cNvPr>
          <p:cNvSpPr txBox="1">
            <a:spLocks/>
          </p:cNvSpPr>
          <p:nvPr/>
        </p:nvSpPr>
        <p:spPr>
          <a:xfrm>
            <a:off x="3968836" y="5775550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7. deducted  </a:t>
            </a:r>
          </a:p>
        </p:txBody>
      </p:sp>
      <p:sp>
        <p:nvSpPr>
          <p:cNvPr id="16" name="rope">
            <a:extLst>
              <a:ext uri="{FF2B5EF4-FFF2-40B4-BE49-F238E27FC236}">
                <a16:creationId xmlns:a16="http://schemas.microsoft.com/office/drawing/2014/main" id="{1CFBC7A6-9327-08A8-D142-561849877906}"/>
              </a:ext>
            </a:extLst>
          </p:cNvPr>
          <p:cNvSpPr txBox="1">
            <a:spLocks/>
          </p:cNvSpPr>
          <p:nvPr/>
        </p:nvSpPr>
        <p:spPr>
          <a:xfrm>
            <a:off x="3968836" y="5182460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6. deducts  </a:t>
            </a:r>
          </a:p>
        </p:txBody>
      </p:sp>
      <p:sp>
        <p:nvSpPr>
          <p:cNvPr id="17" name="rope">
            <a:extLst>
              <a:ext uri="{FF2B5EF4-FFF2-40B4-BE49-F238E27FC236}">
                <a16:creationId xmlns:a16="http://schemas.microsoft.com/office/drawing/2014/main" id="{25C55B8C-D379-5924-FD36-CB4475CEA39F}"/>
              </a:ext>
            </a:extLst>
          </p:cNvPr>
          <p:cNvSpPr txBox="1">
            <a:spLocks/>
          </p:cNvSpPr>
          <p:nvPr/>
        </p:nvSpPr>
        <p:spPr>
          <a:xfrm>
            <a:off x="3968836" y="6326476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8. deduction  </a:t>
            </a:r>
          </a:p>
        </p:txBody>
      </p:sp>
      <p:sp>
        <p:nvSpPr>
          <p:cNvPr id="18" name="rope">
            <a:extLst>
              <a:ext uri="{FF2B5EF4-FFF2-40B4-BE49-F238E27FC236}">
                <a16:creationId xmlns:a16="http://schemas.microsoft.com/office/drawing/2014/main" id="{80E7DD73-5749-579F-8DAB-4E6FF623C212}"/>
              </a:ext>
            </a:extLst>
          </p:cNvPr>
          <p:cNvSpPr txBox="1">
            <a:spLocks/>
          </p:cNvSpPr>
          <p:nvPr/>
        </p:nvSpPr>
        <p:spPr>
          <a:xfrm>
            <a:off x="6482401" y="4591301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9. deduce</a:t>
            </a:r>
          </a:p>
        </p:txBody>
      </p:sp>
      <p:sp>
        <p:nvSpPr>
          <p:cNvPr id="22" name="rope">
            <a:extLst>
              <a:ext uri="{FF2B5EF4-FFF2-40B4-BE49-F238E27FC236}">
                <a16:creationId xmlns:a16="http://schemas.microsoft.com/office/drawing/2014/main" id="{908A1C2C-BDE3-AFF1-8017-94AB842E6755}"/>
              </a:ext>
            </a:extLst>
          </p:cNvPr>
          <p:cNvSpPr txBox="1">
            <a:spLocks/>
          </p:cNvSpPr>
          <p:nvPr/>
        </p:nvSpPr>
        <p:spPr>
          <a:xfrm>
            <a:off x="6482399" y="5777481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11. deduced  </a:t>
            </a:r>
          </a:p>
        </p:txBody>
      </p:sp>
      <p:sp>
        <p:nvSpPr>
          <p:cNvPr id="24" name="rope">
            <a:extLst>
              <a:ext uri="{FF2B5EF4-FFF2-40B4-BE49-F238E27FC236}">
                <a16:creationId xmlns:a16="http://schemas.microsoft.com/office/drawing/2014/main" id="{FA71F8B0-5738-C9B1-4488-E661311F5338}"/>
              </a:ext>
            </a:extLst>
          </p:cNvPr>
          <p:cNvSpPr txBox="1">
            <a:spLocks/>
          </p:cNvSpPr>
          <p:nvPr/>
        </p:nvSpPr>
        <p:spPr>
          <a:xfrm>
            <a:off x="6482399" y="5184391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10. deduces</a:t>
            </a:r>
          </a:p>
        </p:txBody>
      </p:sp>
      <p:sp>
        <p:nvSpPr>
          <p:cNvPr id="25" name="rope">
            <a:extLst>
              <a:ext uri="{FF2B5EF4-FFF2-40B4-BE49-F238E27FC236}">
                <a16:creationId xmlns:a16="http://schemas.microsoft.com/office/drawing/2014/main" id="{DDF048F6-7DE1-B221-936F-089E7836BDD4}"/>
              </a:ext>
            </a:extLst>
          </p:cNvPr>
          <p:cNvSpPr txBox="1">
            <a:spLocks/>
          </p:cNvSpPr>
          <p:nvPr/>
        </p:nvSpPr>
        <p:spPr>
          <a:xfrm>
            <a:off x="6482399" y="6328407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12. deductive</a:t>
            </a:r>
          </a:p>
        </p:txBody>
      </p:sp>
      <p:sp>
        <p:nvSpPr>
          <p:cNvPr id="26" name="rope">
            <a:extLst>
              <a:ext uri="{FF2B5EF4-FFF2-40B4-BE49-F238E27FC236}">
                <a16:creationId xmlns:a16="http://schemas.microsoft.com/office/drawing/2014/main" id="{0DC8C1D8-12F7-7297-CB7C-CC0B767C0579}"/>
              </a:ext>
            </a:extLst>
          </p:cNvPr>
          <p:cNvSpPr txBox="1">
            <a:spLocks/>
          </p:cNvSpPr>
          <p:nvPr/>
        </p:nvSpPr>
        <p:spPr>
          <a:xfrm>
            <a:off x="8995964" y="4583832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13. reduce</a:t>
            </a:r>
          </a:p>
        </p:txBody>
      </p:sp>
      <p:sp>
        <p:nvSpPr>
          <p:cNvPr id="28" name="rope">
            <a:extLst>
              <a:ext uri="{FF2B5EF4-FFF2-40B4-BE49-F238E27FC236}">
                <a16:creationId xmlns:a16="http://schemas.microsoft.com/office/drawing/2014/main" id="{32584E7D-FEF4-050A-D412-964A475F0B82}"/>
              </a:ext>
            </a:extLst>
          </p:cNvPr>
          <p:cNvSpPr txBox="1">
            <a:spLocks/>
          </p:cNvSpPr>
          <p:nvPr/>
        </p:nvSpPr>
        <p:spPr>
          <a:xfrm>
            <a:off x="8995962" y="5770012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15. products  </a:t>
            </a:r>
          </a:p>
        </p:txBody>
      </p:sp>
      <p:sp>
        <p:nvSpPr>
          <p:cNvPr id="29" name="rope">
            <a:extLst>
              <a:ext uri="{FF2B5EF4-FFF2-40B4-BE49-F238E27FC236}">
                <a16:creationId xmlns:a16="http://schemas.microsoft.com/office/drawing/2014/main" id="{7AD1DDA7-B777-33C9-7D84-5879851837F4}"/>
              </a:ext>
            </a:extLst>
          </p:cNvPr>
          <p:cNvSpPr txBox="1">
            <a:spLocks/>
          </p:cNvSpPr>
          <p:nvPr/>
        </p:nvSpPr>
        <p:spPr>
          <a:xfrm>
            <a:off x="8995962" y="5176922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14. produce</a:t>
            </a:r>
          </a:p>
        </p:txBody>
      </p:sp>
      <p:sp>
        <p:nvSpPr>
          <p:cNvPr id="30" name="rope">
            <a:extLst>
              <a:ext uri="{FF2B5EF4-FFF2-40B4-BE49-F238E27FC236}">
                <a16:creationId xmlns:a16="http://schemas.microsoft.com/office/drawing/2014/main" id="{279E2206-3164-3940-27E6-65639A7C57AE}"/>
              </a:ext>
            </a:extLst>
          </p:cNvPr>
          <p:cNvSpPr txBox="1">
            <a:spLocks/>
          </p:cNvSpPr>
          <p:nvPr/>
        </p:nvSpPr>
        <p:spPr>
          <a:xfrm>
            <a:off x="8995962" y="6320938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16. introduce  </a:t>
            </a:r>
          </a:p>
        </p:txBody>
      </p:sp>
    </p:spTree>
    <p:extLst>
      <p:ext uri="{BB962C8B-B14F-4D97-AF65-F5344CB8AC3E}">
        <p14:creationId xmlns:p14="http://schemas.microsoft.com/office/powerpoint/2010/main" val="88059108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/>
      <p:bldP spid="10" grpId="0" animBg="1"/>
      <p:bldP spid="12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22" grpId="0" animBg="1"/>
      <p:bldP spid="24" grpId="0" animBg="1"/>
      <p:bldP spid="25" grpId="0" animBg="1"/>
      <p:bldP spid="26" grpId="0" animBg="1"/>
      <p:bldP spid="28" grpId="0" animBg="1"/>
      <p:bldP spid="29" grpId="0" animBg="1"/>
      <p:bldP spid="30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B73B74-B7F1-5B02-10C2-87EE903467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3F7F0DD-08EB-E846-8535-D30F13F107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1BCE3F66-BAC1-C2E5-EA48-05CA4489D1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22D348F5-DD56-0267-1D31-8DF5DB8E522D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9610586D-C36A-1C3A-4EE3-1BEA8A686F7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EDD1887-661E-F2C4-CCDD-3D70D09803FC}"/>
              </a:ext>
            </a:extLst>
          </p:cNvPr>
          <p:cNvSpPr txBox="1"/>
          <p:nvPr/>
        </p:nvSpPr>
        <p:spPr>
          <a:xfrm>
            <a:off x="332509" y="1917457"/>
            <a:ext cx="1147156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Water flowed through the </a:t>
            </a:r>
            <a:r>
              <a:rPr lang="en-GB" sz="3200" dirty="0" err="1">
                <a:solidFill>
                  <a:schemeClr val="bg1"/>
                </a:solidFill>
                <a:latin typeface="Andika" panose="02000000000000000000" pitchFamily="2" charset="0"/>
              </a:rPr>
              <a:t>aquaduct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while engineers </a:t>
            </a:r>
            <a:r>
              <a:rPr lang="en-GB" sz="3200" dirty="0" err="1">
                <a:solidFill>
                  <a:schemeClr val="bg1"/>
                </a:solidFill>
                <a:latin typeface="Andika" panose="02000000000000000000" pitchFamily="2" charset="0"/>
              </a:rPr>
              <a:t>comducted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tests to </a:t>
            </a:r>
            <a:r>
              <a:rPr lang="en-GB" sz="3200" dirty="0" err="1">
                <a:solidFill>
                  <a:schemeClr val="bg1"/>
                </a:solidFill>
                <a:latin typeface="Andika" panose="02000000000000000000" pitchFamily="2" charset="0"/>
              </a:rPr>
              <a:t>reduss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leaks and protect the </a:t>
            </a:r>
            <a:r>
              <a:rPr lang="en-GB" sz="3200" dirty="0" err="1">
                <a:solidFill>
                  <a:schemeClr val="bg1"/>
                </a:solidFill>
                <a:latin typeface="Andika" panose="02000000000000000000" pitchFamily="2" charset="0"/>
              </a:rPr>
              <a:t>struture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A425721-9E2A-0CA6-41AA-D7F3A00FA5A0}"/>
              </a:ext>
            </a:extLst>
          </p:cNvPr>
          <p:cNvSpPr txBox="1"/>
          <p:nvPr/>
        </p:nvSpPr>
        <p:spPr>
          <a:xfrm>
            <a:off x="332509" y="3465816"/>
            <a:ext cx="1147156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Water flowed through the aqueduct while engineers conducted tests to reduce leaks and protect the structure.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D02D64D-9532-12CA-87F9-DD8CBBED836E}"/>
              </a:ext>
            </a:extLst>
          </p:cNvPr>
          <p:cNvSpPr txBox="1"/>
          <p:nvPr/>
        </p:nvSpPr>
        <p:spPr>
          <a:xfrm>
            <a:off x="332509" y="4892633"/>
            <a:ext cx="1147156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Water flowed through the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aqueduct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while engineers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conducted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tests to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reduce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leaks and protect the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structure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BDB9D0A7-2D75-1211-7D8B-C4C558150B46}"/>
              </a:ext>
            </a:extLst>
          </p:cNvPr>
          <p:cNvCxnSpPr/>
          <p:nvPr/>
        </p:nvCxnSpPr>
        <p:spPr>
          <a:xfrm>
            <a:off x="1970809" y="3239327"/>
            <a:ext cx="8375073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C556B83-AB81-4304-94E2-4A653D3932AF}"/>
              </a:ext>
            </a:extLst>
          </p:cNvPr>
          <p:cNvCxnSpPr/>
          <p:nvPr/>
        </p:nvCxnSpPr>
        <p:spPr>
          <a:xfrm>
            <a:off x="1970809" y="4721763"/>
            <a:ext cx="8375073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773522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66C8D5F-E0DF-8052-8C4B-B8E24F9CB1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2CA92BAE-BAB8-A307-7787-D0977CED87A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2109FAE0-26A0-6806-C508-D79A4F6179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E2D41BA5-8718-694F-455F-4B17F22D5C10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D4019248-6AFA-7247-A3A6-CA37F3BEB4C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C9FA1A48-98D2-9893-046B-05107A966925}"/>
              </a:ext>
            </a:extLst>
          </p:cNvPr>
          <p:cNvSpPr txBox="1"/>
          <p:nvPr/>
        </p:nvSpPr>
        <p:spPr>
          <a:xfrm>
            <a:off x="332509" y="1917457"/>
            <a:ext cx="1147156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coach helped </a:t>
            </a:r>
            <a:r>
              <a:rPr lang="en-GB" sz="3200" dirty="0" err="1">
                <a:solidFill>
                  <a:schemeClr val="bg1"/>
                </a:solidFill>
                <a:latin typeface="Andika" panose="02000000000000000000" pitchFamily="2" charset="0"/>
              </a:rPr>
              <a:t>induck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new players, reminding them that poor </a:t>
            </a:r>
            <a:r>
              <a:rPr lang="en-GB" sz="3200" dirty="0" err="1">
                <a:solidFill>
                  <a:schemeClr val="bg1"/>
                </a:solidFill>
                <a:latin typeface="Andika" panose="02000000000000000000" pitchFamily="2" charset="0"/>
              </a:rPr>
              <a:t>condutt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could </a:t>
            </a:r>
            <a:r>
              <a:rPr lang="en-GB" sz="3200">
                <a:solidFill>
                  <a:schemeClr val="bg1"/>
                </a:solidFill>
                <a:latin typeface="Andika" panose="02000000000000000000" pitchFamily="2" charset="0"/>
              </a:rPr>
              <a:t>dedute 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points from the team’s total.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F76FD53-A419-313C-1973-61952AA398F1}"/>
              </a:ext>
            </a:extLst>
          </p:cNvPr>
          <p:cNvSpPr txBox="1"/>
          <p:nvPr/>
        </p:nvSpPr>
        <p:spPr>
          <a:xfrm>
            <a:off x="332509" y="3465816"/>
            <a:ext cx="1147156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coach helped induct new players, reminding them that poor conduct could deduct points from the team’s total.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0AA2D3F-8A18-5244-D6B2-57F63650E927}"/>
              </a:ext>
            </a:extLst>
          </p:cNvPr>
          <p:cNvSpPr txBox="1"/>
          <p:nvPr/>
        </p:nvSpPr>
        <p:spPr>
          <a:xfrm>
            <a:off x="332509" y="4892633"/>
            <a:ext cx="1147156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coach helped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induct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new players, reminding them that poor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conduct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could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deduct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points from the team’s total.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7059BC2-B6D2-41FD-8C1B-1D34743A4864}"/>
              </a:ext>
            </a:extLst>
          </p:cNvPr>
          <p:cNvCxnSpPr/>
          <p:nvPr/>
        </p:nvCxnSpPr>
        <p:spPr>
          <a:xfrm>
            <a:off x="1970809" y="3239327"/>
            <a:ext cx="8375073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C34F32A-BD7F-6C09-CF64-A4731636DD4B}"/>
              </a:ext>
            </a:extLst>
          </p:cNvPr>
          <p:cNvCxnSpPr/>
          <p:nvPr/>
        </p:nvCxnSpPr>
        <p:spPr>
          <a:xfrm>
            <a:off x="1970809" y="4721763"/>
            <a:ext cx="8375073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0375251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5751194D-481E-9C5D-7FA7-4F13A3F54E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AEDAD691-208A-0D7D-25BA-7AEC5B59A79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25400" y="4217426"/>
            <a:ext cx="2049449" cy="264057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90656877"/>
              </p:ext>
            </p:extLst>
          </p:nvPr>
        </p:nvGraphicFramePr>
        <p:xfrm>
          <a:off x="3009494" y="597746"/>
          <a:ext cx="6173010" cy="49823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86505">
                  <a:extLst>
                    <a:ext uri="{9D8B030D-6E8A-4147-A177-3AD203B41FA5}">
                      <a16:colId xmlns:a16="http://schemas.microsoft.com/office/drawing/2014/main" val="100053916"/>
                    </a:ext>
                  </a:extLst>
                </a:gridCol>
                <a:gridCol w="3086505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</a:tblGrid>
              <a:tr h="541867">
                <a:tc>
                  <a:txBody>
                    <a:bodyPr/>
                    <a:lstStyle/>
                    <a:p>
                      <a:r>
                        <a:rPr lang="en-GB" dirty="0"/>
                        <a:t>Activity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Premium Game 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Learn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M5Sum080L</a:t>
                      </a:r>
                    </a:p>
                    <a:p>
                      <a:pPr algn="ctr"/>
                      <a:endParaRPr lang="fr-FR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Practise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M5Sum080P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5912010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Snake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M5Sum080S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5253869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Frogger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M5Sum080F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0849814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Anagram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M5Sum080A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3888042"/>
                  </a:ext>
                </a:extLst>
              </a:tr>
              <a:tr h="599977">
                <a:tc>
                  <a:txBody>
                    <a:bodyPr/>
                    <a:lstStyle/>
                    <a:p>
                      <a:r>
                        <a:rPr lang="en-GB" dirty="0"/>
                        <a:t>Sailing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M5Sum080Sa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980635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Feast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M5Sum080Fe</a:t>
                      </a: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94148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3796492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2.59259E-6 L -0.26094 -0.012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47" y="-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B890A8D-31BD-398F-3878-ABBB20CEE4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08F6E76E-B914-FBCB-DF46-0CE6F9E1ED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5" y="0"/>
            <a:ext cx="12178469" cy="6858000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F08C00E4-F857-9A8F-EE56-55144101C0A8}"/>
              </a:ext>
            </a:extLst>
          </p:cNvPr>
          <p:cNvSpPr/>
          <p:nvPr/>
        </p:nvSpPr>
        <p:spPr>
          <a:xfrm>
            <a:off x="2139518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8" name="Picture 7" descr="A picture containing text&#10;&#10;Description automatically generated">
            <a:extLst>
              <a:ext uri="{FF2B5EF4-FFF2-40B4-BE49-F238E27FC236}">
                <a16:creationId xmlns:a16="http://schemas.microsoft.com/office/drawing/2014/main" id="{87FF6BA1-7B8D-D76C-C94B-F31113F70ED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89437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1D93628A-23BC-40D8-3C9C-4A6DA2F65A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F430E31B-1F64-3ABE-72C0-369E4903DB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03614" y="1724611"/>
            <a:ext cx="7489644" cy="37881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conduct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deduct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product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abduct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aqueduct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induct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</a:rPr>
              <a:t>ductile 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deduce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produce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reduce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introduce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introduction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3A94EB0-D087-3E99-98B2-34C5D500637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381" y="-280644"/>
            <a:ext cx="1562456" cy="257868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Rectangle: Rounded Corners 1">
            <a:hlinkClick r:id="rId5"/>
            <a:extLst>
              <a:ext uri="{FF2B5EF4-FFF2-40B4-BE49-F238E27FC236}">
                <a16:creationId xmlns:a16="http://schemas.microsoft.com/office/drawing/2014/main" id="{015BABD6-02FF-EE0C-0646-304A1D2E7C7B}"/>
              </a:ext>
            </a:extLst>
          </p:cNvPr>
          <p:cNvSpPr/>
          <p:nvPr/>
        </p:nvSpPr>
        <p:spPr>
          <a:xfrm>
            <a:off x="8939284" y="5577273"/>
            <a:ext cx="3067194" cy="1105631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412752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7037E-6 L 1.29115 0.3412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3DD73B-8A76-C0A6-FCA3-A0673DA62F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0367D776-4A6D-8C17-37BB-D1315AAFCC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FB892C-A443-3FF8-650F-A72D4FFA2737}"/>
              </a:ext>
            </a:extLst>
          </p:cNvPr>
          <p:cNvSpPr txBox="1">
            <a:spLocks/>
          </p:cNvSpPr>
          <p:nvPr/>
        </p:nvSpPr>
        <p:spPr>
          <a:xfrm>
            <a:off x="261254" y="1232148"/>
            <a:ext cx="11669486" cy="1111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6600" dirty="0">
                <a:solidFill>
                  <a:schemeClr val="bg1"/>
                </a:solidFill>
                <a:ea typeface="Andika"/>
                <a:cs typeface="Andika"/>
              </a:rPr>
              <a:t>predicting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C753470-D3C7-4901-A829-2FE638E78B88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label the prefix, base and suffix?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A5684959-EFC3-276C-C039-ECF7039BF9DC}"/>
              </a:ext>
            </a:extLst>
          </p:cNvPr>
          <p:cNvSpPr txBox="1">
            <a:spLocks/>
          </p:cNvSpPr>
          <p:nvPr/>
        </p:nvSpPr>
        <p:spPr>
          <a:xfrm>
            <a:off x="261254" y="3107269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pre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56A0487B-0C99-D676-8A57-F22B27A31A0A}"/>
              </a:ext>
            </a:extLst>
          </p:cNvPr>
          <p:cNvSpPr txBox="1">
            <a:spLocks/>
          </p:cNvSpPr>
          <p:nvPr/>
        </p:nvSpPr>
        <p:spPr>
          <a:xfrm>
            <a:off x="3285724" y="3107268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 err="1">
                <a:solidFill>
                  <a:schemeClr val="bg1"/>
                </a:solidFill>
                <a:latin typeface="Andika"/>
                <a:ea typeface="Andika"/>
                <a:cs typeface="Andika"/>
              </a:rPr>
              <a:t>dict</a:t>
            </a:r>
            <a:endParaRPr lang="en-GB" sz="5400" dirty="0">
              <a:solidFill>
                <a:schemeClr val="bg1"/>
              </a:solidFill>
              <a:latin typeface="Andika"/>
              <a:ea typeface="Andika"/>
              <a:cs typeface="Andika"/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D2AAB968-A4A0-004B-E7A7-3C26DCF9018A}"/>
              </a:ext>
            </a:extLst>
          </p:cNvPr>
          <p:cNvSpPr txBox="1">
            <a:spLocks/>
          </p:cNvSpPr>
          <p:nvPr/>
        </p:nvSpPr>
        <p:spPr>
          <a:xfrm>
            <a:off x="8605794" y="3107267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ing</a:t>
            </a:r>
          </a:p>
        </p:txBody>
      </p:sp>
      <p:sp>
        <p:nvSpPr>
          <p:cNvPr id="7" name="Arrow: Down 6">
            <a:extLst>
              <a:ext uri="{FF2B5EF4-FFF2-40B4-BE49-F238E27FC236}">
                <a16:creationId xmlns:a16="http://schemas.microsoft.com/office/drawing/2014/main" id="{BADB0395-C43B-360A-9334-B04AE10AEB0F}"/>
              </a:ext>
            </a:extLst>
          </p:cNvPr>
          <p:cNvSpPr/>
          <p:nvPr/>
        </p:nvSpPr>
        <p:spPr>
          <a:xfrm rot="3078172">
            <a:off x="2983954" y="1981764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Down 7">
            <a:extLst>
              <a:ext uri="{FF2B5EF4-FFF2-40B4-BE49-F238E27FC236}">
                <a16:creationId xmlns:a16="http://schemas.microsoft.com/office/drawing/2014/main" id="{9900F3F9-BE0C-116E-9421-526EFFDE6AA1}"/>
              </a:ext>
            </a:extLst>
          </p:cNvPr>
          <p:cNvSpPr/>
          <p:nvPr/>
        </p:nvSpPr>
        <p:spPr>
          <a:xfrm>
            <a:off x="5543441" y="2198768"/>
            <a:ext cx="869244" cy="997640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Down 8">
            <a:extLst>
              <a:ext uri="{FF2B5EF4-FFF2-40B4-BE49-F238E27FC236}">
                <a16:creationId xmlns:a16="http://schemas.microsoft.com/office/drawing/2014/main" id="{C7916E96-1B19-221D-91A4-570183C685C7}"/>
              </a:ext>
            </a:extLst>
          </p:cNvPr>
          <p:cNvSpPr/>
          <p:nvPr/>
        </p:nvSpPr>
        <p:spPr>
          <a:xfrm rot="18932144">
            <a:off x="8169816" y="1996597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B846EA8-5B16-1DAA-67B3-41E1C58B399E}"/>
              </a:ext>
            </a:extLst>
          </p:cNvPr>
          <p:cNvSpPr txBox="1">
            <a:spLocks/>
          </p:cNvSpPr>
          <p:nvPr/>
        </p:nvSpPr>
        <p:spPr>
          <a:xfrm>
            <a:off x="261254" y="4514031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prefix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10C736AA-AC47-99A8-6867-5CC692867413}"/>
              </a:ext>
            </a:extLst>
          </p:cNvPr>
          <p:cNvSpPr txBox="1">
            <a:spLocks/>
          </p:cNvSpPr>
          <p:nvPr/>
        </p:nvSpPr>
        <p:spPr>
          <a:xfrm>
            <a:off x="3285724" y="4514030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bound base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22596944-45D8-2D4F-D294-D5EB8FED35B2}"/>
              </a:ext>
            </a:extLst>
          </p:cNvPr>
          <p:cNvSpPr txBox="1">
            <a:spLocks/>
          </p:cNvSpPr>
          <p:nvPr/>
        </p:nvSpPr>
        <p:spPr>
          <a:xfrm>
            <a:off x="8605794" y="4514029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</a:t>
            </a:r>
          </a:p>
        </p:txBody>
      </p:sp>
    </p:spTree>
    <p:extLst>
      <p:ext uri="{BB962C8B-B14F-4D97-AF65-F5344CB8AC3E}">
        <p14:creationId xmlns:p14="http://schemas.microsoft.com/office/powerpoint/2010/main" val="200421498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DECA37F-679A-36C0-6195-12B9381E1F4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8" t="1749" r="15443"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pic>
        <p:nvPicPr>
          <p:cNvPr id="4" name="Picture 3" descr="A picture containing logo&#10;&#10;Description automatically generated">
            <a:extLst>
              <a:ext uri="{FF2B5EF4-FFF2-40B4-BE49-F238E27FC236}">
                <a16:creationId xmlns:a16="http://schemas.microsoft.com/office/drawing/2014/main" id="{67653A5E-685C-7E4A-7E31-512B4AE03C3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5" name="Picture 4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0031224D-DE87-6E77-B7C5-27F55D31E9F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271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5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729EDF83-C3BF-67CB-6DB1-89943EC9AC5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666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855647" y="1963667"/>
            <a:ext cx="6494354" cy="1465333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r>
              <a:rPr lang="en-GB">
                <a:solidFill>
                  <a:schemeClr val="bg1"/>
                </a:solidFill>
                <a:latin typeface="+mn-lt"/>
                <a:ea typeface="Andika"/>
                <a:cs typeface="Andika"/>
              </a:rPr>
              <a:t>Duct/Duce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2.96296E-6 L 0.08828 0.4372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27" y="2187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8411 0.07754 L -0.23164 -0.05787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794" y="-6782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iagram&#10;&#10;Description automatically generated">
            <a:extLst>
              <a:ext uri="{FF2B5EF4-FFF2-40B4-BE49-F238E27FC236}">
                <a16:creationId xmlns:a16="http://schemas.microsoft.com/office/drawing/2014/main" id="{E48D5DC5-CFB0-BDEE-93A8-BDA946CFFC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3544" y="0"/>
            <a:ext cx="12235543" cy="6879054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1340655" y="355846"/>
            <a:ext cx="9650027" cy="184528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anyone think of any words </a:t>
            </a:r>
          </a:p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with the base </a:t>
            </a:r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duct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FF02DB8-C526-7614-0522-4D56A38D2D66}"/>
              </a:ext>
            </a:extLst>
          </p:cNvPr>
          <p:cNvSpPr txBox="1">
            <a:spLocks/>
          </p:cNvSpPr>
          <p:nvPr/>
        </p:nvSpPr>
        <p:spPr>
          <a:xfrm>
            <a:off x="461554" y="2447470"/>
            <a:ext cx="11469189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conduct   deduct   product  abduct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4D89600-640D-7F15-B162-3FFBC8D092E8}"/>
              </a:ext>
            </a:extLst>
          </p:cNvPr>
          <p:cNvSpPr txBox="1">
            <a:spLocks/>
          </p:cNvSpPr>
          <p:nvPr/>
        </p:nvSpPr>
        <p:spPr>
          <a:xfrm>
            <a:off x="1132114" y="3710866"/>
            <a:ext cx="10058399" cy="1322773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What do you think the </a:t>
            </a:r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duct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3F57ECA-BA0E-2D11-DF59-E9A1CDD94D82}"/>
              </a:ext>
            </a:extLst>
          </p:cNvPr>
          <p:cNvSpPr txBox="1">
            <a:spLocks/>
          </p:cNvSpPr>
          <p:nvPr/>
        </p:nvSpPr>
        <p:spPr>
          <a:xfrm>
            <a:off x="461554" y="5369730"/>
            <a:ext cx="11268891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Duct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 to lead!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141" y="4877010"/>
            <a:ext cx="1484859" cy="1913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965528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191502DD-7090-32DD-8E77-B267ACB860E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5625"/>
          <a:stretch>
            <a:fillRect/>
          </a:stretch>
        </p:blipFill>
        <p:spPr bwMode="auto">
          <a:xfrm>
            <a:off x="8709" y="4899"/>
            <a:ext cx="12183291" cy="6853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796329"/>
            <a:ext cx="11338560" cy="4621321"/>
          </a:xfrm>
          <a:prstGeom prst="roundRect">
            <a:avLst>
              <a:gd name="adj" fmla="val 715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379189" y="1016445"/>
            <a:ext cx="8199791" cy="440120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The morpheme </a:t>
            </a:r>
            <a:r>
              <a:rPr lang="en-GB" sz="2800" b="1" u="sng" dirty="0">
                <a:solidFill>
                  <a:schemeClr val="bg1"/>
                </a:solidFill>
                <a:latin typeface="Andika" panose="02000000000000000000" pitchFamily="2" charset="0"/>
              </a:rPr>
              <a:t>duct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comes from Latin (</a:t>
            </a:r>
            <a:r>
              <a:rPr lang="en-GB" sz="2800" dirty="0" err="1">
                <a:solidFill>
                  <a:schemeClr val="bg1"/>
                </a:solidFill>
                <a:latin typeface="Andika" panose="02000000000000000000" pitchFamily="2" charset="0"/>
              </a:rPr>
              <a:t>ducere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) meaning to lead.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In fact, from </a:t>
            </a:r>
            <a:r>
              <a:rPr lang="en-GB" sz="2800" dirty="0" err="1">
                <a:solidFill>
                  <a:schemeClr val="bg1"/>
                </a:solidFill>
                <a:latin typeface="Andika" panose="02000000000000000000" pitchFamily="2" charset="0"/>
              </a:rPr>
              <a:t>ducere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, we get two morphemes: </a:t>
            </a:r>
          </a:p>
          <a:p>
            <a:pPr marL="1787525" indent="-514350"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duct and </a:t>
            </a:r>
          </a:p>
          <a:p>
            <a:pPr marL="1787525" indent="-514350">
              <a:buFont typeface="+mj-lt"/>
              <a:buAutoNum type="arabicPeriod"/>
            </a:pPr>
            <a:r>
              <a:rPr lang="en-GB" sz="2800" dirty="0" err="1">
                <a:solidFill>
                  <a:schemeClr val="bg1"/>
                </a:solidFill>
                <a:latin typeface="Andika" panose="02000000000000000000" pitchFamily="2" charset="0"/>
              </a:rPr>
              <a:t>duce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. </a:t>
            </a:r>
          </a:p>
          <a:p>
            <a:pPr marL="1787525" indent="-514350">
              <a:buFont typeface="+mj-lt"/>
              <a:buAutoNum type="arabicPeriod"/>
            </a:pPr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It actually “leads” to a really useful spelling pattern.</a:t>
            </a:r>
          </a:p>
          <a:p>
            <a:pPr marL="1273175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E4AE5D9-55E4-6C1F-D103-3A437FDA86F0}"/>
              </a:ext>
            </a:extLst>
          </p:cNvPr>
          <p:cNvSpPr txBox="1"/>
          <p:nvPr/>
        </p:nvSpPr>
        <p:spPr>
          <a:xfrm>
            <a:off x="1449537" y="4186542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Colosseum</a:t>
            </a:r>
          </a:p>
        </p:txBody>
      </p:sp>
      <p:pic>
        <p:nvPicPr>
          <p:cNvPr id="8" name="Picture 7" descr="A picture containing building, outdoor, old, stone&#10;&#10;Description automatically generated">
            <a:extLst>
              <a:ext uri="{FF2B5EF4-FFF2-40B4-BE49-F238E27FC236}">
                <a16:creationId xmlns:a16="http://schemas.microsoft.com/office/drawing/2014/main" id="{A9815D48-2CB1-0E5C-F397-3AA91E14051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3020" y="798882"/>
            <a:ext cx="2548711" cy="3398281"/>
          </a:xfrm>
          <a:prstGeom prst="round2Same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3DE4136C-1A9B-C8B1-CB80-81DB04B3095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48" y="4065996"/>
            <a:ext cx="2354089" cy="2991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79275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BA9684-C785-1536-AABA-58FBEA18E5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1846DC98-54C3-1432-D925-02AD2D0D203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5625"/>
          <a:stretch>
            <a:fillRect/>
          </a:stretch>
        </p:blipFill>
        <p:spPr bwMode="auto">
          <a:xfrm>
            <a:off x="8709" y="4899"/>
            <a:ext cx="12183291" cy="6853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35593F-9669-7D91-4FA8-C98B06D0D1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796330"/>
            <a:ext cx="11338560" cy="4499002"/>
          </a:xfrm>
          <a:prstGeom prst="roundRect">
            <a:avLst>
              <a:gd name="adj" fmla="val 715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7437A05-5061-EF96-9B62-0CA792CE7627}"/>
              </a:ext>
            </a:extLst>
          </p:cNvPr>
          <p:cNvSpPr txBox="1"/>
          <p:nvPr/>
        </p:nvSpPr>
        <p:spPr>
          <a:xfrm>
            <a:off x="3391318" y="1046461"/>
            <a:ext cx="8199791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Can you spot the pattern and fill in the blanks?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DB0AB57-915D-4CD8-7B6B-FADA364383BB}"/>
              </a:ext>
            </a:extLst>
          </p:cNvPr>
          <p:cNvSpPr txBox="1"/>
          <p:nvPr/>
        </p:nvSpPr>
        <p:spPr>
          <a:xfrm>
            <a:off x="1449537" y="4186542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Colosseum</a:t>
            </a:r>
          </a:p>
        </p:txBody>
      </p:sp>
      <p:pic>
        <p:nvPicPr>
          <p:cNvPr id="8" name="Picture 7" descr="A picture containing building, outdoor, old, stone&#10;&#10;Description automatically generated">
            <a:extLst>
              <a:ext uri="{FF2B5EF4-FFF2-40B4-BE49-F238E27FC236}">
                <a16:creationId xmlns:a16="http://schemas.microsoft.com/office/drawing/2014/main" id="{DBAE04A0-C481-6317-33A5-5206CB32817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3020" y="798882"/>
            <a:ext cx="2548711" cy="3398281"/>
          </a:xfrm>
          <a:prstGeom prst="round2Same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B197BFCB-00B1-08E8-6E90-9B060FFE7F5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48" y="4065996"/>
            <a:ext cx="2354089" cy="2991896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F627A1CF-826A-60DC-5003-1D2AFF8A13D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46241718"/>
              </p:ext>
            </p:extLst>
          </p:nvPr>
        </p:nvGraphicFramePr>
        <p:xfrm>
          <a:off x="3474367" y="1831859"/>
          <a:ext cx="8033692" cy="310896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4016846">
                  <a:extLst>
                    <a:ext uri="{9D8B030D-6E8A-4147-A177-3AD203B41FA5}">
                      <a16:colId xmlns:a16="http://schemas.microsoft.com/office/drawing/2014/main" val="2409039695"/>
                    </a:ext>
                  </a:extLst>
                </a:gridCol>
                <a:gridCol w="4016846">
                  <a:extLst>
                    <a:ext uri="{9D8B030D-6E8A-4147-A177-3AD203B41FA5}">
                      <a16:colId xmlns:a16="http://schemas.microsoft.com/office/drawing/2014/main" val="14396689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GB" sz="2800" dirty="0"/>
                        <a:t>Verb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800" dirty="0"/>
                        <a:t>Noun/Adjective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07153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800" dirty="0"/>
                        <a:t>produce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800" dirty="0"/>
                        <a:t>production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290439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800" dirty="0"/>
                        <a:t>reduce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800" dirty="0"/>
                        <a:t>reduction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067644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800" dirty="0"/>
                        <a:t>introduce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2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857753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800" dirty="0"/>
                        <a:t>deduction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35207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800" dirty="0"/>
                        <a:t>induce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2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787159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8812450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381122F-15F1-6E16-59ED-16F97CAAEA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186FBB04-7148-439E-CC05-37594F5E134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5625"/>
          <a:stretch>
            <a:fillRect/>
          </a:stretch>
        </p:blipFill>
        <p:spPr bwMode="auto">
          <a:xfrm>
            <a:off x="8709" y="4899"/>
            <a:ext cx="12183291" cy="6853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3ACCEB5-C5EA-AAF5-CB62-1FCE6B67FA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796330"/>
            <a:ext cx="11338560" cy="4499002"/>
          </a:xfrm>
          <a:prstGeom prst="roundRect">
            <a:avLst>
              <a:gd name="adj" fmla="val 715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B1456C7-49E5-1B4E-2976-7022441CD74F}"/>
              </a:ext>
            </a:extLst>
          </p:cNvPr>
          <p:cNvSpPr txBox="1"/>
          <p:nvPr/>
        </p:nvSpPr>
        <p:spPr>
          <a:xfrm>
            <a:off x="3391318" y="1046461"/>
            <a:ext cx="8199791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Can you spot the pattern and fill in the blanks?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A1116C7-6324-ECF4-ED95-810F56240081}"/>
              </a:ext>
            </a:extLst>
          </p:cNvPr>
          <p:cNvSpPr txBox="1"/>
          <p:nvPr/>
        </p:nvSpPr>
        <p:spPr>
          <a:xfrm>
            <a:off x="1449537" y="4186542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Colosseum</a:t>
            </a:r>
          </a:p>
        </p:txBody>
      </p:sp>
      <p:pic>
        <p:nvPicPr>
          <p:cNvPr id="8" name="Picture 7" descr="A picture containing building, outdoor, old, stone&#10;&#10;Description automatically generated">
            <a:extLst>
              <a:ext uri="{FF2B5EF4-FFF2-40B4-BE49-F238E27FC236}">
                <a16:creationId xmlns:a16="http://schemas.microsoft.com/office/drawing/2014/main" id="{554A9EF4-23C7-8831-F09F-792B733884D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3020" y="798882"/>
            <a:ext cx="2548711" cy="3398281"/>
          </a:xfrm>
          <a:prstGeom prst="round2Same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9A0FAC78-0627-6C46-AA4B-F5C9A4BBD4C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48" y="4065996"/>
            <a:ext cx="2354089" cy="2991896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5B097F5F-008D-F6A7-3126-A3FF7942001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2426819"/>
              </p:ext>
            </p:extLst>
          </p:nvPr>
        </p:nvGraphicFramePr>
        <p:xfrm>
          <a:off x="3474367" y="1831859"/>
          <a:ext cx="8033692" cy="310896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4016846">
                  <a:extLst>
                    <a:ext uri="{9D8B030D-6E8A-4147-A177-3AD203B41FA5}">
                      <a16:colId xmlns:a16="http://schemas.microsoft.com/office/drawing/2014/main" val="2409039695"/>
                    </a:ext>
                  </a:extLst>
                </a:gridCol>
                <a:gridCol w="4016846">
                  <a:extLst>
                    <a:ext uri="{9D8B030D-6E8A-4147-A177-3AD203B41FA5}">
                      <a16:colId xmlns:a16="http://schemas.microsoft.com/office/drawing/2014/main" val="14396689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GB" sz="2800" dirty="0"/>
                        <a:t>Verb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800" dirty="0"/>
                        <a:t>Noun/Adjective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07153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800" dirty="0"/>
                        <a:t>produce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800" dirty="0"/>
                        <a:t>production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290439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800" dirty="0"/>
                        <a:t>reduce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800" dirty="0"/>
                        <a:t>reduction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067644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800" dirty="0"/>
                        <a:t>introduce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800" dirty="0"/>
                        <a:t>introduction 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857753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800" dirty="0"/>
                        <a:t>deduction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35207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800" dirty="0"/>
                        <a:t>induce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2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787159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6135844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1213</Words>
  <Application>Microsoft Office PowerPoint</Application>
  <PresentationFormat>Widescreen</PresentationFormat>
  <Paragraphs>320</Paragraphs>
  <Slides>34</Slides>
  <Notes>20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38" baseType="lpstr">
      <vt:lpstr>Aptos</vt:lpstr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Duct/Duce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How many words can you assemble?</vt:lpstr>
      <vt:lpstr>Can you spot the spelling mistakes?</vt:lpstr>
      <vt:lpstr>Can you spot the spelling mistakes?</vt:lpstr>
      <vt:lpstr>PowerPoint Presentation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50</cp:revision>
  <dcterms:created xsi:type="dcterms:W3CDTF">2022-05-31T09:42:07Z</dcterms:created>
  <dcterms:modified xsi:type="dcterms:W3CDTF">2026-07-23T13:32:41Z</dcterms:modified>
</cp:coreProperties>
</file>