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544" r:id="rId3"/>
    <p:sldId id="546" r:id="rId4"/>
    <p:sldId id="548" r:id="rId5"/>
    <p:sldId id="274" r:id="rId6"/>
    <p:sldId id="295" r:id="rId7"/>
    <p:sldId id="551" r:id="rId8"/>
    <p:sldId id="552" r:id="rId9"/>
    <p:sldId id="405" r:id="rId10"/>
    <p:sldId id="406" r:id="rId11"/>
    <p:sldId id="407" r:id="rId12"/>
    <p:sldId id="408" r:id="rId13"/>
    <p:sldId id="401" r:id="rId14"/>
    <p:sldId id="396" r:id="rId15"/>
    <p:sldId id="397" r:id="rId16"/>
    <p:sldId id="398" r:id="rId17"/>
    <p:sldId id="556" r:id="rId18"/>
    <p:sldId id="562" r:id="rId19"/>
    <p:sldId id="565" r:id="rId20"/>
    <p:sldId id="558" r:id="rId21"/>
    <p:sldId id="566" r:id="rId22"/>
    <p:sldId id="557" r:id="rId23"/>
    <p:sldId id="553" r:id="rId24"/>
    <p:sldId id="595" r:id="rId25"/>
    <p:sldId id="610" r:id="rId26"/>
    <p:sldId id="606" r:id="rId27"/>
    <p:sldId id="383" r:id="rId28"/>
    <p:sldId id="419" r:id="rId29"/>
    <p:sldId id="423" r:id="rId30"/>
    <p:sldId id="363" r:id="rId31"/>
    <p:sldId id="549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4E3385-1AFB-4C34-9FAD-1954C00E0003}" v="13" dt="2026-07-23T13:38:59.4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51" d="100"/>
          <a:sy n="51" d="100"/>
        </p:scale>
        <p:origin x="1829" y="29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3:39:44.877" v="3431"/>
      <pc:docMkLst>
        <pc:docMk/>
      </pc:docMkLst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4010327805" sldId="274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559655287" sldId="295"/>
        </pc:sldMkLst>
      </pc:sldChg>
      <pc:sldChg chg="modSp add modTransition">
        <pc:chgData name="Glen Jones" userId="e846aaca-4b24-4b13-b0d0-f2308e16b284" providerId="ADAL" clId="{ED47ACC3-9597-4D89-A1DC-43CF280EF274}" dt="2026-07-23T13:38:59.479" v="3430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47:50.157" v="3418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2437532284" sldId="383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2515382227" sldId="390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2727212801" sldId="396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3097529653" sldId="397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3699503232" sldId="398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1240391545" sldId="401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310744200" sldId="405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3050981844" sldId="406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542130431" sldId="407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1744151026" sldId="408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367735228" sldId="419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1341852695" sldId="423"/>
        </pc:sldMkLst>
      </pc:sldChg>
      <pc:sldChg chg="modSp modTransition addAnim delAnim">
        <pc:chgData name="Glen Jones" userId="e846aaca-4b24-4b13-b0d0-f2308e16b284" providerId="ADAL" clId="{ED47ACC3-9597-4D89-A1DC-43CF280EF274}" dt="2026-07-23T13:38:59.479" v="3430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3:38:45.805" v="3419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3:38:50.455" v="3428" actId="20577"/>
          <ac:spMkLst>
            <pc:docMk/>
            <pc:sldMk cId="3384485664" sldId="544"/>
            <ac:spMk id="6" creationId="{3A35EC4B-1875-D7D1-43D4-997B8DE58C37}"/>
          </ac:spMkLst>
        </pc:spChg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245842585" sldId="546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2004214985" sldId="548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3884127521" sldId="549"/>
        </pc:sldMkLst>
      </pc:sldChg>
      <pc:sldChg chg="modTransition addAnim delAnim">
        <pc:chgData name="Glen Jones" userId="e846aaca-4b24-4b13-b0d0-f2308e16b284" providerId="ADAL" clId="{ED47ACC3-9597-4D89-A1DC-43CF280EF274}" dt="2026-07-23T13:39:44.877" v="3431"/>
        <pc:sldMkLst>
          <pc:docMk/>
          <pc:sldMk cId="294792751" sldId="551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2422322316" sldId="552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263774763" sldId="553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4226192905" sldId="556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1500668299" sldId="557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3428596516" sldId="558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538845975" sldId="562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2162945693" sldId="565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1728260365" sldId="566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1303719591" sldId="595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1626098705" sldId="606"/>
        </pc:sldMkLst>
      </pc:sldChg>
      <pc:sldChg chg="modTransition">
        <pc:chgData name="Glen Jones" userId="e846aaca-4b24-4b13-b0d0-f2308e16b284" providerId="ADAL" clId="{ED47ACC3-9597-4D89-A1DC-43CF280EF274}" dt="2026-07-23T13:38:59.479" v="3430"/>
        <pc:sldMkLst>
          <pc:docMk/>
          <pc:sldMk cId="2100518653" sldId="61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Hangs from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im‑ is a form of in‑ used before p, b, m</a:t>
            </a:r>
          </a:p>
          <a:p>
            <a:pPr fontAlgn="t"/>
            <a:endParaRPr lang="en-GB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definition not hanging from.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something is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hanging from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something else, it: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 rely on support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 need help from another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32FA2-7E25-A3F0-97EA-91049ACFA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0B3558-5B6C-6915-4CFF-88CF3A0711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17777F-5638-94C8-D7B0-A90DC1448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370FBD-84FC-0066-24E6-0534039CC6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8296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There are loads of words missing: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indispensable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appendix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1159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did the E go from </a:t>
            </a:r>
            <a:r>
              <a:rPr lang="en-GB" dirty="0" err="1"/>
              <a:t>pensE</a:t>
            </a:r>
            <a:r>
              <a:rPr lang="en-GB" dirty="0"/>
              <a:t>? </a:t>
            </a:r>
          </a:p>
          <a:p>
            <a:endParaRPr lang="en-GB" dirty="0"/>
          </a:p>
          <a:p>
            <a:r>
              <a:rPr lang="en-GB" dirty="0"/>
              <a:t>Silent E + Suffix starts with a vowel = Drop the 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did the E go from </a:t>
            </a:r>
            <a:r>
              <a:rPr lang="en-GB" dirty="0" err="1"/>
              <a:t>pensE</a:t>
            </a:r>
            <a:r>
              <a:rPr lang="en-GB" dirty="0"/>
              <a:t>? </a:t>
            </a:r>
          </a:p>
          <a:p>
            <a:endParaRPr lang="en-GB" dirty="0"/>
          </a:p>
          <a:p>
            <a:r>
              <a:rPr lang="en-GB" dirty="0"/>
              <a:t>Silent E + Suffix starts with a vowel = Drop the 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7885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 pend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8161361" y="2395621"/>
            <a:ext cx="274105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 pend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5B69CE-C2B4-9405-FC64-318A56454AFB}"/>
              </a:ext>
            </a:extLst>
          </p:cNvPr>
          <p:cNvSpPr/>
          <p:nvPr/>
        </p:nvSpPr>
        <p:spPr>
          <a:xfrm>
            <a:off x="8161361" y="2395621"/>
            <a:ext cx="274105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79BB07A-A1C0-F145-D512-FB27D22079C8}"/>
              </a:ext>
            </a:extLst>
          </p:cNvPr>
          <p:cNvSpPr/>
          <p:nvPr/>
        </p:nvSpPr>
        <p:spPr>
          <a:xfrm>
            <a:off x="1289582" y="2183124"/>
            <a:ext cx="2258835" cy="2279255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 pend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C092C22-41B9-C5FE-9142-2EC8C344233E}"/>
              </a:ext>
            </a:extLst>
          </p:cNvPr>
          <p:cNvSpPr/>
          <p:nvPr/>
        </p:nvSpPr>
        <p:spPr>
          <a:xfrm>
            <a:off x="1289582" y="2183124"/>
            <a:ext cx="2258835" cy="2279255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267200" y="4050967"/>
            <a:ext cx="3402842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7EE7E5B8-7943-BF6F-E596-A880C3CDB15F}"/>
              </a:ext>
            </a:extLst>
          </p:cNvPr>
          <p:cNvSpPr/>
          <p:nvPr/>
        </p:nvSpPr>
        <p:spPr>
          <a:xfrm>
            <a:off x="8161361" y="2395621"/>
            <a:ext cx="274105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de pend ing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depending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Pend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4989048" y="1101185"/>
            <a:ext cx="197131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376093" y="113632"/>
            <a:ext cx="1572005" cy="118328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168045" y="70517"/>
            <a:ext cx="1499489" cy="1183289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Pend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hang, weigh, or pay.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pend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096000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dispensed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772466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compensate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depending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compensate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hang, weigh, pay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ompensate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to weigh things together and balance them by paying back.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compensate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dispensed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compensate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together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“dispensed”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ispensed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paid out.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dispensed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compensate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hang, weigh, pay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dispensed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out/ apart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depends on Aimee for help.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2817501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depends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hang, weigh, pay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depends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9521D0-4A95-A62C-E9D1-477AA95D82C7}"/>
              </a:ext>
            </a:extLst>
          </p:cNvPr>
          <p:cNvSpPr txBox="1"/>
          <p:nvPr/>
        </p:nvSpPr>
        <p:spPr>
          <a:xfrm>
            <a:off x="1799304" y="1792568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depends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was an independent robot.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3621685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independent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futprynt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footprint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7870894" y="4096538"/>
            <a:ext cx="178797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10185840" y="4096538"/>
            <a:ext cx="166621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9697471" y="421966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7870893" y="5050927"/>
            <a:ext cx="178797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hang, weigh, pay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independent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10185840" y="5050927"/>
            <a:ext cx="166621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869217" y="4096538"/>
            <a:ext cx="139176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869217" y="5050927"/>
            <a:ext cx="139176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into/not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7401826" y="42369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B49822-DB5E-FD21-6C1C-AA9AAD3A6A56}"/>
              </a:ext>
            </a:extLst>
          </p:cNvPr>
          <p:cNvSpPr txBox="1"/>
          <p:nvPr/>
        </p:nvSpPr>
        <p:spPr>
          <a:xfrm>
            <a:off x="3007536" y="1649241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independent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4A72C03-EB18-5180-CE29-3F58CE53B74A}"/>
              </a:ext>
            </a:extLst>
          </p:cNvPr>
          <p:cNvSpPr txBox="1">
            <a:spLocks/>
          </p:cNvSpPr>
          <p:nvPr/>
        </p:nvSpPr>
        <p:spPr>
          <a:xfrm>
            <a:off x="5909133" y="4096538"/>
            <a:ext cx="139176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1020BA1F-FE3D-4C7B-37B0-72692891829C}"/>
              </a:ext>
            </a:extLst>
          </p:cNvPr>
          <p:cNvSpPr/>
          <p:nvPr/>
        </p:nvSpPr>
        <p:spPr>
          <a:xfrm>
            <a:off x="5397041" y="421966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5C2674-30A2-EE3B-AA55-992776452269}"/>
              </a:ext>
            </a:extLst>
          </p:cNvPr>
          <p:cNvSpPr txBox="1">
            <a:spLocks/>
          </p:cNvSpPr>
          <p:nvPr/>
        </p:nvSpPr>
        <p:spPr>
          <a:xfrm>
            <a:off x="5909133" y="5050927"/>
            <a:ext cx="139176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4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suspended the rock 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over the trap.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suspended 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58115" y="1661833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suspended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607F65-1C30-8508-E599-8FFC97E771A7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31F1335-6442-133C-2462-BB37081167E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6951D3E9-4DF6-0324-0174-144B8A314A95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7696AFA-7988-D420-E5F4-4FBA58BA3378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02E8D6A-F97E-7E84-4BA8-CCE15C6C8CC0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hang, weigh, pay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A5C679D-D880-DDF4-628D-85A9B7580903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suspended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6A8606C-FFF2-36FE-5617-C9B0B4E1569F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1F7DFFB-5536-81CB-6E82-50A777BAF749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D3E1E97-24D2-735C-7668-36F9F4E7C91C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up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DCFE058C-438A-3ACF-9551-82C8E3CDF4B7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pendulum swung back and forth.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751386" y="2410342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pendulum 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46465D-3DD4-74BB-6BF2-0EAF5C43A4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5" t="29652" r="29260" b="12637"/>
          <a:stretch>
            <a:fillRect/>
          </a:stretch>
        </p:blipFill>
        <p:spPr>
          <a:xfrm>
            <a:off x="9059602" y="3980002"/>
            <a:ext cx="3132397" cy="283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pendulum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2D2D58D-0C61-7D35-424E-8F4DE44D4946}"/>
              </a:ext>
            </a:extLst>
          </p:cNvPr>
          <p:cNvSpPr txBox="1">
            <a:spLocks/>
          </p:cNvSpPr>
          <p:nvPr/>
        </p:nvSpPr>
        <p:spPr>
          <a:xfrm>
            <a:off x="5622419" y="405156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237AAC-9BB5-2ACE-5ADD-19E014A15748}"/>
              </a:ext>
            </a:extLst>
          </p:cNvPr>
          <p:cNvSpPr txBox="1">
            <a:spLocks/>
          </p:cNvSpPr>
          <p:nvPr/>
        </p:nvSpPr>
        <p:spPr>
          <a:xfrm>
            <a:off x="8514567" y="405156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ulum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347CEF7-E4BD-098A-ABE7-2FB4F07DFDFD}"/>
              </a:ext>
            </a:extLst>
          </p:cNvPr>
          <p:cNvSpPr/>
          <p:nvPr/>
        </p:nvSpPr>
        <p:spPr>
          <a:xfrm>
            <a:off x="7899855" y="41920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22BF028-EF1B-42C5-45A1-2F5DC477FF95}"/>
              </a:ext>
            </a:extLst>
          </p:cNvPr>
          <p:cNvSpPr/>
          <p:nvPr/>
        </p:nvSpPr>
        <p:spPr>
          <a:xfrm>
            <a:off x="4504466" y="4232466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474D9B8-BD3C-DA80-451E-3E035017CD74}"/>
              </a:ext>
            </a:extLst>
          </p:cNvPr>
          <p:cNvSpPr txBox="1">
            <a:spLocks/>
          </p:cNvSpPr>
          <p:nvPr/>
        </p:nvSpPr>
        <p:spPr>
          <a:xfrm>
            <a:off x="5622419" y="502295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hang, weigh, pay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AD1D913-55E3-B57B-61F1-48546B03B2DF}"/>
              </a:ext>
            </a:extLst>
          </p:cNvPr>
          <p:cNvSpPr txBox="1">
            <a:spLocks/>
          </p:cNvSpPr>
          <p:nvPr/>
        </p:nvSpPr>
        <p:spPr>
          <a:xfrm>
            <a:off x="2112871" y="407037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pendulum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4BEEBC1-0786-6595-98A6-CE1F7A4801AB}"/>
              </a:ext>
            </a:extLst>
          </p:cNvPr>
          <p:cNvSpPr txBox="1">
            <a:spLocks/>
          </p:cNvSpPr>
          <p:nvPr/>
        </p:nvSpPr>
        <p:spPr>
          <a:xfrm>
            <a:off x="8514567" y="502295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little thing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5CEE5F8-20DF-D930-4F01-44887CFE45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5" t="29652" r="29260" b="12637"/>
          <a:stretch>
            <a:fillRect/>
          </a:stretch>
        </p:blipFill>
        <p:spPr>
          <a:xfrm>
            <a:off x="9709839" y="1548088"/>
            <a:ext cx="2278276" cy="206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was worried about the impending challenge.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86" y="17796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968930" y="2688108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impending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23892-6000-6430-AD87-E4BEE15A1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8A542E7-D5C4-DD99-4717-51220065DE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41A8FC-9E64-8984-EE3B-B05257945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33782BA-B8EC-5928-9D47-427CCC94C5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260" y="1207297"/>
            <a:ext cx="2252001" cy="29015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8287C6-32E8-261B-4992-0183ADEEF7D8}"/>
              </a:ext>
            </a:extLst>
          </p:cNvPr>
          <p:cNvSpPr txBox="1"/>
          <p:nvPr/>
        </p:nvSpPr>
        <p:spPr>
          <a:xfrm>
            <a:off x="2415433" y="1982450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impending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6C198D-D68A-57D7-686A-F0464995B9BD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EDE6867-8B33-CEAA-AC3D-66DA80401EBD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858B71DB-AE11-FB70-1D89-2D61BA6DB81D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CD508B71-F609-0B3B-BBD0-5E2D4EE69BB4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83484E-2204-8ED8-7256-ADDFC3B053AA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hang, weigh, pay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94BD965-9C7C-F2CE-1900-2724BE7F1D3B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impending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EA565A-5E95-00F7-2A10-A5DA69511CB4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D735F8A-D2AC-7382-5CF7-065DBB2D8F0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im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45D242B-C50B-ECF3-5B44-B1230B0AA9F6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into/not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(form of in)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59AFDF54-EDE4-5ADD-2096-8C3838297D01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60987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223813"/>
              </p:ext>
            </p:extLst>
          </p:nvPr>
        </p:nvGraphicFramePr>
        <p:xfrm>
          <a:off x="2724475" y="1219450"/>
          <a:ext cx="7367587" cy="355600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10347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 + de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ap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im</a:t>
                      </a:r>
                      <a:endParaRPr lang="en-GB" sz="2000" b="0" kern="100" dirty="0">
                        <a:effectLst/>
                        <a:latin typeface="Andika" panose="02000000000000000000" pitchFamily="2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ex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com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dis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 + dis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pense</a:t>
                      </a:r>
                      <a:endParaRPr lang="en-GB" sz="4000" b="0" kern="100" dirty="0">
                        <a:solidFill>
                          <a:srgbClr val="000000"/>
                        </a:solidFill>
                        <a:effectLst/>
                        <a:latin typeface="Andika" panose="02000000000000000000" pitchFamily="2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pend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hang, weigh, pay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ed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ing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ent</a:t>
                      </a:r>
                      <a:endParaRPr lang="en-GB" sz="2000" b="0" kern="100" dirty="0">
                        <a:solidFill>
                          <a:schemeClr val="dk1"/>
                        </a:solidFill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ence</a:t>
                      </a:r>
                      <a:endParaRPr lang="en-GB" sz="2000" b="0" kern="100" dirty="0">
                        <a:solidFill>
                          <a:schemeClr val="dk1"/>
                        </a:solidFill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ulum</a:t>
                      </a:r>
                      <a:endParaRPr lang="en-GB" sz="2000" b="0" kern="100" dirty="0">
                        <a:solidFill>
                          <a:schemeClr val="dk1"/>
                        </a:solidFill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ate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able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ix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rope">
            <a:extLst>
              <a:ext uri="{FF2B5EF4-FFF2-40B4-BE49-F238E27FC236}">
                <a16:creationId xmlns:a16="http://schemas.microsoft.com/office/drawing/2014/main" id="{1467A6B2-BBDE-669A-5317-77EBBD85F51A}"/>
              </a:ext>
            </a:extLst>
          </p:cNvPr>
          <p:cNvSpPr txBox="1">
            <a:spLocks/>
          </p:cNvSpPr>
          <p:nvPr/>
        </p:nvSpPr>
        <p:spPr>
          <a:xfrm>
            <a:off x="1455271" y="576980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depends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5CECD2FB-9FC4-1D13-8F66-4D7CE58D84CC}"/>
              </a:ext>
            </a:extLst>
          </p:cNvPr>
          <p:cNvSpPr txBox="1">
            <a:spLocks/>
          </p:cNvSpPr>
          <p:nvPr/>
        </p:nvSpPr>
        <p:spPr>
          <a:xfrm>
            <a:off x="1455271" y="51898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depend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B809BF37-325D-33BD-4F59-42E7CEBA78FC}"/>
              </a:ext>
            </a:extLst>
          </p:cNvPr>
          <p:cNvSpPr txBox="1">
            <a:spLocks/>
          </p:cNvSpPr>
          <p:nvPr/>
        </p:nvSpPr>
        <p:spPr>
          <a:xfrm>
            <a:off x="1455271" y="63338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depending 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6848FE66-5CE4-EF91-4D97-37BABEA37028}"/>
              </a:ext>
            </a:extLst>
          </p:cNvPr>
          <p:cNvSpPr txBox="1">
            <a:spLocks/>
          </p:cNvSpPr>
          <p:nvPr/>
        </p:nvSpPr>
        <p:spPr>
          <a:xfrm>
            <a:off x="3968836" y="57755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independent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9E27F0FB-62DF-69E8-88EA-A1983473114A}"/>
              </a:ext>
            </a:extLst>
          </p:cNvPr>
          <p:cNvSpPr txBox="1">
            <a:spLocks/>
          </p:cNvSpPr>
          <p:nvPr/>
        </p:nvSpPr>
        <p:spPr>
          <a:xfrm>
            <a:off x="3968836" y="518246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depended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30669F4F-12C8-9334-1E30-5B69B092A16E}"/>
              </a:ext>
            </a:extLst>
          </p:cNvPr>
          <p:cNvSpPr txBox="1">
            <a:spLocks/>
          </p:cNvSpPr>
          <p:nvPr/>
        </p:nvSpPr>
        <p:spPr>
          <a:xfrm>
            <a:off x="3968836" y="632647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independence  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E518B1E1-2AC4-37BE-7641-63F7FF20E6A5}"/>
              </a:ext>
            </a:extLst>
          </p:cNvPr>
          <p:cNvSpPr txBox="1">
            <a:spLocks/>
          </p:cNvSpPr>
          <p:nvPr/>
        </p:nvSpPr>
        <p:spPr>
          <a:xfrm>
            <a:off x="6482399" y="577748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append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724A2AC0-6D60-ED6B-15EB-EDE431C8B4C8}"/>
              </a:ext>
            </a:extLst>
          </p:cNvPr>
          <p:cNvSpPr txBox="1">
            <a:spLocks/>
          </p:cNvSpPr>
          <p:nvPr/>
        </p:nvSpPr>
        <p:spPr>
          <a:xfrm>
            <a:off x="6482399" y="518439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suspends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67770DB8-209F-8A42-0912-DF0DB2BC1C3B}"/>
              </a:ext>
            </a:extLst>
          </p:cNvPr>
          <p:cNvSpPr txBox="1">
            <a:spLocks/>
          </p:cNvSpPr>
          <p:nvPr/>
        </p:nvSpPr>
        <p:spPr>
          <a:xfrm>
            <a:off x="6482399" y="632840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impends 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6E802934-F9C2-7F5A-5676-5FC6AD7FC328}"/>
              </a:ext>
            </a:extLst>
          </p:cNvPr>
          <p:cNvSpPr txBox="1">
            <a:spLocks/>
          </p:cNvSpPr>
          <p:nvPr/>
        </p:nvSpPr>
        <p:spPr>
          <a:xfrm>
            <a:off x="8995962" y="577001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compensate  </a:t>
            </a:r>
          </a:p>
        </p:txBody>
      </p:sp>
      <p:sp>
        <p:nvSpPr>
          <p:cNvPr id="29" name="rope">
            <a:extLst>
              <a:ext uri="{FF2B5EF4-FFF2-40B4-BE49-F238E27FC236}">
                <a16:creationId xmlns:a16="http://schemas.microsoft.com/office/drawing/2014/main" id="{3C9CA05D-C1A1-CE0A-D3EE-99A3E3FEB22E}"/>
              </a:ext>
            </a:extLst>
          </p:cNvPr>
          <p:cNvSpPr txBox="1">
            <a:spLocks/>
          </p:cNvSpPr>
          <p:nvPr/>
        </p:nvSpPr>
        <p:spPr>
          <a:xfrm>
            <a:off x="8995962" y="517692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expense</a:t>
            </a:r>
          </a:p>
        </p:txBody>
      </p:sp>
      <p:sp>
        <p:nvSpPr>
          <p:cNvPr id="30" name="rope">
            <a:extLst>
              <a:ext uri="{FF2B5EF4-FFF2-40B4-BE49-F238E27FC236}">
                <a16:creationId xmlns:a16="http://schemas.microsoft.com/office/drawing/2014/main" id="{37E4794A-A95C-032D-ED26-F12E5F9E9A3B}"/>
              </a:ext>
            </a:extLst>
          </p:cNvPr>
          <p:cNvSpPr txBox="1">
            <a:spLocks/>
          </p:cNvSpPr>
          <p:nvPr/>
        </p:nvSpPr>
        <p:spPr>
          <a:xfrm>
            <a:off x="8995962" y="632093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dispense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5" grpId="0" animBg="1"/>
      <p:bldP spid="16" grpId="0" animBg="1"/>
      <p:bldP spid="17" grpId="0" animBg="1"/>
      <p:bldP spid="22" grpId="0" animBg="1"/>
      <p:bldP spid="24" grpId="0" animBg="1"/>
      <p:bldP spid="25" grpId="0" animBg="1"/>
      <p:bldP spid="28" grpId="0" animBg="1"/>
      <p:bldP spid="29" grpId="0" animBg="1"/>
      <p:bldP spid="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As the clock’s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penulum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swung, the headteacher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desided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susspend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trip.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As the clock’s pendulum swung, the headteacher decided to suspend the trip.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As the clock’s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pendulum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swung, the headteacher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decided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suspend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trip.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maneger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chose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apend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note explaining how the company would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compansate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customers.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manager chose to append a note explaining how the company would compensate customers.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manager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chose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append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note explaining how the company would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compensate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customers.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660327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M5Sum100L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M5Sum100P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M5Sum100S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M5Sum100F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M5Sum100A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M5Sum100Sa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M5Sum100Fe</a:t>
                      </a: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depend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independent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pending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spend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suspend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append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impend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expend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pendulum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expense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compensate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dispense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39284" y="5577273"/>
            <a:ext cx="3067194" cy="1105631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restorer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store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er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2FFDE47-8537-A999-A192-5B74CD5279E1}"/>
              </a:ext>
            </a:extLst>
          </p:cNvPr>
          <p:cNvSpPr txBox="1">
            <a:spLocks/>
          </p:cNvSpPr>
          <p:nvPr/>
        </p:nvSpPr>
        <p:spPr>
          <a:xfrm>
            <a:off x="2887978" y="5959521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from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stor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 &amp; Pens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morpheme </a:t>
            </a:r>
            <a:r>
              <a:rPr lang="en-GB" i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pend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depend	pending    suspend 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pend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Pend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hanging!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462132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662776"/>
            <a:ext cx="8199791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morphemes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pend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r>
              <a:rPr lang="en-GB" sz="2800" b="1" u="sng" dirty="0" err="1">
                <a:solidFill>
                  <a:schemeClr val="bg1"/>
                </a:solidFill>
                <a:latin typeface="Andika" panose="02000000000000000000" pitchFamily="2" charset="0"/>
              </a:rPr>
              <a:t>pense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both come from Latin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pendere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 meaning to hang, weigh or pay.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If something is pending, it is hanging there.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If you expend money, you pay it out.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If you dispense something, you weigh it out carefully.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EDBCF-814C-B212-9E84-FA60F9CB5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22AA8A1-376A-781A-AB5F-66EA2B60BB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0690E4-2062-B76A-AF25-311502A35E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462132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46C34B-D65E-4939-DA1E-E801E18CE822}"/>
              </a:ext>
            </a:extLst>
          </p:cNvPr>
          <p:cNvSpPr txBox="1"/>
          <p:nvPr/>
        </p:nvSpPr>
        <p:spPr>
          <a:xfrm>
            <a:off x="3391318" y="1152608"/>
            <a:ext cx="8199791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i="1" u="sng" dirty="0">
                <a:solidFill>
                  <a:schemeClr val="bg1"/>
                </a:solidFill>
                <a:latin typeface="Andika" panose="02000000000000000000" pitchFamily="2" charset="0"/>
              </a:rPr>
              <a:t>Pend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often appears before vowels.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i="1" u="sng" dirty="0">
                <a:solidFill>
                  <a:schemeClr val="bg1"/>
                </a:solidFill>
                <a:latin typeface="Andika" panose="02000000000000000000" pitchFamily="2" charset="0"/>
              </a:rPr>
              <a:t>Pense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often appears before s / c / t.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(This is a spelling pattern, not a rule — helpful for memory but not 100%.)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7BBE3B-CB6E-ABE3-9A88-9B3CCAD02D3E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D58CA6A-0313-207B-2D3D-97BBE7B986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53FA8A7-1C34-3063-F8C2-28223DE3C8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61C6F85-2AE6-382A-1E80-7A281D82F5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205926"/>
              </p:ext>
            </p:extLst>
          </p:nvPr>
        </p:nvGraphicFramePr>
        <p:xfrm>
          <a:off x="3492309" y="4065996"/>
          <a:ext cx="8098800" cy="17983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52897">
                  <a:extLst>
                    <a:ext uri="{9D8B030D-6E8A-4147-A177-3AD203B41FA5}">
                      <a16:colId xmlns:a16="http://schemas.microsoft.com/office/drawing/2014/main" val="138447264"/>
                    </a:ext>
                  </a:extLst>
                </a:gridCol>
                <a:gridCol w="2524836">
                  <a:extLst>
                    <a:ext uri="{9D8B030D-6E8A-4147-A177-3AD203B41FA5}">
                      <a16:colId xmlns:a16="http://schemas.microsoft.com/office/drawing/2014/main" val="2227013272"/>
                    </a:ext>
                  </a:extLst>
                </a:gridCol>
                <a:gridCol w="3921067">
                  <a:extLst>
                    <a:ext uri="{9D8B030D-6E8A-4147-A177-3AD203B41FA5}">
                      <a16:colId xmlns:a16="http://schemas.microsoft.com/office/drawing/2014/main" val="38175618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>
                          <a:effectLst/>
                        </a:rPr>
                        <a:t>Root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>
                          <a:effectLst/>
                        </a:rPr>
                        <a:t>Meaning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>
                          <a:effectLst/>
                        </a:rPr>
                        <a:t>Helps with…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59757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>
                          <a:effectLst/>
                        </a:rPr>
                        <a:t>pend</a:t>
                      </a:r>
                      <a:endParaRPr lang="en-GB" sz="20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>
                          <a:effectLst/>
                        </a:rPr>
                        <a:t>hang, wait, weigh, pay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>
                          <a:effectLst/>
                        </a:rPr>
                        <a:t>pending, depend, suspend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7596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>
                          <a:effectLst/>
                        </a:rPr>
                        <a:t>pense</a:t>
                      </a:r>
                      <a:endParaRPr lang="en-GB" sz="20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>
                          <a:effectLst/>
                        </a:rPr>
                        <a:t>hang, wait, weigh, pay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>
                          <a:effectLst/>
                        </a:rPr>
                        <a:t>expense, dispense, compensate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42674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23223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 pend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1114</Words>
  <Application>Microsoft Office PowerPoint</Application>
  <PresentationFormat>Widescreen</PresentationFormat>
  <Paragraphs>281</Paragraphs>
  <Slides>31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Pend &amp; Pens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2026-07-23T13:39:55Z</dcterms:modified>
</cp:coreProperties>
</file>