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546" r:id="rId3"/>
    <p:sldId id="548" r:id="rId4"/>
    <p:sldId id="550" r:id="rId5"/>
    <p:sldId id="592" r:id="rId6"/>
    <p:sldId id="586" r:id="rId7"/>
    <p:sldId id="593" r:id="rId8"/>
    <p:sldId id="274" r:id="rId9"/>
    <p:sldId id="294" r:id="rId10"/>
    <p:sldId id="595" r:id="rId11"/>
    <p:sldId id="556" r:id="rId12"/>
    <p:sldId id="562" r:id="rId13"/>
    <p:sldId id="565" r:id="rId14"/>
    <p:sldId id="558" r:id="rId15"/>
    <p:sldId id="566" r:id="rId16"/>
    <p:sldId id="557" r:id="rId17"/>
    <p:sldId id="552" r:id="rId18"/>
    <p:sldId id="567" r:id="rId19"/>
    <p:sldId id="559" r:id="rId20"/>
    <p:sldId id="568" r:id="rId21"/>
    <p:sldId id="596" r:id="rId22"/>
    <p:sldId id="597" r:id="rId23"/>
    <p:sldId id="598" r:id="rId24"/>
    <p:sldId id="594" r:id="rId25"/>
    <p:sldId id="569" r:id="rId26"/>
    <p:sldId id="571" r:id="rId27"/>
    <p:sldId id="551" r:id="rId28"/>
    <p:sldId id="572" r:id="rId29"/>
    <p:sldId id="553" r:id="rId30"/>
    <p:sldId id="573" r:id="rId31"/>
    <p:sldId id="378" r:id="rId32"/>
    <p:sldId id="363" r:id="rId33"/>
    <p:sldId id="481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D80EF9-A98D-4D17-AA9E-97ABA58FED55}" v="2" dt="2026-07-21T10:06:32.7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1416" autoAdjust="0"/>
  </p:normalViewPr>
  <p:slideViewPr>
    <p:cSldViewPr snapToGrid="0">
      <p:cViewPr varScale="1">
        <p:scale>
          <a:sx n="40" d="100"/>
          <a:sy n="40" d="100"/>
        </p:scale>
        <p:origin x="720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1T10:06:32.702" v="1380"/>
      <pc:docMkLst>
        <pc:docMk/>
      </pc:docMkLst>
      <pc:sldChg chg="modSp add">
        <pc:chgData name="Glen Jones" userId="e846aaca-4b24-4b13-b0d0-f2308e16b284" providerId="ADAL" clId="{ED47ACC3-9597-4D89-A1DC-43CF280EF274}" dt="2026-07-21T10:06:32.702" v="1380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10:06:32.702" v="1380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FF3FA9-B7AA-43DF-89DE-FB3EC704A340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8BEB9-3EAF-4BA0-9864-69F3FE4FA6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397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aquatics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things or activities related to water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(often sports, animals, or lessons done in water).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3D9C3-7B7F-5392-9CDB-7D8C39D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4BCC5-1891-9AD0-301C-0E14B55AC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38CBA-F50E-E461-1B89-F85FCD379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aqueous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watery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containing water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3E7F7-D2C6-E4F9-3C86-6AE9E2E06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754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E8538-52BD-54E2-3DD3-AFAFC3628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BA640-B13F-7D20-970F-4116B4D5A7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5F4F5D-1FA2-48CE-0514-276777734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A4F07-C2F3-5DF1-3582-AE1E40569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1675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F2954F-B1B4-ED58-ACB5-B3725BFFF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DC8F27-8016-140B-B2EA-CE4296C42E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F7BDA8-8F0A-484B-3C8A-F9A72D6753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23831E-A2BD-7131-A1D8-112FC0DF07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2137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5236B-C263-FEB4-9208-FF505739D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877E85-2791-F93E-66D4-BB172CD895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DA4593-73BE-5EA2-F792-78F75E749A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Extra is a different prefix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6E5421-BAE2-8E6A-A22B-31745529CB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7611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at the end of take gone??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+suffix starting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611C3-ED12-A813-4342-F7FE63DBE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4697D-D9F5-6C16-1EB4-B6D14BA0F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3F8C18-463F-6958-C077-DE0CA3A1F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A22F08-D003-B169-89B9-E77CD9778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1186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CC7C7-17A5-3B43-C912-4A457E3FA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B8AB92-3C48-F6F8-330F-5FDFDC67A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53D61-FFAA-8ED8-51CA-EDE5FB73E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electr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‑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electricity / electric power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Greek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ēlektron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meaning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amber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(static electricity was first noticed with amber!)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CD73F-53AE-F7F8-9D08-D0FB17A083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6242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C0BE8-29E3-8D70-75BD-F75EF7902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F28759-ECE4-DFAB-94FB-97C6035178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4EEA15-141B-5869-20F6-E8657501E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dirty="0"/>
              <a:t>gen is the same base as generation!</a:t>
            </a:r>
            <a:br>
              <a:rPr lang="en-GB" dirty="0"/>
            </a:br>
            <a:br>
              <a:rPr lang="en-GB" dirty="0"/>
            </a:b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hydrogen burns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it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combines with oxygen to make water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Water =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H₂O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comes from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hydrogen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That’s why scientists named it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hydrogen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— the element that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creates water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6C0E5-875E-C78D-63E7-4D0315E59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480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Extra is a different prefix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7694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220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937" y="1242647"/>
            <a:ext cx="11338560" cy="528735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244448" y="1251366"/>
            <a:ext cx="8331310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aqua‑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the Latin word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aqua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water.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Latin, aqua was the everyday word for water.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Because Latin was used across the Roman Empire, the word spread widely and became the root of many English words linked to water.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Aqua‑ is sometimes spelt as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aqu</a:t>
            </a:r>
            <a:r>
              <a:rPr lang="en-GB" sz="2800" u="sng" dirty="0" err="1">
                <a:solidFill>
                  <a:schemeClr val="bg1"/>
                </a:solidFill>
                <a:latin typeface="Andika" panose="02000000000000000000" pitchFamily="2" charset="0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but the meaning does NOT change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226101" y="4661668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998" y="1265842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502" y="4534919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65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children visited the aquarium to see the fish.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1B6A98-DA27-0F86-5E1C-357E56397829}"/>
              </a:ext>
            </a:extLst>
          </p:cNvPr>
          <p:cNvSpPr txBox="1"/>
          <p:nvPr/>
        </p:nvSpPr>
        <p:spPr>
          <a:xfrm>
            <a:off x="4244638" y="2290307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aquarium</a:t>
            </a:r>
          </a:p>
        </p:txBody>
      </p:sp>
      <p:pic>
        <p:nvPicPr>
          <p:cNvPr id="8" name="Picture 7" descr="People looking at fish in a tank&#10;&#10;Description automatically generated with low confidence">
            <a:extLst>
              <a:ext uri="{FF2B5EF4-FFF2-40B4-BE49-F238E27FC236}">
                <a16:creationId xmlns:a16="http://schemas.microsoft.com/office/drawing/2014/main" id="{6E200CE9-159C-BE1E-5BA2-3041B917E6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5362" y="3689320"/>
            <a:ext cx="4472753" cy="29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C9D5B9-5111-A115-1B84-9FF32876E349}"/>
              </a:ext>
            </a:extLst>
          </p:cNvPr>
          <p:cNvSpPr txBox="1"/>
          <p:nvPr/>
        </p:nvSpPr>
        <p:spPr>
          <a:xfrm>
            <a:off x="1639705" y="1616196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aquarium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8420080" y="39247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rium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4002563" y="408683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8420080" y="489333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place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1639705" y="3915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aquarium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5742054" y="395574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aqua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7865484" y="409618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5742054" y="49243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visited the aquatics shop.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2B4C9B-57DC-DB1B-81E3-62D3FF7CCF6E}"/>
              </a:ext>
            </a:extLst>
          </p:cNvPr>
          <p:cNvSpPr txBox="1"/>
          <p:nvPr/>
        </p:nvSpPr>
        <p:spPr>
          <a:xfrm>
            <a:off x="4671850" y="2112631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aquatics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510F45-0FEE-013A-A255-E1F166A9D16F}"/>
              </a:ext>
            </a:extLst>
          </p:cNvPr>
          <p:cNvSpPr txBox="1"/>
          <p:nvPr/>
        </p:nvSpPr>
        <p:spPr>
          <a:xfrm>
            <a:off x="8650765" y="3432476"/>
            <a:ext cx="2491718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An aquatic plant or animal is suitable for water</a:t>
            </a:r>
          </a:p>
          <a:p>
            <a:pPr marL="342900" indent="-342900">
              <a:buAutoNum type="arabicPeriod"/>
            </a:pPr>
            <a:endParaRPr lang="en-GB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sports played in water</a:t>
            </a:r>
          </a:p>
        </p:txBody>
      </p:sp>
      <p:pic>
        <p:nvPicPr>
          <p:cNvPr id="9" name="Picture 8" descr="Lily pads in a pond&#10;&#10;Description automatically generated with low confidence">
            <a:extLst>
              <a:ext uri="{FF2B5EF4-FFF2-40B4-BE49-F238E27FC236}">
                <a16:creationId xmlns:a16="http://schemas.microsoft.com/office/drawing/2014/main" id="{F4362501-5FEA-8FFB-3D52-E170998B59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1850" y="3432476"/>
            <a:ext cx="3896400" cy="216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aquatics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tic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related to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aquatics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aqua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water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aqueduct allowed water to flow across the valley.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45ECDC6-5C4B-F915-2F3F-3354F864DBED}"/>
              </a:ext>
            </a:extLst>
          </p:cNvPr>
          <p:cNvSpPr txBox="1"/>
          <p:nvPr/>
        </p:nvSpPr>
        <p:spPr>
          <a:xfrm>
            <a:off x="3713730" y="2105561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aqueduct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C4E260C-E940-6A8B-B9B8-C1DB5FC2E3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3730" y="3634741"/>
            <a:ext cx="4546423" cy="302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aqueducts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aqueducts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C7284-838D-7FDA-79CB-3DD294D3E633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aque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835663-3F60-EBC9-7B05-D4B2DC9B6BC2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water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9ED085-DD54-D2A0-CD7B-8B135AC7E60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aqueous solution didn’t react with </a:t>
            </a:r>
            <a:r>
              <a:rPr lang="en-GB" sz="4400">
                <a:solidFill>
                  <a:schemeClr val="bg1"/>
                </a:solidFill>
              </a:rPr>
              <a:t>the gems. 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351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717023" y="1768184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aqueous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39898-ABFB-25B4-C620-4C0ABDD3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EBBB00F-61D8-0C61-0098-76D3CB813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B81C-57C2-2F67-50D9-E5F3C07C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F40020-B1F9-327B-9F2B-6B5220989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771F4-7866-1C8C-91FD-FA12E4E0A69B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aqueous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97D2E27-8873-A55C-5569-233637FC6183}"/>
              </a:ext>
            </a:extLst>
          </p:cNvPr>
          <p:cNvSpPr txBox="1">
            <a:spLocks/>
          </p:cNvSpPr>
          <p:nvPr/>
        </p:nvSpPr>
        <p:spPr>
          <a:xfrm>
            <a:off x="8333743" y="418082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A75BEAC-F5E5-2601-F839-6E3E2F6834BF}"/>
              </a:ext>
            </a:extLst>
          </p:cNvPr>
          <p:cNvSpPr/>
          <p:nvPr/>
        </p:nvSpPr>
        <p:spPr>
          <a:xfrm>
            <a:off x="7719031" y="432125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C6DEB4D-FF7C-2CF8-DBE8-D045D7B9ABAE}"/>
              </a:ext>
            </a:extLst>
          </p:cNvPr>
          <p:cNvSpPr/>
          <p:nvPr/>
        </p:nvSpPr>
        <p:spPr>
          <a:xfrm>
            <a:off x="4315364" y="434291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6459DD5-CFB1-DBAE-EE08-D6601525F0FF}"/>
              </a:ext>
            </a:extLst>
          </p:cNvPr>
          <p:cNvSpPr txBox="1">
            <a:spLocks/>
          </p:cNvSpPr>
          <p:nvPr/>
        </p:nvSpPr>
        <p:spPr>
          <a:xfrm>
            <a:off x="1923769" y="418082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aqueous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243C1CF-B1C7-45D5-7929-23995594850E}"/>
              </a:ext>
            </a:extLst>
          </p:cNvPr>
          <p:cNvSpPr txBox="1">
            <a:spLocks/>
          </p:cNvSpPr>
          <p:nvPr/>
        </p:nvSpPr>
        <p:spPr>
          <a:xfrm>
            <a:off x="8333743" y="51522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45E5E26-CFA6-5E1B-CBD9-24F5222DF645}"/>
              </a:ext>
            </a:extLst>
          </p:cNvPr>
          <p:cNvSpPr txBox="1">
            <a:spLocks/>
          </p:cNvSpPr>
          <p:nvPr/>
        </p:nvSpPr>
        <p:spPr>
          <a:xfrm>
            <a:off x="5325716" y="418082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aque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E7A200-A1B1-9F82-4D04-27F107498F4E}"/>
              </a:ext>
            </a:extLst>
          </p:cNvPr>
          <p:cNvSpPr txBox="1">
            <a:spLocks/>
          </p:cNvSpPr>
          <p:nvPr/>
        </p:nvSpPr>
        <p:spPr>
          <a:xfrm>
            <a:off x="5355484" y="51522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ea typeface="Andika"/>
                <a:cs typeface="Andika"/>
              </a:rPr>
              <a:t>water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21143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car aquaplaned on the motorway.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aquaplaned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13" y="1692278"/>
            <a:ext cx="5327612" cy="420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5C889-4ACC-C469-D3A2-78F5FA19E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08102B3-9955-C26C-279C-C1D6D722B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ECA10-4F30-72B7-727C-0C8ECC16D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394B8-4038-13A6-CC77-4345B10F16ED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aquaplaned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9A477A6-E81D-2188-C2F7-EEAC6F6498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A825959-CC78-34D0-03C8-F7509BD2D36C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plane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47A946E-D4C3-C001-9228-196F54E2F8FB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1FF801FB-BDBC-34B1-AA97-8CE5530BC0E9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2684F4E9-D783-E94E-AD36-7A44C850594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D90E47E-418F-64B0-21D1-518B04FE4449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flat surface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FAE3668-CB87-3399-45AA-68F93B8B265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aquaplaned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87681E-ADE5-7C9F-AFE4-D4921E27C4FC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98772C4-0194-D376-3B74-484AC1BB6B57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aqua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A582326-ACC6-B4CA-1CDF-9A55DC63BFE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588B45FD-683E-A9FA-870D-34BEEB1420E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92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E0F5C5-36E3-8FF3-EE03-0D15245D1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25C760F-2385-5B5E-07CA-68CBE2E872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3C2FCD-2F9E-DBBF-5EDC-897B88A128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EDAA57-D005-8CAD-D5AE-A5B568D65348}"/>
              </a:ext>
            </a:extLst>
          </p:cNvPr>
          <p:cNvSpPr txBox="1"/>
          <p:nvPr/>
        </p:nvSpPr>
        <p:spPr>
          <a:xfrm>
            <a:off x="2562699" y="182880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aquaplaned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7B27351-8C27-0736-D98A-DBF1D9758323}"/>
              </a:ext>
            </a:extLst>
          </p:cNvPr>
          <p:cNvSpPr txBox="1">
            <a:spLocks/>
          </p:cNvSpPr>
          <p:nvPr/>
        </p:nvSpPr>
        <p:spPr>
          <a:xfrm>
            <a:off x="6562255" y="191137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plane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4D2E97B-0A51-8FE8-94B3-711402A10EEA}"/>
              </a:ext>
            </a:extLst>
          </p:cNvPr>
          <p:cNvSpPr txBox="1">
            <a:spLocks/>
          </p:cNvSpPr>
          <p:nvPr/>
        </p:nvSpPr>
        <p:spPr>
          <a:xfrm>
            <a:off x="9454403" y="191137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10D4A754-6E5C-E199-A4BE-557ECF965122}"/>
              </a:ext>
            </a:extLst>
          </p:cNvPr>
          <p:cNvSpPr/>
          <p:nvPr/>
        </p:nvSpPr>
        <p:spPr>
          <a:xfrm>
            <a:off x="8839691" y="205181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AF69D62F-C362-64B7-2183-DCE18303173B}"/>
              </a:ext>
            </a:extLst>
          </p:cNvPr>
          <p:cNvSpPr/>
          <p:nvPr/>
        </p:nvSpPr>
        <p:spPr>
          <a:xfrm>
            <a:off x="2659754" y="207347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B98B6BE-43E6-AFEF-02F0-D01B34EA129D}"/>
              </a:ext>
            </a:extLst>
          </p:cNvPr>
          <p:cNvSpPr txBox="1">
            <a:spLocks/>
          </p:cNvSpPr>
          <p:nvPr/>
        </p:nvSpPr>
        <p:spPr>
          <a:xfrm>
            <a:off x="6562255" y="288276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flat surface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20A0A1E-8728-2D23-B86B-11AF449EEBAB}"/>
              </a:ext>
            </a:extLst>
          </p:cNvPr>
          <p:cNvSpPr txBox="1">
            <a:spLocks/>
          </p:cNvSpPr>
          <p:nvPr/>
        </p:nvSpPr>
        <p:spPr>
          <a:xfrm>
            <a:off x="268159" y="191137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aquaplaned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669938B-5398-8DDB-8A9F-F9D7FD0B6C8B}"/>
              </a:ext>
            </a:extLst>
          </p:cNvPr>
          <p:cNvSpPr txBox="1">
            <a:spLocks/>
          </p:cNvSpPr>
          <p:nvPr/>
        </p:nvSpPr>
        <p:spPr>
          <a:xfrm>
            <a:off x="9454403" y="288276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9A58507-C48A-8B51-5650-CD44D0B71B0F}"/>
              </a:ext>
            </a:extLst>
          </p:cNvPr>
          <p:cNvSpPr txBox="1">
            <a:spLocks/>
          </p:cNvSpPr>
          <p:nvPr/>
        </p:nvSpPr>
        <p:spPr>
          <a:xfrm>
            <a:off x="3670106" y="191137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aqua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18D5B3D-CF2A-2F6F-19AA-1979F4BC994B}"/>
              </a:ext>
            </a:extLst>
          </p:cNvPr>
          <p:cNvSpPr txBox="1">
            <a:spLocks/>
          </p:cNvSpPr>
          <p:nvPr/>
        </p:nvSpPr>
        <p:spPr>
          <a:xfrm>
            <a:off x="3699874" y="288276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4547D877-9355-BD52-63BC-00514367D6B0}"/>
              </a:ext>
            </a:extLst>
          </p:cNvPr>
          <p:cNvSpPr/>
          <p:nvPr/>
        </p:nvSpPr>
        <p:spPr>
          <a:xfrm>
            <a:off x="5939711" y="205181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747D67-EFE4-A54B-241C-9CE0F1C24C7D}"/>
              </a:ext>
            </a:extLst>
          </p:cNvPr>
          <p:cNvSpPr txBox="1"/>
          <p:nvPr/>
        </p:nvSpPr>
        <p:spPr>
          <a:xfrm>
            <a:off x="3278134" y="3647815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1AEE05DB-0FAB-16D1-12C9-23581FE20A4D}"/>
              </a:ext>
            </a:extLst>
          </p:cNvPr>
          <p:cNvSpPr/>
          <p:nvPr/>
        </p:nvSpPr>
        <p:spPr>
          <a:xfrm>
            <a:off x="7837009" y="2418108"/>
            <a:ext cx="309653" cy="118208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666990-9FD7-6467-39DB-9BF984E7AAA3}"/>
              </a:ext>
            </a:extLst>
          </p:cNvPr>
          <p:cNvSpPr txBox="1"/>
          <p:nvPr/>
        </p:nvSpPr>
        <p:spPr>
          <a:xfrm>
            <a:off x="-105956" y="4909364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 E + Suffix starts with a  vowel</a:t>
            </a:r>
            <a:br>
              <a:rPr lang="en-GB" sz="3600" dirty="0">
                <a:solidFill>
                  <a:schemeClr val="bg1"/>
                </a:solidFill>
              </a:rPr>
            </a:b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37842921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667FDF-77E4-2E55-BF46-8F645F0EF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54892AFD-DFF3-CBA6-7DBA-D551D02D5C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921E86F-BDF8-A4E3-15AE-B0EA161FFCAB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hydr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E26B41-36C3-D499-3B7C-8F09B42F6605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hydr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D07840E-8C81-CA7B-6ED9-342666878B20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Hydro also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water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FA6F7F-D3DA-A7F8-CFEF-8A7AD2E70D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5330370-685E-D459-297D-CEB23592D1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097287"/>
              </p:ext>
            </p:extLst>
          </p:nvPr>
        </p:nvGraphicFramePr>
        <p:xfrm>
          <a:off x="531223" y="2475923"/>
          <a:ext cx="11199221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2824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3730178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4186219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hydrate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hydraulics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hydrogen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2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4C1EF-0C7C-2F03-0CA4-CFEDF5570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E8043EBB-A7F9-EA95-D7BC-D893EA748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4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FA9C0-DA8B-3534-C543-D3109CDDA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360" y="659675"/>
            <a:ext cx="11765280" cy="553865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0E2D6D3C-74BA-610E-ACFE-0EE7A538F8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59675"/>
            <a:ext cx="2955498" cy="39406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EA4162-1BB8-7700-E41C-6DF7100ACF12}"/>
              </a:ext>
            </a:extLst>
          </p:cNvPr>
          <p:cNvSpPr txBox="1"/>
          <p:nvPr/>
        </p:nvSpPr>
        <p:spPr>
          <a:xfrm>
            <a:off x="640080" y="460034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81F1A2-CB6A-F1A5-85D4-0F4D189343C3}"/>
              </a:ext>
            </a:extLst>
          </p:cNvPr>
          <p:cNvSpPr txBox="1"/>
          <p:nvPr/>
        </p:nvSpPr>
        <p:spPr>
          <a:xfrm>
            <a:off x="3366274" y="792568"/>
            <a:ext cx="7285687" cy="52629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hydr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‑ comes from the Greek word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hydōr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meaning water.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Ancient Greek scientists and thinkers used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hydōr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when talking about water, liquids and natural forces.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English later borrowed Greek science words,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hydr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‑ came with them.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That’s why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hydr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‑ often appears in science and geography vocabulary.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354B6C0-E6DD-9B32-8424-5C260C1F33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" y="5123350"/>
            <a:ext cx="1835065" cy="160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6975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3CA98-4000-724C-4A20-FC3C7216E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4CE627F-5E10-1A73-4BA4-86D18CCAB54C}"/>
              </a:ext>
            </a:extLst>
          </p:cNvPr>
          <p:cNvGrpSpPr/>
          <p:nvPr/>
        </p:nvGrpSpPr>
        <p:grpSpPr>
          <a:xfrm>
            <a:off x="6388693" y="741171"/>
            <a:ext cx="5645023" cy="6668372"/>
            <a:chOff x="6388693" y="741171"/>
            <a:chExt cx="5645023" cy="6668372"/>
          </a:xfrm>
        </p:grpSpPr>
        <p:sp>
          <p:nvSpPr>
            <p:cNvPr id="14" name="Content Placeholder 2">
              <a:extLst>
                <a:ext uri="{FF2B5EF4-FFF2-40B4-BE49-F238E27FC236}">
                  <a16:creationId xmlns:a16="http://schemas.microsoft.com/office/drawing/2014/main" id="{030BCE1D-0F6E-600E-F8C7-300CB51F5EA5}"/>
                </a:ext>
              </a:extLst>
            </p:cNvPr>
            <p:cNvSpPr txBox="1">
              <a:spLocks/>
            </p:cNvSpPr>
            <p:nvPr/>
          </p:nvSpPr>
          <p:spPr>
            <a:xfrm>
              <a:off x="6393514" y="769690"/>
              <a:ext cx="5640202" cy="6639853"/>
            </a:xfrm>
            <a:prstGeom prst="roundRect">
              <a:avLst/>
            </a:prstGeom>
            <a:solidFill>
              <a:srgbClr val="0070C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endParaRPr lang="en-GB" sz="4400">
                <a:solidFill>
                  <a:schemeClr val="bg1"/>
                </a:solidFill>
              </a:endParaRP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4400" dirty="0">
                <a:solidFill>
                  <a:schemeClr val="bg1"/>
                </a:solidFill>
              </a:endParaRPr>
            </a:p>
          </p:txBody>
        </p: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80EBBCEA-391E-8138-B3CB-44E109C3745E}"/>
                </a:ext>
              </a:extLst>
            </p:cNvPr>
            <p:cNvSpPr txBox="1">
              <a:spLocks/>
            </p:cNvSpPr>
            <p:nvPr/>
          </p:nvSpPr>
          <p:spPr>
            <a:xfrm>
              <a:off x="6388693" y="741171"/>
              <a:ext cx="4471895" cy="6639853"/>
            </a:xfrm>
            <a:prstGeom prst="roundRect">
              <a:avLst>
                <a:gd name="adj" fmla="val 837"/>
              </a:avLst>
            </a:prstGeom>
            <a:solidFill>
              <a:srgbClr val="0070C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endParaRPr lang="en-GB" sz="4400">
                <a:solidFill>
                  <a:schemeClr val="bg1"/>
                </a:solidFill>
              </a:endParaRP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4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Picture 2" descr="flag of Greece | Britannica">
            <a:extLst>
              <a:ext uri="{FF2B5EF4-FFF2-40B4-BE49-F238E27FC236}">
                <a16:creationId xmlns:a16="http://schemas.microsoft.com/office/drawing/2014/main" id="{4554A502-85D7-AE8C-4289-ED18696F35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558"/>
          <a:stretch>
            <a:fillRect/>
          </a:stretch>
        </p:blipFill>
        <p:spPr bwMode="auto">
          <a:xfrm>
            <a:off x="6366510" y="0"/>
            <a:ext cx="589407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1416289-FEBA-7A5D-D9E0-EB0DEDD1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6357801" cy="6864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46DC3-4A45-CF53-FB80-18F1F99FA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757283"/>
            <a:ext cx="10235440" cy="504843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E6D9354-737B-A0DF-B2AD-B40973CA4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0" y="3377375"/>
            <a:ext cx="2354089" cy="2991896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A51B569-4A6B-921C-A6B7-591E75D4B27C}"/>
              </a:ext>
            </a:extLst>
          </p:cNvPr>
          <p:cNvSpPr txBox="1">
            <a:spLocks/>
          </p:cNvSpPr>
          <p:nvPr/>
        </p:nvSpPr>
        <p:spPr>
          <a:xfrm>
            <a:off x="6299249" y="741171"/>
            <a:ext cx="5640202" cy="50645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9BB790E-57EA-54FB-0C54-8416E87437D4}"/>
              </a:ext>
            </a:extLst>
          </p:cNvPr>
          <p:cNvSpPr txBox="1">
            <a:spLocks/>
          </p:cNvSpPr>
          <p:nvPr/>
        </p:nvSpPr>
        <p:spPr>
          <a:xfrm>
            <a:off x="6294428" y="748678"/>
            <a:ext cx="4471895" cy="5057036"/>
          </a:xfrm>
          <a:prstGeom prst="roundRect">
            <a:avLst>
              <a:gd name="adj" fmla="val 837"/>
            </a:avLst>
          </a:prstGeom>
          <a:solidFill>
            <a:srgbClr val="0070C0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D73C76-5BB0-D193-8655-7D01625E574A}"/>
              </a:ext>
            </a:extLst>
          </p:cNvPr>
          <p:cNvSpPr txBox="1"/>
          <p:nvPr/>
        </p:nvSpPr>
        <p:spPr>
          <a:xfrm>
            <a:off x="1123683" y="2613373"/>
            <a:ext cx="492055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Aqua means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and is from Latin.</a:t>
            </a:r>
          </a:p>
        </p:txBody>
      </p:sp>
      <p:pic>
        <p:nvPicPr>
          <p:cNvPr id="17" name="Picture 1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867355-5AC7-2CA4-95FD-0353DAEF86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830" y="4040130"/>
            <a:ext cx="2865254" cy="250185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86606BA-35BA-34E5-2B8F-B21A54C113C4}"/>
              </a:ext>
            </a:extLst>
          </p:cNvPr>
          <p:cNvSpPr txBox="1"/>
          <p:nvPr/>
        </p:nvSpPr>
        <p:spPr>
          <a:xfrm>
            <a:off x="6616704" y="2336374"/>
            <a:ext cx="4920551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Hydr- means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and is from Ancient Greek.</a:t>
            </a:r>
          </a:p>
        </p:txBody>
      </p:sp>
    </p:spTree>
    <p:extLst>
      <p:ext uri="{BB962C8B-B14F-4D97-AF65-F5344CB8AC3E}">
        <p14:creationId xmlns:p14="http://schemas.microsoft.com/office/powerpoint/2010/main" val="1325377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76ED5-6C39-3A3F-FFE5-5DC4BE037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344CFD2-7C86-EE7C-8483-EF314D706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82915-1369-FDCF-3F40-85FE0661D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Hydroelectric power is a renewable energy source.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9F6D8F2-04D6-8703-0EE4-68328D4BC7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38139" y="1407909"/>
            <a:ext cx="4684522" cy="43705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277D47-B473-7A6E-B3FC-66F082437D94}"/>
              </a:ext>
            </a:extLst>
          </p:cNvPr>
          <p:cNvSpPr txBox="1"/>
          <p:nvPr/>
        </p:nvSpPr>
        <p:spPr>
          <a:xfrm>
            <a:off x="2270128" y="2705725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hydroelectric</a:t>
            </a:r>
          </a:p>
        </p:txBody>
      </p:sp>
    </p:spTree>
    <p:extLst>
      <p:ext uri="{BB962C8B-B14F-4D97-AF65-F5344CB8AC3E}">
        <p14:creationId xmlns:p14="http://schemas.microsoft.com/office/powerpoint/2010/main" val="950713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7D14-1CF3-9457-0347-F939B0ED1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23E3F39-4633-BE45-2524-1195D85A3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F41E3-CC04-F7D4-EEC5-D02F2052A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6D18182-3009-EAB5-73F6-133EDF11DA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02E857-5D2A-AAD1-CFD0-64F98C82BF30}"/>
              </a:ext>
            </a:extLst>
          </p:cNvPr>
          <p:cNvSpPr txBox="1"/>
          <p:nvPr/>
        </p:nvSpPr>
        <p:spPr>
          <a:xfrm>
            <a:off x="1565278" y="2084834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hydroelectric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53B527-B15E-E7CB-463B-B94910C6138E}"/>
              </a:ext>
            </a:extLst>
          </p:cNvPr>
          <p:cNvSpPr txBox="1">
            <a:spLocks/>
          </p:cNvSpPr>
          <p:nvPr/>
        </p:nvSpPr>
        <p:spPr>
          <a:xfrm>
            <a:off x="6710880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electr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36DDD66-2A1A-A6B7-37B6-D7BBEF8ABA12}"/>
              </a:ext>
            </a:extLst>
          </p:cNvPr>
          <p:cNvSpPr txBox="1">
            <a:spLocks/>
          </p:cNvSpPr>
          <p:nvPr/>
        </p:nvSpPr>
        <p:spPr>
          <a:xfrm>
            <a:off x="9603028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F8BFA36D-27CD-F8CF-4C71-4A286D288D60}"/>
              </a:ext>
            </a:extLst>
          </p:cNvPr>
          <p:cNvSpPr/>
          <p:nvPr/>
        </p:nvSpPr>
        <p:spPr>
          <a:xfrm>
            <a:off x="898831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20AA467-0F6E-551B-0E59-229716EB3308}"/>
              </a:ext>
            </a:extLst>
          </p:cNvPr>
          <p:cNvSpPr/>
          <p:nvPr/>
        </p:nvSpPr>
        <p:spPr>
          <a:xfrm>
            <a:off x="2808379" y="444475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99332FD-A7CA-8C40-03E1-275F4B176528}"/>
              </a:ext>
            </a:extLst>
          </p:cNvPr>
          <p:cNvSpPr txBox="1">
            <a:spLocks/>
          </p:cNvSpPr>
          <p:nvPr/>
        </p:nvSpPr>
        <p:spPr>
          <a:xfrm>
            <a:off x="6710880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electricity/ amber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8CD365D-6D31-A3B6-CBEE-BFB56450659B}"/>
              </a:ext>
            </a:extLst>
          </p:cNvPr>
          <p:cNvSpPr txBox="1">
            <a:spLocks/>
          </p:cNvSpPr>
          <p:nvPr/>
        </p:nvSpPr>
        <p:spPr>
          <a:xfrm>
            <a:off x="416784" y="4282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hydroelectric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EDA3BBA-5B7E-6164-F9EA-EA363FA4435A}"/>
              </a:ext>
            </a:extLst>
          </p:cNvPr>
          <p:cNvSpPr txBox="1">
            <a:spLocks/>
          </p:cNvSpPr>
          <p:nvPr/>
        </p:nvSpPr>
        <p:spPr>
          <a:xfrm>
            <a:off x="9603028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Relating to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0DF43-F0E5-28D9-9EA5-B58D021EF219}"/>
              </a:ext>
            </a:extLst>
          </p:cNvPr>
          <p:cNvSpPr txBox="1">
            <a:spLocks/>
          </p:cNvSpPr>
          <p:nvPr/>
        </p:nvSpPr>
        <p:spPr>
          <a:xfrm>
            <a:off x="3818731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hydro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B736AD2-496B-A43D-BC89-4FF9A690FD23}"/>
              </a:ext>
            </a:extLst>
          </p:cNvPr>
          <p:cNvSpPr txBox="1">
            <a:spLocks/>
          </p:cNvSpPr>
          <p:nvPr/>
        </p:nvSpPr>
        <p:spPr>
          <a:xfrm>
            <a:off x="3848499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667B5AD-9543-4240-A98D-B637A646A522}"/>
              </a:ext>
            </a:extLst>
          </p:cNvPr>
          <p:cNvSpPr/>
          <p:nvPr/>
        </p:nvSpPr>
        <p:spPr>
          <a:xfrm>
            <a:off x="608833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139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 water molecule is made up of two hydrogen atoms and one oxygen atom. (H</a:t>
            </a:r>
            <a:r>
              <a:rPr lang="en-GB" sz="4400" baseline="-25000" dirty="0">
                <a:solidFill>
                  <a:schemeClr val="bg1"/>
                </a:solidFill>
              </a:rPr>
              <a:t>2</a:t>
            </a:r>
            <a:r>
              <a:rPr lang="en-GB" sz="4400" dirty="0">
                <a:solidFill>
                  <a:schemeClr val="bg1"/>
                </a:solidFill>
              </a:rPr>
              <a:t>O)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0929" y="2072110"/>
            <a:ext cx="5066770" cy="39948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2056909" y="3139470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hydrogen</a:t>
            </a:r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2FD7D-AAEA-9C5C-C3D4-969E7BE00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DE215AC0-90BA-688C-2C37-BB956B2D6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99DCD-2CE1-5595-9E81-A208A7B62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98B6288-10F8-D608-AE8B-CEDA051371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30327-F928-08A5-09A0-A072C72A6F5C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hydrogen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51EB2B-3714-0B7C-E493-1E2BFC351B0E}"/>
              </a:ext>
            </a:extLst>
          </p:cNvPr>
          <p:cNvSpPr txBox="1">
            <a:spLocks/>
          </p:cNvSpPr>
          <p:nvPr/>
        </p:nvSpPr>
        <p:spPr>
          <a:xfrm>
            <a:off x="7861994" y="400649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7D818FD-F55F-2724-B6B8-CBF2846FF38E}"/>
              </a:ext>
            </a:extLst>
          </p:cNvPr>
          <p:cNvSpPr/>
          <p:nvPr/>
        </p:nvSpPr>
        <p:spPr>
          <a:xfrm>
            <a:off x="3959493" y="416859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5EF57BE-19FE-FFFE-7997-E7DB828DE854}"/>
              </a:ext>
            </a:extLst>
          </p:cNvPr>
          <p:cNvSpPr txBox="1">
            <a:spLocks/>
          </p:cNvSpPr>
          <p:nvPr/>
        </p:nvSpPr>
        <p:spPr>
          <a:xfrm>
            <a:off x="7861994" y="497788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1B6CDC-EDC7-875C-48D0-8E9A124DCAD1}"/>
              </a:ext>
            </a:extLst>
          </p:cNvPr>
          <p:cNvSpPr txBox="1">
            <a:spLocks/>
          </p:cNvSpPr>
          <p:nvPr/>
        </p:nvSpPr>
        <p:spPr>
          <a:xfrm>
            <a:off x="1567898" y="40064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hydrogen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71755F-35E9-C2C0-A02E-F748A38C50CF}"/>
              </a:ext>
            </a:extLst>
          </p:cNvPr>
          <p:cNvSpPr txBox="1">
            <a:spLocks/>
          </p:cNvSpPr>
          <p:nvPr/>
        </p:nvSpPr>
        <p:spPr>
          <a:xfrm>
            <a:off x="4969845" y="400649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hydro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E759E32-7F50-F43B-D8F8-01B722856344}"/>
              </a:ext>
            </a:extLst>
          </p:cNvPr>
          <p:cNvSpPr txBox="1">
            <a:spLocks/>
          </p:cNvSpPr>
          <p:nvPr/>
        </p:nvSpPr>
        <p:spPr>
          <a:xfrm>
            <a:off x="4999613" y="497788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water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AB200E5-1F7F-7709-AAA3-0FD2D6F4C97D}"/>
              </a:ext>
            </a:extLst>
          </p:cNvPr>
          <p:cNvSpPr/>
          <p:nvPr/>
        </p:nvSpPr>
        <p:spPr>
          <a:xfrm>
            <a:off x="7239450" y="41469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57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8" grpId="0" animBg="1"/>
      <p:bldP spid="19" grpId="0" animBg="1"/>
      <p:bldP spid="8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used her hydrometer to take readings.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hydrometer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promoting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pro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mote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892DFA8-A58D-9F2D-0D78-62F579D1D930}"/>
              </a:ext>
            </a:extLst>
          </p:cNvPr>
          <p:cNvSpPr txBox="1">
            <a:spLocks/>
          </p:cNvSpPr>
          <p:nvPr/>
        </p:nvSpPr>
        <p:spPr>
          <a:xfrm>
            <a:off x="2887977" y="5945644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from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mot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hydrometer 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7863010" y="401755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meter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3960509" y="4179648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7863010" y="498893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measure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1568914" y="40175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hydrometer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4970861" y="401755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hydro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5000629" y="498893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water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7240466" y="41579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9A9E2-F6B9-894D-A954-0EB23695B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629D49B-C359-B4FF-72F9-33ED976C8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DE76806-A554-5368-E2E6-1629BC9EA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75856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4843C27-AB79-50F7-A8E2-B957B9B5136E}"/>
              </a:ext>
            </a:extLst>
          </p:cNvPr>
          <p:cNvSpPr/>
          <p:nvPr/>
        </p:nvSpPr>
        <p:spPr>
          <a:xfrm>
            <a:off x="157316" y="1312226"/>
            <a:ext cx="11887200" cy="5413903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F58DDB2-55CE-D7E3-D5D2-EDDC021E1F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3872"/>
            <a:ext cx="2007302" cy="18727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815794-B8E8-7DE1-B400-FC89C4E660F0}"/>
              </a:ext>
            </a:extLst>
          </p:cNvPr>
          <p:cNvSpPr txBox="1"/>
          <p:nvPr/>
        </p:nvSpPr>
        <p:spPr>
          <a:xfrm>
            <a:off x="157316" y="1312226"/>
            <a:ext cx="118773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During the visit to the </a:t>
            </a:r>
            <a:r>
              <a:rPr lang="en-GB" sz="3200" dirty="0" err="1">
                <a:solidFill>
                  <a:schemeClr val="bg1"/>
                </a:solidFill>
              </a:rPr>
              <a:t>aquerium</a:t>
            </a:r>
            <a:r>
              <a:rPr lang="en-GB" sz="3200" dirty="0">
                <a:solidFill>
                  <a:schemeClr val="bg1"/>
                </a:solidFill>
              </a:rPr>
              <a:t>, students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tested an </a:t>
            </a:r>
            <a:r>
              <a:rPr lang="en-GB" sz="3200" dirty="0" err="1">
                <a:solidFill>
                  <a:schemeClr val="bg1"/>
                </a:solidFill>
              </a:rPr>
              <a:t>aquaous</a:t>
            </a:r>
            <a:r>
              <a:rPr lang="en-GB" sz="3200" dirty="0">
                <a:solidFill>
                  <a:schemeClr val="bg1"/>
                </a:solidFill>
              </a:rPr>
              <a:t> solution and discussed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how </a:t>
            </a:r>
            <a:r>
              <a:rPr lang="en-GB" sz="3200" dirty="0" err="1">
                <a:solidFill>
                  <a:schemeClr val="bg1"/>
                </a:solidFill>
              </a:rPr>
              <a:t>hydrolugy</a:t>
            </a:r>
            <a:r>
              <a:rPr lang="en-GB" sz="3200" dirty="0">
                <a:solidFill>
                  <a:schemeClr val="bg1"/>
                </a:solidFill>
              </a:rPr>
              <a:t> helps </a:t>
            </a:r>
            <a:r>
              <a:rPr lang="en-GB" sz="3200">
                <a:solidFill>
                  <a:schemeClr val="bg1"/>
                </a:solidFill>
              </a:rPr>
              <a:t>scienists</a:t>
            </a:r>
            <a:r>
              <a:rPr lang="en-GB" sz="3200" dirty="0">
                <a:solidFill>
                  <a:schemeClr val="bg1"/>
                </a:solidFill>
              </a:rPr>
              <a:t> understand rivers.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F70514-BB42-A03B-91D9-2552E6C26901}"/>
              </a:ext>
            </a:extLst>
          </p:cNvPr>
          <p:cNvSpPr txBox="1"/>
          <p:nvPr/>
        </p:nvSpPr>
        <p:spPr>
          <a:xfrm>
            <a:off x="332509" y="5064137"/>
            <a:ext cx="114715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During the visit to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</a:rPr>
              <a:t>aquarium</a:t>
            </a:r>
            <a:r>
              <a:rPr lang="en-GB" sz="3600" dirty="0">
                <a:solidFill>
                  <a:schemeClr val="bg1"/>
                </a:solidFill>
              </a:rPr>
              <a:t>, students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tested an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</a:rPr>
              <a:t>aqueous</a:t>
            </a:r>
            <a:r>
              <a:rPr lang="en-GB" sz="3600" dirty="0">
                <a:solidFill>
                  <a:schemeClr val="bg1"/>
                </a:solidFill>
              </a:rPr>
              <a:t> solution and discussed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how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</a:rPr>
              <a:t>hydrology</a:t>
            </a:r>
            <a:r>
              <a:rPr lang="en-GB" sz="3600" dirty="0">
                <a:solidFill>
                  <a:schemeClr val="bg1"/>
                </a:solidFill>
              </a:rPr>
              <a:t> helps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</a:rPr>
              <a:t>scientists</a:t>
            </a:r>
            <a:r>
              <a:rPr lang="en-GB" sz="3600" dirty="0">
                <a:solidFill>
                  <a:schemeClr val="bg1"/>
                </a:solidFill>
              </a:rPr>
              <a:t> understand rivers.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1741CF-62EC-63BE-25AB-001847C68E67}"/>
              </a:ext>
            </a:extLst>
          </p:cNvPr>
          <p:cNvSpPr txBox="1"/>
          <p:nvPr/>
        </p:nvSpPr>
        <p:spPr>
          <a:xfrm>
            <a:off x="332509" y="3189996"/>
            <a:ext cx="114715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During the visit to the aquarium, students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tested an aqueous solution and discussed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how hydrology helps scientists understand rivers.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9BB196D-8B53-6DE0-557B-54BB9F8DE3B2}"/>
              </a:ext>
            </a:extLst>
          </p:cNvPr>
          <p:cNvCxnSpPr>
            <a:cxnSpLocks/>
          </p:cNvCxnSpPr>
          <p:nvPr/>
        </p:nvCxnSpPr>
        <p:spPr>
          <a:xfrm>
            <a:off x="2283832" y="3140343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40DCB1-A54A-4CF7-9688-1BFC4E55B86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4879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2084665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M6Spr120L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M6Spr120P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M6Spr120S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M6Spr120F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M6Spr120A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M6Spr120Sa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M6Spr120Fe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AF11B56-6FB6-7A16-1998-C0EEF4636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90DC5F-16EB-3C1C-83A1-8397F475F30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4AABBC0-2F0F-C824-0FF0-457E45352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aquarium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aquatics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aquamarine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aquaplane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aqueous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aqueduct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hydroelectric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hydraulic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hydrate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hydrogen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hydrometer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hydrology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7D8644-2A80-BAE1-EDDC-C5E90C051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B7ED6F9-A7AF-2746-8E12-713D166AEBE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38862" y="2135662"/>
            <a:ext cx="44115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Hydr &amp; </a:t>
            </a:r>
            <a:r>
              <a:rPr lang="en-GB" sz="5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Aqu</a:t>
            </a:r>
            <a:endParaRPr lang="en-GB" sz="5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aqua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aque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aqua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and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aque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Aqua and </a:t>
            </a:r>
            <a:r>
              <a:rPr lang="en-GB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aque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water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651330-5C4A-491A-4758-0111B5DBC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182202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6777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859741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3209365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590381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aquarium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aqueduct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aqueous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aquatics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1148</Words>
  <Application>Microsoft Office PowerPoint</Application>
  <PresentationFormat>Widescreen</PresentationFormat>
  <Paragraphs>286</Paragraphs>
  <Slides>33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Aptos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Hydr &amp; Aqu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43</cp:revision>
  <dcterms:created xsi:type="dcterms:W3CDTF">2022-05-31T09:42:07Z</dcterms:created>
  <dcterms:modified xsi:type="dcterms:W3CDTF">2026-07-21T10:06:36Z</dcterms:modified>
</cp:coreProperties>
</file>