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390" r:id="rId2"/>
    <p:sldId id="544" r:id="rId3"/>
    <p:sldId id="546" r:id="rId4"/>
    <p:sldId id="548" r:id="rId5"/>
    <p:sldId id="274" r:id="rId6"/>
    <p:sldId id="294" r:id="rId7"/>
    <p:sldId id="410" r:id="rId8"/>
    <p:sldId id="412" r:id="rId9"/>
    <p:sldId id="411" r:id="rId10"/>
    <p:sldId id="405" r:id="rId11"/>
    <p:sldId id="406" r:id="rId12"/>
    <p:sldId id="407" r:id="rId13"/>
    <p:sldId id="408" r:id="rId14"/>
    <p:sldId id="401" r:id="rId15"/>
    <p:sldId id="396" r:id="rId16"/>
    <p:sldId id="397" r:id="rId17"/>
    <p:sldId id="398" r:id="rId18"/>
    <p:sldId id="399" r:id="rId19"/>
    <p:sldId id="379" r:id="rId20"/>
    <p:sldId id="365" r:id="rId21"/>
    <p:sldId id="277" r:id="rId22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4AC02A-D593-42E4-A604-A640025A6C5F}" v="55" dt="2026-06-05T10:16:45.4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4" d="100"/>
          <a:sy n="84" d="100"/>
        </p:scale>
        <p:origin x="120" y="17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5T10:17:02.576" v="3567"/>
      <pc:docMkLst>
        <pc:docMk/>
      </pc:docMkLst>
      <pc:sldChg chg="modSp mod">
        <pc:chgData name="Glen Jones" userId="e846aaca-4b24-4b13-b0d0-f2308e16b284" providerId="ADAL" clId="{ED47ACC3-9597-4D89-A1DC-43CF280EF274}" dt="2026-05-08T10:32:18.620" v="3468" actId="115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08T10:32:18.620" v="3468" actId="115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 ord">
        <pc:chgData name="Glen Jones" userId="e846aaca-4b24-4b13-b0d0-f2308e16b284" providerId="ADAL" clId="{ED47ACC3-9597-4D89-A1DC-43CF280EF274}" dt="2026-05-08T10:34:28.396" v="3504" actId="1076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08T10:34:28.396" v="3504" actId="1076"/>
          <ac:spMkLst>
            <pc:docMk/>
            <pc:sldMk cId="0" sldId="277"/>
            <ac:spMk id="3" creationId="{14A98FF5-4F3C-D9B6-7AF1-1894F0939983}"/>
          </ac:spMkLst>
        </pc:spChg>
      </pc:sldChg>
      <pc:sldChg chg="modSp mod">
        <pc:chgData name="Glen Jones" userId="e846aaca-4b24-4b13-b0d0-f2308e16b284" providerId="ADAL" clId="{ED47ACC3-9597-4D89-A1DC-43CF280EF274}" dt="2026-06-05T10:16:22.502" v="3538" actId="114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6-05T10:16:22.502" v="3538" actId="114"/>
          <ac:spMkLst>
            <pc:docMk/>
            <pc:sldMk cId="3097529653" sldId="397"/>
            <ac:spMk id="37" creationId="{06107483-4709-62AD-2A1B-84BBC69FEF83}"/>
          </ac:spMkLst>
        </pc:spChg>
      </pc:sldChg>
      <pc:sldChg chg="modSp">
        <pc:chgData name="Glen Jones" userId="e846aaca-4b24-4b13-b0d0-f2308e16b284" providerId="ADAL" clId="{ED47ACC3-9597-4D89-A1DC-43CF280EF274}" dt="2026-06-05T10:16:40.167" v="3563" actId="6549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6-05T10:16:40.167" v="3563" actId="6549"/>
          <ac:spMkLst>
            <pc:docMk/>
            <pc:sldMk cId="3699503232" sldId="398"/>
            <ac:spMk id="35" creationId="{EBCB0EE4-5AEE-2367-5ED7-028B9A35C556}"/>
          </ac:spMkLst>
        </pc:spChg>
      </pc:sldChg>
      <pc:sldChg chg="modSp addAnim delAnim">
        <pc:chgData name="Glen Jones" userId="e846aaca-4b24-4b13-b0d0-f2308e16b284" providerId="ADAL" clId="{ED47ACC3-9597-4D89-A1DC-43CF280EF274}" dt="2026-06-05T10:17:02.576" v="3567"/>
        <pc:sldMkLst>
          <pc:docMk/>
          <pc:sldMk cId="2033382739" sldId="399"/>
        </pc:sldMkLst>
        <pc:spChg chg="mod">
          <ac:chgData name="Glen Jones" userId="e846aaca-4b24-4b13-b0d0-f2308e16b284" providerId="ADAL" clId="{ED47ACC3-9597-4D89-A1DC-43CF280EF274}" dt="2026-06-05T10:16:45.488" v="3566" actId="6549"/>
          <ac:spMkLst>
            <pc:docMk/>
            <pc:sldMk cId="2033382739" sldId="399"/>
            <ac:spMk id="28" creationId="{875C64D8-D7D2-CB65-7011-B3351E1905B6}"/>
          </ac:spMkLst>
        </pc:spChg>
      </pc:sldChg>
      <pc:sldChg chg="modAnim">
        <pc:chgData name="Glen Jones" userId="e846aaca-4b24-4b13-b0d0-f2308e16b284" providerId="ADAL" clId="{ED47ACC3-9597-4D89-A1DC-43CF280EF274}" dt="2026-06-05T10:15:50.521" v="3522"/>
        <pc:sldMkLst>
          <pc:docMk/>
          <pc:sldMk cId="3050981844" sldId="406"/>
        </pc:sldMkLst>
      </pc:sldChg>
      <pc:sldChg chg="modAnim">
        <pc:chgData name="Glen Jones" userId="e846aaca-4b24-4b13-b0d0-f2308e16b284" providerId="ADAL" clId="{ED47ACC3-9597-4D89-A1DC-43CF280EF274}" dt="2026-06-05T10:15:54.344" v="3523"/>
        <pc:sldMkLst>
          <pc:docMk/>
          <pc:sldMk cId="542130431" sldId="407"/>
        </pc:sldMkLst>
      </pc:sldChg>
      <pc:sldChg chg="modAnim">
        <pc:chgData name="Glen Jones" userId="e846aaca-4b24-4b13-b0d0-f2308e16b284" providerId="ADAL" clId="{ED47ACC3-9597-4D89-A1DC-43CF280EF274}" dt="2026-06-05T10:15:59.901" v="3524"/>
        <pc:sldMkLst>
          <pc:docMk/>
          <pc:sldMk cId="1744151026" sldId="408"/>
        </pc:sldMkLst>
      </pc:sldChg>
      <pc:sldChg chg="modSp add mod addAnim delAnim modAnim modNotes modNotesTx">
        <pc:chgData name="Glen Jones" userId="e846aaca-4b24-4b13-b0d0-f2308e16b284" providerId="ADAL" clId="{ED47ACC3-9597-4D89-A1DC-43CF280EF274}" dt="2026-06-05T10:15:21.127" v="3521" actId="114"/>
        <pc:sldMkLst>
          <pc:docMk/>
          <pc:sldMk cId="2995099768" sldId="411"/>
        </pc:sldMkLst>
        <pc:spChg chg="mod">
          <ac:chgData name="Glen Jones" userId="e846aaca-4b24-4b13-b0d0-f2308e16b284" providerId="ADAL" clId="{ED47ACC3-9597-4D89-A1DC-43CF280EF274}" dt="2026-06-05T10:15:21.127" v="3521" actId="114"/>
          <ac:spMkLst>
            <pc:docMk/>
            <pc:sldMk cId="2995099768" sldId="411"/>
            <ac:spMk id="2" creationId="{C6247551-A458-23A5-CD7F-C917DD4D69E9}"/>
          </ac:spMkLst>
        </pc:spChg>
        <pc:spChg chg="mod">
          <ac:chgData name="Glen Jones" userId="e846aaca-4b24-4b13-b0d0-f2308e16b284" providerId="ADAL" clId="{ED47ACC3-9597-4D89-A1DC-43CF280EF274}" dt="2026-05-08T10:33:35.330" v="3497" actId="1076"/>
          <ac:spMkLst>
            <pc:docMk/>
            <pc:sldMk cId="2995099768" sldId="411"/>
            <ac:spMk id="3" creationId="{668A147A-F4E9-2F49-9EBF-69C7D72243B2}"/>
          </ac:spMkLst>
        </pc:spChg>
        <pc:spChg chg="mod">
          <ac:chgData name="Glen Jones" userId="e846aaca-4b24-4b13-b0d0-f2308e16b284" providerId="ADAL" clId="{ED47ACC3-9597-4D89-A1DC-43CF280EF274}" dt="2026-05-08T10:33:35.330" v="3497" actId="1076"/>
          <ac:spMkLst>
            <pc:docMk/>
            <pc:sldMk cId="2995099768" sldId="411"/>
            <ac:spMk id="7" creationId="{B31C153E-9874-4FD9-B453-AE3EFF04026B}"/>
          </ac:spMkLst>
        </pc:spChg>
        <pc:picChg chg="mod">
          <ac:chgData name="Glen Jones" userId="e846aaca-4b24-4b13-b0d0-f2308e16b284" providerId="ADAL" clId="{ED47ACC3-9597-4D89-A1DC-43CF280EF274}" dt="2026-05-08T10:33:35.330" v="3497" actId="1076"/>
          <ac:picMkLst>
            <pc:docMk/>
            <pc:sldMk cId="2995099768" sldId="411"/>
            <ac:picMk id="8" creationId="{2A1FF79B-5181-958D-1EAD-324104368B42}"/>
          </ac:picMkLst>
        </pc:picChg>
        <pc:picChg chg="mod">
          <ac:chgData name="Glen Jones" userId="e846aaca-4b24-4b13-b0d0-f2308e16b284" providerId="ADAL" clId="{ED47ACC3-9597-4D89-A1DC-43CF280EF274}" dt="2026-05-08T10:33:29.800" v="3496" actId="732"/>
          <ac:picMkLst>
            <pc:docMk/>
            <pc:sldMk cId="2995099768" sldId="411"/>
            <ac:picMk id="9" creationId="{839A3BB9-F610-43A3-EE41-D694C3213DD8}"/>
          </ac:picMkLst>
        </pc:picChg>
        <pc:picChg chg="mod">
          <ac:chgData name="Glen Jones" userId="e846aaca-4b24-4b13-b0d0-f2308e16b284" providerId="ADAL" clId="{ED47ACC3-9597-4D89-A1DC-43CF280EF274}" dt="2026-05-08T10:33:35.330" v="3497" actId="1076"/>
          <ac:picMkLst>
            <pc:docMk/>
            <pc:sldMk cId="2995099768" sldId="411"/>
            <ac:picMk id="11" creationId="{7111DE6D-1A06-1D4B-CC5C-8C8FE75E9890}"/>
          </ac:picMkLst>
        </pc:picChg>
      </pc:sldChg>
      <pc:sldChg chg="modSp add mod addAnim delAnim modAnim">
        <pc:chgData name="Glen Jones" userId="e846aaca-4b24-4b13-b0d0-f2308e16b284" providerId="ADAL" clId="{ED47ACC3-9597-4D89-A1DC-43CF280EF274}" dt="2026-05-08T10:33:54.966" v="3501" actId="14100"/>
        <pc:sldMkLst>
          <pc:docMk/>
          <pc:sldMk cId="450164028" sldId="412"/>
        </pc:sldMkLst>
        <pc:spChg chg="mod">
          <ac:chgData name="Glen Jones" userId="e846aaca-4b24-4b13-b0d0-f2308e16b284" providerId="ADAL" clId="{ED47ACC3-9597-4D89-A1DC-43CF280EF274}" dt="2026-05-08T10:33:54.966" v="3501" actId="14100"/>
          <ac:spMkLst>
            <pc:docMk/>
            <pc:sldMk cId="450164028" sldId="412"/>
            <ac:spMk id="2" creationId="{61BE6A96-6391-DE44-6242-EBB483BA16BB}"/>
          </ac:spMkLst>
        </pc:spChg>
        <pc:spChg chg="mod">
          <ac:chgData name="Glen Jones" userId="e846aaca-4b24-4b13-b0d0-f2308e16b284" providerId="ADAL" clId="{ED47ACC3-9597-4D89-A1DC-43CF280EF274}" dt="2026-05-08T10:33:48.028" v="3499" actId="1076"/>
          <ac:spMkLst>
            <pc:docMk/>
            <pc:sldMk cId="450164028" sldId="412"/>
            <ac:spMk id="3" creationId="{2B78D4F5-8476-A547-D860-7520C83E92C3}"/>
          </ac:spMkLst>
        </pc:spChg>
        <pc:spChg chg="mod">
          <ac:chgData name="Glen Jones" userId="e846aaca-4b24-4b13-b0d0-f2308e16b284" providerId="ADAL" clId="{ED47ACC3-9597-4D89-A1DC-43CF280EF274}" dt="2026-05-08T10:33:48.028" v="3499" actId="1076"/>
          <ac:spMkLst>
            <pc:docMk/>
            <pc:sldMk cId="450164028" sldId="412"/>
            <ac:spMk id="7" creationId="{E15E5F60-7887-1416-31F2-C01E7AE194FA}"/>
          </ac:spMkLst>
        </pc:spChg>
        <pc:picChg chg="mod">
          <ac:chgData name="Glen Jones" userId="e846aaca-4b24-4b13-b0d0-f2308e16b284" providerId="ADAL" clId="{ED47ACC3-9597-4D89-A1DC-43CF280EF274}" dt="2026-05-08T10:33:51.377" v="3500" actId="1076"/>
          <ac:picMkLst>
            <pc:docMk/>
            <pc:sldMk cId="450164028" sldId="412"/>
            <ac:picMk id="8" creationId="{5D283DDE-1AC5-DB57-BDD6-F54D2B4D5AF2}"/>
          </ac:picMkLst>
        </pc:picChg>
        <pc:picChg chg="mod">
          <ac:chgData name="Glen Jones" userId="e846aaca-4b24-4b13-b0d0-f2308e16b284" providerId="ADAL" clId="{ED47ACC3-9597-4D89-A1DC-43CF280EF274}" dt="2026-05-08T10:33:43.724" v="3498" actId="732"/>
          <ac:picMkLst>
            <pc:docMk/>
            <pc:sldMk cId="450164028" sldId="412"/>
            <ac:picMk id="9" creationId="{72FF74C4-FDBB-B5E5-1129-888C67F2001E}"/>
          </ac:picMkLst>
        </pc:picChg>
        <pc:picChg chg="mod">
          <ac:chgData name="Glen Jones" userId="e846aaca-4b24-4b13-b0d0-f2308e16b284" providerId="ADAL" clId="{ED47ACC3-9597-4D89-A1DC-43CF280EF274}" dt="2026-05-08T10:33:48.028" v="3499" actId="1076"/>
          <ac:picMkLst>
            <pc:docMk/>
            <pc:sldMk cId="450164028" sldId="412"/>
            <ac:picMk id="11" creationId="{C8BD582C-C259-9138-5502-E1DB1FBA9EDC}"/>
          </ac:picMkLst>
        </pc:picChg>
      </pc:sldChg>
      <pc:sldChg chg="add">
        <pc:chgData name="Glen Jones" userId="e846aaca-4b24-4b13-b0d0-f2308e16b284" providerId="ADAL" clId="{ED47ACC3-9597-4D89-A1DC-43CF280EF274}" dt="2026-05-06T11:25:49.532" v="3454"/>
        <pc:sldMkLst>
          <pc:docMk/>
          <pc:sldMk cId="3384485664" sldId="544"/>
        </pc:sldMkLst>
      </pc:sldChg>
      <pc:sldChg chg="add">
        <pc:chgData name="Glen Jones" userId="e846aaca-4b24-4b13-b0d0-f2308e16b284" providerId="ADAL" clId="{ED47ACC3-9597-4D89-A1DC-43CF280EF274}" dt="2026-05-06T11:25:49.532" v="3454"/>
        <pc:sldMkLst>
          <pc:docMk/>
          <pc:sldMk cId="245842585" sldId="546"/>
        </pc:sldMkLst>
      </pc:sldChg>
      <pc:sldChg chg="addSp delSp modSp add mod modAnim modNotesTx">
        <pc:chgData name="Glen Jones" userId="e846aaca-4b24-4b13-b0d0-f2308e16b284" providerId="ADAL" clId="{ED47ACC3-9597-4D89-A1DC-43CF280EF274}" dt="2026-06-05T10:14:39.868" v="3513" actId="6549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08T10:32:44.314" v="3482" actId="20577"/>
          <ac:spMkLst>
            <pc:docMk/>
            <pc:sldMk cId="2004214985" sldId="548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08T10:32:52.679" v="3494" actId="20577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08T10:32:46.934" v="3486" actId="20577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08T10:32:49.134" v="3489" actId="20577"/>
          <ac:spMkLst>
            <pc:docMk/>
            <pc:sldMk cId="2004214985" sldId="548"/>
            <ac:spMk id="5" creationId="{D2AAB968-A4A0-004B-E7A7-3C26DCF9018A}"/>
          </ac:spMkLst>
        </pc:spChg>
        <pc:spChg chg="mod">
          <ac:chgData name="Glen Jones" userId="e846aaca-4b24-4b13-b0d0-f2308e16b284" providerId="ADAL" clId="{ED47ACC3-9597-4D89-A1DC-43CF280EF274}" dt="2026-05-08T10:32:51.034" v="3493" actId="20577"/>
          <ac:spMkLst>
            <pc:docMk/>
            <pc:sldMk cId="2004214985" sldId="548"/>
            <ac:spMk id="11" creationId="{10C736AA-AC47-99A8-6867-5CC692867413}"/>
          </ac:spMkLst>
        </pc:spChg>
        <pc:spChg chg="add del mod">
          <ac:chgData name="Glen Jones" userId="e846aaca-4b24-4b13-b0d0-f2308e16b284" providerId="ADAL" clId="{ED47ACC3-9597-4D89-A1DC-43CF280EF274}" dt="2026-06-05T10:14:36.857" v="3512" actId="478"/>
          <ac:spMkLst>
            <pc:docMk/>
            <pc:sldMk cId="2004214985" sldId="548"/>
            <ac:spMk id="13" creationId="{8F293B43-58B5-79DB-088C-2C7BBC94219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05/06/2026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Some resource use “sol” as the base but this fails to explain the words like 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sol+V+ent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</a:t>
            </a:r>
          </a:p>
          <a:p>
            <a:pPr fontAlgn="t"/>
            <a:endParaRPr lang="en-GB" sz="1200" b="1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There is also a “sol” morpheme meaning: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 sun – solar, parasol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66113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83933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44518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We’ve missed a few due to screen limitations (solvents, resolution, …) but it’s a great challenge for students!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9396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sol can also relate to sun – solar, parasol,…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778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965EE0-2012-B643-C53B-347C555A0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CA2687-993D-FDDD-4F7B-8F8815B0A9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B3CFF4-AF84-99E4-A02F-4B751C6CA0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957DD1-50C5-105D-EB8E-1AA45A276A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31600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A2E2D8-8558-F7DD-C7EA-26B1A6EE53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24C36B-800F-E108-5242-C2B3AD5041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3BDB9E-8FF7-0E50-9919-6E0265F584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FE62F6-F5C2-A016-E171-B08909031A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8386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1D69A7-1A71-851E-0475-2B62E59B0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31DC80-6425-9CB6-3B47-45BEF754BD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14A3FC-01D1-9C91-619C-488BA24987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Solid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does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not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belong to the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sol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(solve) word family. (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solid c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omes from Latin </a:t>
            </a:r>
            <a:r>
              <a:rPr lang="en-GB" sz="1200" b="1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solidus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) That’s why we have avoided the word solid when talking about dissolving.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AA896-068D-F375-51AD-DA1DB977C2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6245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= verb ending (shows it is an action)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dis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solv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dis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solv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EDE2DB1-C4A5-60FA-AECD-D5B187CB391F}"/>
              </a:ext>
            </a:extLst>
          </p:cNvPr>
          <p:cNvSpPr/>
          <p:nvPr/>
        </p:nvSpPr>
        <p:spPr>
          <a:xfrm>
            <a:off x="8374743" y="2301618"/>
            <a:ext cx="200842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dis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solv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2393E51-E494-3CC3-BE4B-F3A73D0608E5}"/>
              </a:ext>
            </a:extLst>
          </p:cNvPr>
          <p:cNvSpPr/>
          <p:nvPr/>
        </p:nvSpPr>
        <p:spPr>
          <a:xfrm>
            <a:off x="1808828" y="2183124"/>
            <a:ext cx="2686171" cy="2206103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5500F1D-C21F-4675-8134-81E04ABFCDE7}"/>
              </a:ext>
            </a:extLst>
          </p:cNvPr>
          <p:cNvSpPr/>
          <p:nvPr/>
        </p:nvSpPr>
        <p:spPr>
          <a:xfrm>
            <a:off x="8374743" y="2301618"/>
            <a:ext cx="200842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dis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solv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5056935" y="3998177"/>
            <a:ext cx="2780779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EDA6E8BB-09C1-5C85-D3C7-3D3760818CE8}"/>
              </a:ext>
            </a:extLst>
          </p:cNvPr>
          <p:cNvSpPr/>
          <p:nvPr/>
        </p:nvSpPr>
        <p:spPr>
          <a:xfrm>
            <a:off x="1808828" y="2183124"/>
            <a:ext cx="2686171" cy="2206103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DB4F7D-A092-C0B9-D2B4-7FE7C9C6AB70}"/>
              </a:ext>
            </a:extLst>
          </p:cNvPr>
          <p:cNvSpPr/>
          <p:nvPr/>
        </p:nvSpPr>
        <p:spPr>
          <a:xfrm>
            <a:off x="8374743" y="2301618"/>
            <a:ext cx="200842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dis </a:t>
            </a: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solv</a:t>
            </a: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 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solv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dissolves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solv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</a:t>
            </a:r>
            <a:r>
              <a:rPr lang="en-GB" sz="28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solu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118328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“Solv”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CANNOT use it as a word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 its own to mean break, loosen or free.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577529" y="1055989"/>
            <a:ext cx="1281649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400612" y="154002"/>
            <a:ext cx="1361828" cy="1183289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3641193" y="100455"/>
            <a:ext cx="1394903" cy="1183289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Solv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solu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break or loosen.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solv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solu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7993152" y="44640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resolution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4987919" y="44092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insoluble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1664385" y="4421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absolute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solv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dissolves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“absolute”?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solu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ute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691103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free or loosen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691103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having the quality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64956" y="5108616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Absolute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completely free from limits or conditions.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255168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“absolute”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resolution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insoluble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absolute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40367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40367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away from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“insoluble”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Insoluble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to not dissolvable in a liquid.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“insoluble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resolution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absolute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solu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691103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break or loosen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insoluble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“resolution”?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329184" y="5466612"/>
            <a:ext cx="11704320" cy="1092742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Resolution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literally means the act of loosening a problem again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until it is solved → a firm decision or the answer to a problem.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“resolution”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insoluble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absolute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D223FE0-6FAF-F20B-A204-CA6ED6A5B28E}"/>
              </a:ext>
            </a:extLst>
          </p:cNvPr>
          <p:cNvSpPr txBox="1">
            <a:spLocks/>
          </p:cNvSpPr>
          <p:nvPr/>
        </p:nvSpPr>
        <p:spPr>
          <a:xfrm>
            <a:off x="5480160" y="2372595"/>
            <a:ext cx="158908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solu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FD871B-9E1B-083A-DF8D-068CC2D7F89A}"/>
              </a:ext>
            </a:extLst>
          </p:cNvPr>
          <p:cNvSpPr txBox="1">
            <a:spLocks/>
          </p:cNvSpPr>
          <p:nvPr/>
        </p:nvSpPr>
        <p:spPr>
          <a:xfrm>
            <a:off x="7717198" y="2398404"/>
            <a:ext cx="1627234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ute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75B22109-ABA4-49F6-3348-99C0800FBD7D}"/>
              </a:ext>
            </a:extLst>
          </p:cNvPr>
          <p:cNvSpPr/>
          <p:nvPr/>
        </p:nvSpPr>
        <p:spPr>
          <a:xfrm>
            <a:off x="7170620" y="2536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FE658A8-6933-30A2-F99D-ECDC18168C7C}"/>
              </a:ext>
            </a:extLst>
          </p:cNvPr>
          <p:cNvSpPr/>
          <p:nvPr/>
        </p:nvSpPr>
        <p:spPr>
          <a:xfrm>
            <a:off x="2427376" y="2536706"/>
            <a:ext cx="782484" cy="365256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BF3F64E-F391-62D7-A971-700092298CA4}"/>
              </a:ext>
            </a:extLst>
          </p:cNvPr>
          <p:cNvSpPr txBox="1">
            <a:spLocks/>
          </p:cNvSpPr>
          <p:nvPr/>
        </p:nvSpPr>
        <p:spPr>
          <a:xfrm>
            <a:off x="5480159" y="3315249"/>
            <a:ext cx="1589083" cy="691103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break or loosen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631BA49-08EF-E735-C7FF-B996F8AB737D}"/>
              </a:ext>
            </a:extLst>
          </p:cNvPr>
          <p:cNvSpPr txBox="1">
            <a:spLocks/>
          </p:cNvSpPr>
          <p:nvPr/>
        </p:nvSpPr>
        <p:spPr>
          <a:xfrm>
            <a:off x="7717198" y="3282455"/>
            <a:ext cx="1589083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D4E2CA3-B68A-227C-D0A4-3DE1C9C08A5F}"/>
              </a:ext>
            </a:extLst>
          </p:cNvPr>
          <p:cNvSpPr txBox="1">
            <a:spLocks/>
          </p:cNvSpPr>
          <p:nvPr/>
        </p:nvSpPr>
        <p:spPr>
          <a:xfrm>
            <a:off x="290451" y="23725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resolution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0FE5825-DA6E-F9E8-4E2D-505AC2B439D3}"/>
              </a:ext>
            </a:extLst>
          </p:cNvPr>
          <p:cNvSpPr txBox="1">
            <a:spLocks/>
          </p:cNvSpPr>
          <p:nvPr/>
        </p:nvSpPr>
        <p:spPr>
          <a:xfrm>
            <a:off x="3389074" y="2372595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E9D9BA28-1A4C-594D-8D1D-E1A4CBC15BD4}"/>
              </a:ext>
            </a:extLst>
          </p:cNvPr>
          <p:cNvSpPr/>
          <p:nvPr/>
        </p:nvSpPr>
        <p:spPr>
          <a:xfrm>
            <a:off x="4967617" y="251303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A9C95BF-B96E-7F02-55AB-94D267918E6F}"/>
              </a:ext>
            </a:extLst>
          </p:cNvPr>
          <p:cNvSpPr txBox="1">
            <a:spLocks/>
          </p:cNvSpPr>
          <p:nvPr/>
        </p:nvSpPr>
        <p:spPr>
          <a:xfrm>
            <a:off x="3389073" y="330155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again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3E4867C-0137-AC81-5E69-D5643E8AEA22}"/>
              </a:ext>
            </a:extLst>
          </p:cNvPr>
          <p:cNvSpPr txBox="1">
            <a:spLocks/>
          </p:cNvSpPr>
          <p:nvPr/>
        </p:nvSpPr>
        <p:spPr>
          <a:xfrm>
            <a:off x="9921549" y="23725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A6EE7846-F462-AA49-C9F6-54A68B9EBC74}"/>
              </a:ext>
            </a:extLst>
          </p:cNvPr>
          <p:cNvSpPr/>
          <p:nvPr/>
        </p:nvSpPr>
        <p:spPr>
          <a:xfrm>
            <a:off x="9427408" y="251303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331CF5A-86E7-B06A-A2B0-D14D75DB5A50}"/>
              </a:ext>
            </a:extLst>
          </p:cNvPr>
          <p:cNvSpPr txBox="1">
            <a:spLocks/>
          </p:cNvSpPr>
          <p:nvPr/>
        </p:nvSpPr>
        <p:spPr>
          <a:xfrm>
            <a:off x="9968589" y="3325899"/>
            <a:ext cx="1932960" cy="626361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4" grpId="0" animBg="1"/>
      <p:bldP spid="5" grpId="0" animBg="1"/>
      <p:bldP spid="9" grpId="0" animBg="1"/>
      <p:bldP spid="10" grpId="0" animBg="1"/>
      <p:bldP spid="11" grpId="0" animBg="1"/>
      <p:bldP spid="15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3600480" y="973815"/>
            <a:ext cx="5965178" cy="3385832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6228631"/>
              </p:ext>
            </p:extLst>
          </p:nvPr>
        </p:nvGraphicFramePr>
        <p:xfrm>
          <a:off x="3498913" y="897994"/>
          <a:ext cx="6168310" cy="3435184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056104">
                  <a:extLst>
                    <a:ext uri="{9D8B030D-6E8A-4147-A177-3AD203B41FA5}">
                      <a16:colId xmlns:a16="http://schemas.microsoft.com/office/drawing/2014/main" val="3697855697"/>
                    </a:ext>
                  </a:extLst>
                </a:gridCol>
                <a:gridCol w="2056102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028052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  <a:gridCol w="1028052">
                  <a:extLst>
                    <a:ext uri="{9D8B030D-6E8A-4147-A177-3AD203B41FA5}">
                      <a16:colId xmlns:a16="http://schemas.microsoft.com/office/drawing/2014/main" val="3071608166"/>
                    </a:ext>
                  </a:extLst>
                </a:gridCol>
              </a:tblGrid>
              <a:tr h="429398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8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solu</a:t>
                      </a:r>
                      <a:endParaRPr lang="en-GB" sz="44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solv</a:t>
                      </a: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break, free or loosen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429398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i="0" dirty="0"/>
                        <a:t>ion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5902069"/>
                  </a:ext>
                </a:extLst>
              </a:tr>
              <a:tr h="429398"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5485065"/>
                  </a:ext>
                </a:extLst>
              </a:tr>
              <a:tr h="429398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ble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7630422"/>
                  </a:ext>
                </a:extLst>
              </a:tr>
              <a:tr h="429398"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i="0" dirty="0">
                          <a:solidFill>
                            <a:schemeClr val="bg1"/>
                          </a:solidFill>
                        </a:rPr>
                        <a:t>re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i="0" dirty="0"/>
                        <a:t>ing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7135779"/>
                  </a:ext>
                </a:extLst>
              </a:tr>
              <a:tr h="429398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counter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i="0" dirty="0" err="1"/>
                        <a:t>ent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120999"/>
                  </a:ext>
                </a:extLst>
              </a:tr>
              <a:tr h="429398"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i="0" dirty="0"/>
                        <a:t>ed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3068741"/>
                  </a:ext>
                </a:extLst>
              </a:tr>
              <a:tr h="429398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i="0" dirty="0"/>
                        <a:t>e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820250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7634" y="167541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/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1227636" y="446284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solve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1227634" y="564902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solute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1227634" y="505593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solves  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4BA8984-A5C5-E689-AEEF-5D760178A74D}"/>
              </a:ext>
            </a:extLst>
          </p:cNvPr>
          <p:cNvSpPr txBox="1">
            <a:spLocks/>
          </p:cNvSpPr>
          <p:nvPr/>
        </p:nvSpPr>
        <p:spPr>
          <a:xfrm>
            <a:off x="1227634" y="619995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solution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80891AA3-FDC5-9F62-57BC-B138B1C109EE}"/>
              </a:ext>
            </a:extLst>
          </p:cNvPr>
          <p:cNvSpPr txBox="1">
            <a:spLocks/>
          </p:cNvSpPr>
          <p:nvPr/>
        </p:nvSpPr>
        <p:spPr>
          <a:xfrm>
            <a:off x="3741201" y="445548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insoluble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5CB3D8AC-3507-85CD-3142-48D736928AF5}"/>
              </a:ext>
            </a:extLst>
          </p:cNvPr>
          <p:cNvSpPr txBox="1">
            <a:spLocks/>
          </p:cNvSpPr>
          <p:nvPr/>
        </p:nvSpPr>
        <p:spPr>
          <a:xfrm>
            <a:off x="3741199" y="564166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dissolves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21BC4F6C-C2D6-FF48-573E-97AA571C5A5C}"/>
              </a:ext>
            </a:extLst>
          </p:cNvPr>
          <p:cNvSpPr txBox="1">
            <a:spLocks/>
          </p:cNvSpPr>
          <p:nvPr/>
        </p:nvSpPr>
        <p:spPr>
          <a:xfrm>
            <a:off x="3741199" y="504857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dissolve  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12037C12-6055-9196-429D-A6E4F0D6CFD0}"/>
              </a:ext>
            </a:extLst>
          </p:cNvPr>
          <p:cNvSpPr txBox="1">
            <a:spLocks/>
          </p:cNvSpPr>
          <p:nvPr/>
        </p:nvSpPr>
        <p:spPr>
          <a:xfrm>
            <a:off x="3741199" y="619259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dissolved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46EE7C4D-2F05-5E5A-4A10-04D47B32D162}"/>
              </a:ext>
            </a:extLst>
          </p:cNvPr>
          <p:cNvSpPr txBox="1">
            <a:spLocks/>
          </p:cNvSpPr>
          <p:nvPr/>
        </p:nvSpPr>
        <p:spPr>
          <a:xfrm>
            <a:off x="6254764" y="445741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solving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1087F787-CFC2-1DC7-34EF-01E3933A73A0}"/>
              </a:ext>
            </a:extLst>
          </p:cNvPr>
          <p:cNvSpPr txBox="1">
            <a:spLocks/>
          </p:cNvSpPr>
          <p:nvPr/>
        </p:nvSpPr>
        <p:spPr>
          <a:xfrm>
            <a:off x="6254762" y="564359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solved  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851425D5-8E94-7DE1-712E-2C662B182C41}"/>
              </a:ext>
            </a:extLst>
          </p:cNvPr>
          <p:cNvSpPr txBox="1">
            <a:spLocks/>
          </p:cNvSpPr>
          <p:nvPr/>
        </p:nvSpPr>
        <p:spPr>
          <a:xfrm>
            <a:off x="6254762" y="505050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dissolving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D5D7C3D3-2FFB-3937-3D54-EB83B16E8D1A}"/>
              </a:ext>
            </a:extLst>
          </p:cNvPr>
          <p:cNvSpPr txBox="1">
            <a:spLocks/>
          </p:cNvSpPr>
          <p:nvPr/>
        </p:nvSpPr>
        <p:spPr>
          <a:xfrm>
            <a:off x="6254762" y="619452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solvent  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A746CA7E-01F9-D4E1-3847-E9FB2B86923E}"/>
              </a:ext>
            </a:extLst>
          </p:cNvPr>
          <p:cNvSpPr txBox="1">
            <a:spLocks/>
          </p:cNvSpPr>
          <p:nvPr/>
        </p:nvSpPr>
        <p:spPr>
          <a:xfrm>
            <a:off x="8768327" y="444994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13. resolve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212761F1-5632-601F-F235-CA85207DAC7F}"/>
              </a:ext>
            </a:extLst>
          </p:cNvPr>
          <p:cNvSpPr txBox="1">
            <a:spLocks/>
          </p:cNvSpPr>
          <p:nvPr/>
        </p:nvSpPr>
        <p:spPr>
          <a:xfrm>
            <a:off x="8768325" y="563612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15. absolution  </a:t>
            </a:r>
          </a:p>
        </p:txBody>
      </p:sp>
      <p:sp>
        <p:nvSpPr>
          <p:cNvPr id="27" name="rope">
            <a:extLst>
              <a:ext uri="{FF2B5EF4-FFF2-40B4-BE49-F238E27FC236}">
                <a16:creationId xmlns:a16="http://schemas.microsoft.com/office/drawing/2014/main" id="{C99F2E42-8248-94B3-32F2-C7719F4AC3F9}"/>
              </a:ext>
            </a:extLst>
          </p:cNvPr>
          <p:cNvSpPr txBox="1">
            <a:spLocks/>
          </p:cNvSpPr>
          <p:nvPr/>
        </p:nvSpPr>
        <p:spPr>
          <a:xfrm>
            <a:off x="8768325" y="504303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14. absolve</a:t>
            </a:r>
          </a:p>
        </p:txBody>
      </p:sp>
      <p:sp>
        <p:nvSpPr>
          <p:cNvPr id="28" name="rope">
            <a:extLst>
              <a:ext uri="{FF2B5EF4-FFF2-40B4-BE49-F238E27FC236}">
                <a16:creationId xmlns:a16="http://schemas.microsoft.com/office/drawing/2014/main" id="{29B1579D-E111-2774-9023-821C68AC6582}"/>
              </a:ext>
            </a:extLst>
          </p:cNvPr>
          <p:cNvSpPr txBox="1">
            <a:spLocks/>
          </p:cNvSpPr>
          <p:nvPr/>
        </p:nvSpPr>
        <p:spPr>
          <a:xfrm>
            <a:off x="8768325" y="618705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16. solvent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3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555568" y="1953563"/>
            <a:ext cx="11080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Shugar is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solable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but sand is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imsoluble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it did not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disolve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in the water.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Sugar is soluble, but sand is insoluble,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it did not dissolve in the water.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Sugar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soluble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but sand is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insoluble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it did not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dissolve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in the water.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</a:t>
            </a:r>
            <a:r>
              <a:rPr lang="en-GB" altLang="en-US" sz="2800">
                <a:solidFill>
                  <a:schemeClr val="bg1"/>
                </a:solidFill>
              </a:rPr>
              <a:t>to practise</a:t>
            </a:r>
            <a:r>
              <a:rPr lang="en-GB" altLang="en-US" sz="2800" dirty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0743" y="1776899"/>
            <a:ext cx="7578435" cy="369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3200" noProof="0" dirty="0">
                <a:solidFill>
                  <a:schemeClr val="tx1"/>
                </a:solidFill>
                <a:latin typeface="Andika" panose="02000000000000000000" pitchFamily="2" charset="0"/>
              </a:rPr>
              <a:t>solve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3200" dirty="0">
                <a:solidFill>
                  <a:schemeClr val="tx1"/>
                </a:solidFill>
                <a:latin typeface="Andika" panose="02000000000000000000" pitchFamily="2" charset="0"/>
              </a:rPr>
              <a:t>solution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3200" noProof="0" dirty="0">
                <a:solidFill>
                  <a:schemeClr val="tx1"/>
                </a:solidFill>
                <a:latin typeface="Andika" panose="02000000000000000000" pitchFamily="2" charset="0"/>
              </a:rPr>
              <a:t>soluble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3200" dirty="0">
                <a:solidFill>
                  <a:schemeClr val="tx1"/>
                </a:solidFill>
                <a:latin typeface="Andika" panose="02000000000000000000" pitchFamily="2" charset="0"/>
              </a:rPr>
              <a:t>insoluble 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3200" noProof="0" dirty="0">
                <a:solidFill>
                  <a:schemeClr val="tx1"/>
                </a:solidFill>
                <a:latin typeface="Andika" panose="02000000000000000000" pitchFamily="2" charset="0"/>
              </a:rPr>
              <a:t>dissolve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3200" dirty="0">
                <a:solidFill>
                  <a:schemeClr val="tx1"/>
                </a:solidFill>
                <a:latin typeface="Andika" panose="02000000000000000000" pitchFamily="2" charset="0"/>
              </a:rPr>
              <a:t>resolute 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3200" dirty="0">
                <a:solidFill>
                  <a:schemeClr val="tx1"/>
                </a:solidFill>
                <a:latin typeface="Andika" panose="02000000000000000000" pitchFamily="2" charset="0"/>
              </a:rPr>
              <a:t>resolution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3200" noProof="0" dirty="0">
                <a:solidFill>
                  <a:schemeClr val="tx1"/>
                </a:solidFill>
                <a:latin typeface="Andika" panose="02000000000000000000" pitchFamily="2" charset="0"/>
              </a:rPr>
              <a:t>absolute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3200" dirty="0">
                <a:solidFill>
                  <a:schemeClr val="tx1"/>
                </a:solidFill>
                <a:latin typeface="Andika" panose="02000000000000000000" pitchFamily="2" charset="0"/>
              </a:rPr>
              <a:t>absolve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3200" noProof="0" dirty="0">
                <a:solidFill>
                  <a:schemeClr val="tx1"/>
                </a:solidFill>
                <a:latin typeface="Andika" panose="02000000000000000000" pitchFamily="2" charset="0"/>
              </a:rPr>
              <a:t>solvent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45794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percentage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cent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age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base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Solu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&amp;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Solv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6CE8E7C-8A7A-7DB6-5EDD-9F7DE231DD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base </a:t>
            </a:r>
            <a:r>
              <a:rPr lang="en-GB" i="1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solv</a:t>
            </a:r>
            <a:r>
              <a:rPr lang="en-GB" i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or </a:t>
            </a:r>
            <a:r>
              <a:rPr lang="en-GB" i="1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solu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bases </a:t>
            </a:r>
            <a:r>
              <a:rPr lang="en-GB" i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solve</a:t>
            </a:r>
            <a:r>
              <a:rPr lang="en-GB" i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and </a:t>
            </a:r>
            <a:r>
              <a:rPr lang="en-GB" i="1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solue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bases </a:t>
            </a:r>
            <a:r>
              <a:rPr lang="en-GB" i="1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solv</a:t>
            </a:r>
            <a:r>
              <a:rPr lang="en-GB" i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/</a:t>
            </a:r>
            <a:r>
              <a:rPr lang="en-GB" i="1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solu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strangely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break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,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or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loosen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3256" y="3337995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A683DA6-0978-B5D8-69FC-CA5E8F4520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011528"/>
              </p:ext>
            </p:extLst>
          </p:nvPr>
        </p:nvGraphicFramePr>
        <p:xfrm>
          <a:off x="461554" y="2410690"/>
          <a:ext cx="11176264" cy="927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4066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2613995841"/>
                    </a:ext>
                  </a:extLst>
                </a:gridCol>
              </a:tblGrid>
              <a:tr h="927305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solve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solution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absolute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resolution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53E1D-1E8A-1CA2-1A04-004788336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ED67541-334B-A51F-22A0-A63B6B6BD6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B3DAE-C3DC-626D-803A-448F75B55F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11936"/>
            <a:ext cx="11338560" cy="517296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3A68CE-E31B-D503-3814-75DA8AB35393}"/>
              </a:ext>
            </a:extLst>
          </p:cNvPr>
          <p:cNvSpPr txBox="1"/>
          <p:nvPr/>
        </p:nvSpPr>
        <p:spPr>
          <a:xfrm>
            <a:off x="4006381" y="1182372"/>
            <a:ext cx="7639291" cy="483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base “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solv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” comes from the Latin word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solvere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which means “to loosen, untie, free, or break apart”.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Over time, this idea of loosening was used in:</a:t>
            </a:r>
          </a:p>
          <a:p>
            <a:pPr marL="1073150" indent="-536575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physical ways (solids dissolving)</a:t>
            </a:r>
          </a:p>
          <a:p>
            <a:pPr marL="536575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1073150" indent="-536575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mental ways (problems being solved)</a:t>
            </a:r>
          </a:p>
          <a:p>
            <a:pPr marL="1073150" indent="-536575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1073150" indent="-536575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social/moral ways (being freed from blame)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74A183-55FA-47B6-C495-2ECFBE406E90}"/>
              </a:ext>
            </a:extLst>
          </p:cNvPr>
          <p:cNvSpPr txBox="1"/>
          <p:nvPr/>
        </p:nvSpPr>
        <p:spPr>
          <a:xfrm>
            <a:off x="1660777" y="441021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98BA065B-DB8C-3EB7-7E03-6CD3B42C8B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0167" y="1011936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4071CEC-DF5A-7331-2D47-75465CB12B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167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C1442E-74C4-07C8-BEB4-F0A6CC063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72FF74C4-FDBB-B5E5-1129-888C67F200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78D4F5-8476-A547-D860-7520C83E92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439" y="284625"/>
            <a:ext cx="11338560" cy="628875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BE6A96-6391-DE44-6242-EBB483BA16BB}"/>
              </a:ext>
            </a:extLst>
          </p:cNvPr>
          <p:cNvSpPr txBox="1"/>
          <p:nvPr/>
        </p:nvSpPr>
        <p:spPr>
          <a:xfrm>
            <a:off x="3585029" y="366623"/>
            <a:ext cx="8139329" cy="61247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v and u were once the same letter!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Classical Latin, there was no separate letter “v”.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letter V was used for both: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v‑like sound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u‑like sound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 what we now write as u or v was historically the same symbol.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This means our base switches between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solv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and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solu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5E5F60-7887-1416-31F2-C01E7AE194FA}"/>
              </a:ext>
            </a:extLst>
          </p:cNvPr>
          <p:cNvSpPr txBox="1"/>
          <p:nvPr/>
        </p:nvSpPr>
        <p:spPr>
          <a:xfrm>
            <a:off x="1676325" y="3682906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5D283DDE-1AC5-DB57-BDD6-F54D2B4D5A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684" y="284625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C8BD582C-C259-9138-5502-E1DB1FBA9E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8685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16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E8F83C-7376-E6A5-7B25-620A40511E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839A3BB9-F610-43A3-EE41-D694C3213D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0" b="15625"/>
          <a:stretch>
            <a:fillRect/>
          </a:stretch>
        </p:blipFill>
        <p:spPr bwMode="auto">
          <a:xfrm>
            <a:off x="8709" y="1"/>
            <a:ext cx="121832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8A147A-F4E9-2F49-9EBF-69C7D72243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324127"/>
            <a:ext cx="11338560" cy="620974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247551-A458-23A5-CD7F-C917DD4D69E9}"/>
              </a:ext>
            </a:extLst>
          </p:cNvPr>
          <p:cNvSpPr txBox="1"/>
          <p:nvPr/>
        </p:nvSpPr>
        <p:spPr>
          <a:xfrm>
            <a:off x="3927312" y="307674"/>
            <a:ext cx="7639291" cy="61247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English, the base can appear as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solv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or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solu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spelling may change, but the meaning stays the same.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maths, you solve a problem.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science, sugar dissolves in water (a solvent) to make a solution.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Whether it’s a problem or a powder,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solv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is about loosening &amp; freeing things so we can understand them.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1C153E-9874-4FD9-B453-AE3EFF04026B}"/>
              </a:ext>
            </a:extLst>
          </p:cNvPr>
          <p:cNvSpPr txBox="1"/>
          <p:nvPr/>
        </p:nvSpPr>
        <p:spPr>
          <a:xfrm>
            <a:off x="1455433" y="3722408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2A1FF79B-5181-958D-1EAD-324104368B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823" y="324127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7111DE6D-1A06-1D4B-CC5C-8C8FE75E98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892" y="3378187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09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1037</Words>
  <Application>Microsoft Office PowerPoint</Application>
  <PresentationFormat>Widescreen</PresentationFormat>
  <Paragraphs>216</Paragraphs>
  <Slides>21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Solu &amp; Solv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64</cp:revision>
  <dcterms:created xsi:type="dcterms:W3CDTF">2022-05-31T09:42:07Z</dcterms:created>
  <dcterms:modified xsi:type="dcterms:W3CDTF">2026-06-05T10:17:11Z</dcterms:modified>
</cp:coreProperties>
</file>