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73" r:id="rId2"/>
    <p:sldId id="274" r:id="rId3"/>
    <p:sldId id="269" r:id="rId4"/>
    <p:sldId id="368" r:id="rId5"/>
    <p:sldId id="330" r:id="rId6"/>
    <p:sldId id="369" r:id="rId7"/>
    <p:sldId id="370" r:id="rId8"/>
    <p:sldId id="272" r:id="rId9"/>
    <p:sldId id="333" r:id="rId10"/>
    <p:sldId id="371" r:id="rId11"/>
    <p:sldId id="372" r:id="rId12"/>
    <p:sldId id="365" r:id="rId13"/>
    <p:sldId id="361" r:id="rId14"/>
    <p:sldId id="362" r:id="rId15"/>
    <p:sldId id="363" r:id="rId16"/>
    <p:sldId id="2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E2DECA-91A7-4CEB-B5F8-22C37BA788FA}" v="2" dt="2025-12-08T15:41:36.2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1:36.225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1:36.225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1:36.225" v="2"/>
          <ac:spMkLst>
            <pc:docMk/>
            <pc:sldMk cId="0" sldId="270"/>
            <ac:spMk id="2" creationId="{A2E16D9A-5441-7737-B333-128E7603A30F}"/>
          </ac:spMkLst>
        </pc:spChg>
      </pc:sldChg>
      <pc:sldChg chg="del">
        <pc:chgData name="Glen Jones" userId="e846aaca-4b24-4b13-b0d0-f2308e16b284" providerId="ADAL" clId="{ED47ACC3-9597-4D89-A1DC-43CF280EF274}" dt="2025-12-08T15:40:18.390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0:16.257" v="0"/>
        <pc:sldMkLst>
          <pc:docMk/>
          <pc:sldMk cId="1295995120" sldId="3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29599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check these are right using the rule?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66435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5387151" y="255962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0051086" y="255962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cancel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0051086" y="324614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5420980" y="470790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decision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7719399" y="39807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7730301" y="254941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5420980" y="39807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5420980" y="54051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60470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395396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/k/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724356" y="1541096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Both /k/ &amp; /s/ sound spelt &lt;c&gt;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26155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27B57E1-E17C-357E-7367-3845F13B1EF4}"/>
              </a:ext>
            </a:extLst>
          </p:cNvPr>
          <p:cNvSpPr txBox="1">
            <a:spLocks/>
          </p:cNvSpPr>
          <p:nvPr/>
        </p:nvSpPr>
        <p:spPr>
          <a:xfrm>
            <a:off x="7719420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B37EE76-A195-3C5A-F608-92CB9EFE62BA}"/>
              </a:ext>
            </a:extLst>
          </p:cNvPr>
          <p:cNvSpPr txBox="1">
            <a:spLocks/>
          </p:cNvSpPr>
          <p:nvPr/>
        </p:nvSpPr>
        <p:spPr>
          <a:xfrm>
            <a:off x="5398033" y="32535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CDA69CF-D92A-EB16-FD92-FC1DF75FF50A}"/>
              </a:ext>
            </a:extLst>
          </p:cNvPr>
          <p:cNvSpPr txBox="1">
            <a:spLocks/>
          </p:cNvSpPr>
          <p:nvPr/>
        </p:nvSpPr>
        <p:spPr>
          <a:xfrm>
            <a:off x="7719420" y="4660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escape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3D5718A-53C7-DD7A-EE67-1B5F3C2DC78F}"/>
              </a:ext>
            </a:extLst>
          </p:cNvPr>
          <p:cNvSpPr txBox="1">
            <a:spLocks/>
          </p:cNvSpPr>
          <p:nvPr/>
        </p:nvSpPr>
        <p:spPr>
          <a:xfrm>
            <a:off x="7719399" y="539508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actor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5420980" y="612654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7730301" y="612654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celt</a:t>
            </a:r>
          </a:p>
        </p:txBody>
      </p:sp>
      <p:sp>
        <p:nvSpPr>
          <p:cNvPr id="4" name="Title 20">
            <a:extLst>
              <a:ext uri="{FF2B5EF4-FFF2-40B4-BE49-F238E27FC236}">
                <a16:creationId xmlns:a16="http://schemas.microsoft.com/office/drawing/2014/main" id="{D3600BC8-A1D8-8A5C-685B-32E44F46B718}"/>
              </a:ext>
            </a:extLst>
          </p:cNvPr>
          <p:cNvSpPr txBox="1">
            <a:spLocks/>
          </p:cNvSpPr>
          <p:nvPr/>
        </p:nvSpPr>
        <p:spPr>
          <a:xfrm>
            <a:off x="212754" y="1598768"/>
            <a:ext cx="4694751" cy="1315882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Rule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/s/ spelt c before e, i and 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/k/ spelt c before all other letters.</a:t>
            </a:r>
          </a:p>
        </p:txBody>
      </p:sp>
      <p:sp>
        <p:nvSpPr>
          <p:cNvPr id="6" name="Title 20">
            <a:extLst>
              <a:ext uri="{FF2B5EF4-FFF2-40B4-BE49-F238E27FC236}">
                <a16:creationId xmlns:a16="http://schemas.microsoft.com/office/drawing/2014/main" id="{345D2FA2-A409-A51C-B681-A2547A668EAD}"/>
              </a:ext>
            </a:extLst>
          </p:cNvPr>
          <p:cNvSpPr txBox="1">
            <a:spLocks/>
          </p:cNvSpPr>
          <p:nvPr/>
        </p:nvSpPr>
        <p:spPr>
          <a:xfrm>
            <a:off x="200624" y="3592068"/>
            <a:ext cx="4694751" cy="1495715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AU" sz="2800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Why do I pronounce the word century as </a:t>
            </a:r>
            <a:r>
              <a:rPr lang="en-AU" sz="2800" b="1" u="sng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s</a:t>
            </a:r>
            <a:r>
              <a:rPr lang="en-AU" sz="2800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entury and not </a:t>
            </a:r>
            <a:r>
              <a:rPr lang="en-AU" sz="2800" b="1" u="sng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k</a:t>
            </a:r>
            <a:r>
              <a:rPr lang="en-AU" sz="2800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entury? </a:t>
            </a:r>
            <a:endParaRPr lang="en-GB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itle 20">
            <a:extLst>
              <a:ext uri="{FF2B5EF4-FFF2-40B4-BE49-F238E27FC236}">
                <a16:creationId xmlns:a16="http://schemas.microsoft.com/office/drawing/2014/main" id="{F33E4A11-0132-637A-47EF-CD808BD9414F}"/>
              </a:ext>
            </a:extLst>
          </p:cNvPr>
          <p:cNvSpPr txBox="1">
            <a:spLocks/>
          </p:cNvSpPr>
          <p:nvPr/>
        </p:nvSpPr>
        <p:spPr>
          <a:xfrm>
            <a:off x="447077" y="5286896"/>
            <a:ext cx="4201844" cy="417229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ea typeface="Aptos" panose="020B0004020202020204" pitchFamily="34" charset="0"/>
              </a:rPr>
              <a:t>Because the c is followed by an e.</a:t>
            </a:r>
            <a:endParaRPr lang="en-GB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03F135C-F63C-E061-2571-8A5BD7B55C01}"/>
              </a:ext>
            </a:extLst>
          </p:cNvPr>
          <p:cNvSpPr/>
          <p:nvPr/>
        </p:nvSpPr>
        <p:spPr>
          <a:xfrm rot="3282542">
            <a:off x="4108542" y="4565016"/>
            <a:ext cx="1982701" cy="275811"/>
          </a:xfrm>
          <a:prstGeom prst="rightArrow">
            <a:avLst>
              <a:gd name="adj1" fmla="val 25546"/>
              <a:gd name="adj2" fmla="val 50000"/>
            </a:avLst>
          </a:prstGeom>
          <a:solidFill>
            <a:srgbClr val="EE8124"/>
          </a:solidFill>
          <a:ln>
            <a:solidFill>
              <a:srgbClr val="EE81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237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Have you spotted the exception?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66435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5387151" y="255962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0051086" y="255962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cancel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0051086" y="324614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5420980" y="470790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decision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7719399" y="39807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7730301" y="254941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5420980" y="398070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5420980" y="54051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60470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395396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/k/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724356" y="1541096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Both /k/ &amp; /s/ sound spelt &lt;c&gt;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26155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27B57E1-E17C-357E-7367-3845F13B1EF4}"/>
              </a:ext>
            </a:extLst>
          </p:cNvPr>
          <p:cNvSpPr txBox="1">
            <a:spLocks/>
          </p:cNvSpPr>
          <p:nvPr/>
        </p:nvSpPr>
        <p:spPr>
          <a:xfrm>
            <a:off x="7719420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B37EE76-A195-3C5A-F608-92CB9EFE62BA}"/>
              </a:ext>
            </a:extLst>
          </p:cNvPr>
          <p:cNvSpPr txBox="1">
            <a:spLocks/>
          </p:cNvSpPr>
          <p:nvPr/>
        </p:nvSpPr>
        <p:spPr>
          <a:xfrm>
            <a:off x="5398033" y="325350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CDA69CF-D92A-EB16-FD92-FC1DF75FF50A}"/>
              </a:ext>
            </a:extLst>
          </p:cNvPr>
          <p:cNvSpPr txBox="1">
            <a:spLocks/>
          </p:cNvSpPr>
          <p:nvPr/>
        </p:nvSpPr>
        <p:spPr>
          <a:xfrm>
            <a:off x="7719420" y="466052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escape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3D5718A-53C7-DD7A-EE67-1B5F3C2DC78F}"/>
              </a:ext>
            </a:extLst>
          </p:cNvPr>
          <p:cNvSpPr txBox="1">
            <a:spLocks/>
          </p:cNvSpPr>
          <p:nvPr/>
        </p:nvSpPr>
        <p:spPr>
          <a:xfrm>
            <a:off x="7719399" y="539508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actor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5420980" y="612654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7730301" y="612654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celt</a:t>
            </a:r>
          </a:p>
        </p:txBody>
      </p:sp>
      <p:sp>
        <p:nvSpPr>
          <p:cNvPr id="4" name="Title 20">
            <a:extLst>
              <a:ext uri="{FF2B5EF4-FFF2-40B4-BE49-F238E27FC236}">
                <a16:creationId xmlns:a16="http://schemas.microsoft.com/office/drawing/2014/main" id="{D3600BC8-A1D8-8A5C-685B-32E44F46B718}"/>
              </a:ext>
            </a:extLst>
          </p:cNvPr>
          <p:cNvSpPr txBox="1">
            <a:spLocks/>
          </p:cNvSpPr>
          <p:nvPr/>
        </p:nvSpPr>
        <p:spPr>
          <a:xfrm>
            <a:off x="176416" y="1629697"/>
            <a:ext cx="4694751" cy="1315882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Rule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/s/ spelt c before e, i and 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/k/ spelt c before all other letters.</a:t>
            </a:r>
          </a:p>
        </p:txBody>
      </p:sp>
      <p:sp>
        <p:nvSpPr>
          <p:cNvPr id="19" name="Title 20">
            <a:extLst>
              <a:ext uri="{FF2B5EF4-FFF2-40B4-BE49-F238E27FC236}">
                <a16:creationId xmlns:a16="http://schemas.microsoft.com/office/drawing/2014/main" id="{A7033FC9-2C63-9D25-F6BF-3400AA0A82C5}"/>
              </a:ext>
            </a:extLst>
          </p:cNvPr>
          <p:cNvSpPr txBox="1">
            <a:spLocks/>
          </p:cNvSpPr>
          <p:nvPr/>
        </p:nvSpPr>
        <p:spPr>
          <a:xfrm>
            <a:off x="151128" y="3304147"/>
            <a:ext cx="4694751" cy="1119069"/>
          </a:xfrm>
          <a:prstGeom prst="round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ptos" panose="020B0004020202020204" pitchFamily="34" charset="0"/>
              </a:rPr>
              <a:t>HINT: Look at the /k/ sound spelt c list.</a:t>
            </a:r>
            <a:endParaRPr lang="en-GB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35BD0E0-3655-E57A-CB02-A91A5B2320B6}"/>
              </a:ext>
            </a:extLst>
          </p:cNvPr>
          <p:cNvSpPr/>
          <p:nvPr/>
        </p:nvSpPr>
        <p:spPr>
          <a:xfrm rot="690401">
            <a:off x="4760365" y="5905806"/>
            <a:ext cx="3116954" cy="275811"/>
          </a:xfrm>
          <a:prstGeom prst="rightArrow">
            <a:avLst>
              <a:gd name="adj1" fmla="val 25546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C652D1F-E846-D268-7D97-AFD5EBA717FB}"/>
              </a:ext>
            </a:extLst>
          </p:cNvPr>
          <p:cNvSpPr txBox="1">
            <a:spLocks/>
          </p:cNvSpPr>
          <p:nvPr/>
        </p:nvSpPr>
        <p:spPr>
          <a:xfrm>
            <a:off x="176417" y="4740426"/>
            <a:ext cx="4694751" cy="1058047"/>
          </a:xfrm>
          <a:prstGeom prst="round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ptos" panose="020B0004020202020204" pitchFamily="34" charset="0"/>
              </a:rPr>
              <a:t>Celt is a </a:t>
            </a:r>
            <a:r>
              <a:rPr lang="en-GB" sz="2800" b="1" u="sng" dirty="0">
                <a:solidFill>
                  <a:schemeClr val="bg1"/>
                </a:solidFill>
                <a:ea typeface="Aptos" panose="020B0004020202020204" pitchFamily="34" charset="0"/>
              </a:rPr>
              <a:t>rare</a:t>
            </a:r>
            <a:r>
              <a:rPr lang="en-GB" sz="2800" dirty="0">
                <a:solidFill>
                  <a:schemeClr val="bg1"/>
                </a:solidFill>
                <a:ea typeface="Aptos" panose="020B0004020202020204" pitchFamily="34" charset="0"/>
              </a:rPr>
              <a:t> exception to this rule!</a:t>
            </a:r>
            <a:endParaRPr lang="en-GB" alt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378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425509" y="211268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fansy spaceship that looked like a giant ise cream cone.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00534" y="42411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spase mise and other aliens from the sity.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09" y="211268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 spaceship that looked like a giant 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cream cone.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00534" y="42379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mi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other aliens from the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__n_e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p__c_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race </a:t>
            </a:r>
          </a:p>
          <a:p>
            <a:pPr algn="ctr"/>
            <a:r>
              <a:rPr lang="en-GB" sz="4400" dirty="0"/>
              <a:t>price </a:t>
            </a:r>
          </a:p>
          <a:p>
            <a:pPr algn="ctr"/>
            <a:r>
              <a:rPr lang="en-GB" sz="4400" dirty="0"/>
              <a:t>dance </a:t>
            </a:r>
          </a:p>
          <a:p>
            <a:pPr algn="ctr"/>
            <a:r>
              <a:rPr lang="en-GB" sz="4400" dirty="0"/>
              <a:t>fancy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686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687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82544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fanc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22251" y="587174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race </a:t>
            </a:r>
          </a:p>
          <a:p>
            <a:pPr algn="ctr"/>
            <a:r>
              <a:rPr lang="en-GB" sz="4400" dirty="0"/>
              <a:t>price </a:t>
            </a:r>
          </a:p>
          <a:p>
            <a:pPr algn="ctr"/>
            <a:r>
              <a:rPr lang="en-GB" sz="4400" dirty="0"/>
              <a:t>dance </a:t>
            </a:r>
          </a:p>
          <a:p>
            <a:pPr algn="ctr"/>
            <a:r>
              <a:rPr lang="en-GB" sz="4400" dirty="0"/>
              <a:t>fancy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22251" y="587714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F21C0985-BB84-047D-F686-905DCECE8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86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7854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83E0D33-D0EC-17D8-9F34-989F1B5F2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4A6B7D-76D4-E1CC-15BD-FB4C05F7AB5A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EF44E29-BD51-E41F-34D5-C36C3E6149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524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race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fancy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icy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1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price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nice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600" dirty="0">
                <a:solidFill>
                  <a:schemeClr val="tx1"/>
                </a:solidFill>
                <a:latin typeface="Andika" panose="02000000000000000000" pitchFamily="2" charset="0"/>
              </a:rPr>
              <a:t>10. 	face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dance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space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ECC1F8-C50D-617A-0CEB-34DFAF267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2E16D9A-5441-7737-B333-128E7603A30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DB9EEA-3243-81C0-0647-9B5BD71B6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178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/s/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e, i and 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EB67FB6E-4E7E-C42F-5124-6088C9A6E6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31C3D04-96D9-D7BC-72F0-93521ED3EE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F90C2CB-BFA2-D82C-1F06-77AE8F18B1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D664E72-5600-E58A-01B1-0DC27FA64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/s/ sound can be formed using: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u="sng" dirty="0">
                  <a:solidFill>
                    <a:schemeClr val="bg1"/>
                  </a:solidFill>
                  <a:latin typeface="+mj-lt"/>
                </a:rPr>
                <a:t>s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s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een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u="sng" dirty="0">
                  <a:solidFill>
                    <a:schemeClr val="bg1"/>
                  </a:solidFill>
                  <a:latin typeface="+mj-lt"/>
                </a:rPr>
                <a:t>ss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 as in gra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ss</a:t>
              </a:r>
            </a:p>
          </p:txBody>
        </p:sp>
      </p:grpSp>
      <p:pic>
        <p:nvPicPr>
          <p:cNvPr id="22" name="Picture 21" descr="A picture containing grass, outdoor, plant&#10;&#10;Description automatically generated">
            <a:extLst>
              <a:ext uri="{FF2B5EF4-FFF2-40B4-BE49-F238E27FC236}">
                <a16:creationId xmlns:a16="http://schemas.microsoft.com/office/drawing/2014/main" id="{F0CC0B0F-8C3C-69B0-CC16-035D54F75A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9861" y="2474048"/>
            <a:ext cx="1856509" cy="1798834"/>
          </a:xfrm>
          <a:prstGeom prst="rect">
            <a:avLst/>
          </a:prstGeom>
        </p:spPr>
      </p:pic>
      <p:pic>
        <p:nvPicPr>
          <p:cNvPr id="24" name="Picture 23" descr="A picture containing person, person, microphone&#10;&#10;Description automatically generated">
            <a:extLst>
              <a:ext uri="{FF2B5EF4-FFF2-40B4-BE49-F238E27FC236}">
                <a16:creationId xmlns:a16="http://schemas.microsoft.com/office/drawing/2014/main" id="{8FC6BE4E-7199-82B4-5700-F497F10579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2446" y="2474048"/>
            <a:ext cx="2735964" cy="1798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3F1A-79DB-465E-1885-7688B5B9D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A6982F-7E07-326E-933C-506DC6BA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E462-6E99-CA62-47D0-4A40E15DE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s and when do we use ss?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46CED45-C439-2890-23E5-84950A3CB456}"/>
              </a:ext>
            </a:extLst>
          </p:cNvPr>
          <p:cNvSpPr txBox="1">
            <a:spLocks/>
          </p:cNvSpPr>
          <p:nvPr/>
        </p:nvSpPr>
        <p:spPr>
          <a:xfrm>
            <a:off x="3501456" y="2281960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453262-7F11-A9C7-FF96-C79D322E0E89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F34704-BDEA-B66C-1E59-138BADFD0A0A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0C1E8-19E2-F2A9-AD8F-10AA6448C809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6F9ADE-094C-EB91-C962-435091292A96}"/>
              </a:ext>
            </a:extLst>
          </p:cNvPr>
          <p:cNvSpPr txBox="1">
            <a:spLocks/>
          </p:cNvSpPr>
          <p:nvPr/>
        </p:nvSpPr>
        <p:spPr>
          <a:xfrm>
            <a:off x="1452229" y="228917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4725A33-B0D9-684A-6EF5-FC06C65C97AD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A547A-E577-CC30-1F5D-7085E4D6E109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31F399-B726-16FE-9F83-F9230112A372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96C4062-C3B6-14CE-50FB-BE1A62E835A8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3094B9E-E1F1-F8F2-60F3-E3F286CA79B9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0CDA141-2131-A3FD-669A-0A6D03DB3CD4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A8CAAB4-373B-1FB2-BF8C-5028FA57D418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37E0A469-D687-1B80-A6CC-3C80E64EE59D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C168F7B-CAC7-A5D9-C41E-539B5E80845E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23196E1-98C2-0AD9-7F77-CEB61AF1DA9A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41950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61B4-7E1D-BC33-D3FA-22D246D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01551563-B879-3103-DBED-9F63E5CB2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95637-9E8D-34C4-9F4A-A5E1FD198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spot a pattern?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8AC5084-5D2C-51DD-A8BA-9C003132FADC}"/>
              </a:ext>
            </a:extLst>
          </p:cNvPr>
          <p:cNvSpPr txBox="1">
            <a:spLocks/>
          </p:cNvSpPr>
          <p:nvPr/>
        </p:nvSpPr>
        <p:spPr>
          <a:xfrm>
            <a:off x="6750422" y="4597629"/>
            <a:ext cx="4858871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short vowel in a short word before the /s/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E90CDA1-8302-123A-801D-F8009E0E22D4}"/>
              </a:ext>
            </a:extLst>
          </p:cNvPr>
          <p:cNvSpPr txBox="1">
            <a:spLocks/>
          </p:cNvSpPr>
          <p:nvPr/>
        </p:nvSpPr>
        <p:spPr>
          <a:xfrm>
            <a:off x="950259" y="4614741"/>
            <a:ext cx="4598894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or long vowel before the /s/ sound.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CCA4D-EA19-1EB3-195D-BCAAF4B2AA76}"/>
              </a:ext>
            </a:extLst>
          </p:cNvPr>
          <p:cNvSpPr txBox="1">
            <a:spLocks/>
          </p:cNvSpPr>
          <p:nvPr/>
        </p:nvSpPr>
        <p:spPr>
          <a:xfrm>
            <a:off x="3467116" y="1925030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AF53E-E02E-B4BF-09B4-FC0A489C68EF}"/>
              </a:ext>
            </a:extLst>
          </p:cNvPr>
          <p:cNvSpPr txBox="1">
            <a:spLocks/>
          </p:cNvSpPr>
          <p:nvPr/>
        </p:nvSpPr>
        <p:spPr>
          <a:xfrm>
            <a:off x="1356745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DF5C77-B693-A7FD-FB7D-81AC2DB4898F}"/>
              </a:ext>
            </a:extLst>
          </p:cNvPr>
          <p:cNvSpPr txBox="1">
            <a:spLocks/>
          </p:cNvSpPr>
          <p:nvPr/>
        </p:nvSpPr>
        <p:spPr>
          <a:xfrm>
            <a:off x="3467199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A07F08-B16B-8560-7CEA-16968B1E4E28}"/>
              </a:ext>
            </a:extLst>
          </p:cNvPr>
          <p:cNvSpPr txBox="1">
            <a:spLocks/>
          </p:cNvSpPr>
          <p:nvPr/>
        </p:nvSpPr>
        <p:spPr>
          <a:xfrm>
            <a:off x="1356745" y="363917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3D3AFA-7203-DB96-A286-A75B0DEEC761}"/>
              </a:ext>
            </a:extLst>
          </p:cNvPr>
          <p:cNvSpPr txBox="1">
            <a:spLocks/>
          </p:cNvSpPr>
          <p:nvPr/>
        </p:nvSpPr>
        <p:spPr>
          <a:xfrm>
            <a:off x="1356745" y="193224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D7F2D1-0BFB-45A6-339A-56B6EADE4CF8}"/>
              </a:ext>
            </a:extLst>
          </p:cNvPr>
          <p:cNvSpPr txBox="1">
            <a:spLocks/>
          </p:cNvSpPr>
          <p:nvPr/>
        </p:nvSpPr>
        <p:spPr>
          <a:xfrm>
            <a:off x="3467116" y="3646743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99118E-3F25-0799-3BBE-ACFCA1D04A6A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95861-9C05-A431-8060-FBEB3E00E8AF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283E08A-3520-54BB-E7E2-9519977365BE}"/>
              </a:ext>
            </a:extLst>
          </p:cNvPr>
          <p:cNvSpPr txBox="1">
            <a:spLocks/>
          </p:cNvSpPr>
          <p:nvPr/>
        </p:nvSpPr>
        <p:spPr>
          <a:xfrm>
            <a:off x="9363450" y="1987630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4FD0FCF-EA14-D395-537F-7E126C1D4928}"/>
              </a:ext>
            </a:extLst>
          </p:cNvPr>
          <p:cNvSpPr txBox="1">
            <a:spLocks/>
          </p:cNvSpPr>
          <p:nvPr/>
        </p:nvSpPr>
        <p:spPr>
          <a:xfrm>
            <a:off x="7227654" y="1967449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62C366-175A-9B21-F9FE-0CB1A51A5AD7}"/>
              </a:ext>
            </a:extLst>
          </p:cNvPr>
          <p:cNvSpPr txBox="1">
            <a:spLocks/>
          </p:cNvSpPr>
          <p:nvPr/>
        </p:nvSpPr>
        <p:spPr>
          <a:xfrm>
            <a:off x="9363450" y="281463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7625A0-5E7B-F2EE-AE2B-C5E88CA78B31}"/>
              </a:ext>
            </a:extLst>
          </p:cNvPr>
          <p:cNvSpPr txBox="1">
            <a:spLocks/>
          </p:cNvSpPr>
          <p:nvPr/>
        </p:nvSpPr>
        <p:spPr>
          <a:xfrm>
            <a:off x="7227737" y="2793644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954456E-6306-EE96-6027-4BCB5AD8CB91}"/>
              </a:ext>
            </a:extLst>
          </p:cNvPr>
          <p:cNvSpPr txBox="1">
            <a:spLocks/>
          </p:cNvSpPr>
          <p:nvPr/>
        </p:nvSpPr>
        <p:spPr>
          <a:xfrm>
            <a:off x="9353214" y="360028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EEB371B-BF4A-B363-A43E-7B6D5EAA1413}"/>
              </a:ext>
            </a:extLst>
          </p:cNvPr>
          <p:cNvSpPr txBox="1">
            <a:spLocks/>
          </p:cNvSpPr>
          <p:nvPr/>
        </p:nvSpPr>
        <p:spPr>
          <a:xfrm>
            <a:off x="7227654" y="3609464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0CC867E-7095-63E2-A029-4B18E8F2C2D2}"/>
              </a:ext>
            </a:extLst>
          </p:cNvPr>
          <p:cNvSpPr txBox="1">
            <a:spLocks/>
          </p:cNvSpPr>
          <p:nvPr/>
        </p:nvSpPr>
        <p:spPr>
          <a:xfrm>
            <a:off x="3474545" y="1913458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9CA6FE7-C946-CE67-95B5-D59948C051B0}"/>
              </a:ext>
            </a:extLst>
          </p:cNvPr>
          <p:cNvSpPr txBox="1">
            <a:spLocks/>
          </p:cNvSpPr>
          <p:nvPr/>
        </p:nvSpPr>
        <p:spPr>
          <a:xfrm>
            <a:off x="1364174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C8F367C-7F1E-2040-971D-B1E7CE1FB7FF}"/>
              </a:ext>
            </a:extLst>
          </p:cNvPr>
          <p:cNvSpPr txBox="1">
            <a:spLocks/>
          </p:cNvSpPr>
          <p:nvPr/>
        </p:nvSpPr>
        <p:spPr>
          <a:xfrm>
            <a:off x="3474628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68AA4D3-68CF-BD17-7731-8E0B0A04D71A}"/>
              </a:ext>
            </a:extLst>
          </p:cNvPr>
          <p:cNvSpPr txBox="1">
            <a:spLocks/>
          </p:cNvSpPr>
          <p:nvPr/>
        </p:nvSpPr>
        <p:spPr>
          <a:xfrm>
            <a:off x="1364174" y="362760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BADF63D-8F69-89C3-C026-9E12C50B32B4}"/>
              </a:ext>
            </a:extLst>
          </p:cNvPr>
          <p:cNvSpPr txBox="1">
            <a:spLocks/>
          </p:cNvSpPr>
          <p:nvPr/>
        </p:nvSpPr>
        <p:spPr>
          <a:xfrm>
            <a:off x="1364174" y="192067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4C158F8-962A-0108-673F-3CF7CAEBD84D}"/>
              </a:ext>
            </a:extLst>
          </p:cNvPr>
          <p:cNvSpPr txBox="1">
            <a:spLocks/>
          </p:cNvSpPr>
          <p:nvPr/>
        </p:nvSpPr>
        <p:spPr>
          <a:xfrm>
            <a:off x="3474545" y="3635171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65F604-33BF-9215-A698-6D64932CB212}"/>
              </a:ext>
            </a:extLst>
          </p:cNvPr>
          <p:cNvSpPr txBox="1">
            <a:spLocks/>
          </p:cNvSpPr>
          <p:nvPr/>
        </p:nvSpPr>
        <p:spPr>
          <a:xfrm>
            <a:off x="9372608" y="1979728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D4F2B24-0ED9-0423-B174-B98D1AD47F59}"/>
              </a:ext>
            </a:extLst>
          </p:cNvPr>
          <p:cNvSpPr txBox="1">
            <a:spLocks/>
          </p:cNvSpPr>
          <p:nvPr/>
        </p:nvSpPr>
        <p:spPr>
          <a:xfrm>
            <a:off x="7236812" y="1959547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961F79-30A2-79CE-697C-268A3D68A5EA}"/>
              </a:ext>
            </a:extLst>
          </p:cNvPr>
          <p:cNvSpPr txBox="1">
            <a:spLocks/>
          </p:cNvSpPr>
          <p:nvPr/>
        </p:nvSpPr>
        <p:spPr>
          <a:xfrm>
            <a:off x="9372608" y="280673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B29D577-50C0-E06D-DF72-44FB4483CA88}"/>
              </a:ext>
            </a:extLst>
          </p:cNvPr>
          <p:cNvSpPr txBox="1">
            <a:spLocks/>
          </p:cNvSpPr>
          <p:nvPr/>
        </p:nvSpPr>
        <p:spPr>
          <a:xfrm>
            <a:off x="7236895" y="2785742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753B9FE-3C0A-E4AA-D427-F150FE168D84}"/>
              </a:ext>
            </a:extLst>
          </p:cNvPr>
          <p:cNvSpPr txBox="1">
            <a:spLocks/>
          </p:cNvSpPr>
          <p:nvPr/>
        </p:nvSpPr>
        <p:spPr>
          <a:xfrm>
            <a:off x="9362372" y="35923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25902AA-A1CD-B504-E8E8-99A88FD257D3}"/>
              </a:ext>
            </a:extLst>
          </p:cNvPr>
          <p:cNvSpPr txBox="1">
            <a:spLocks/>
          </p:cNvSpPr>
          <p:nvPr/>
        </p:nvSpPr>
        <p:spPr>
          <a:xfrm>
            <a:off x="7236812" y="3601562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88796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6EC0-7179-2F3B-81A2-F6F57714E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30D03D13-5D23-EF13-F42F-F3C1AA727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7AAA0-D5F0-C45C-BEA6-27A20E176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s or ss?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60F8C3E-9220-67B7-DD85-8CA59F120FBC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 or glass?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C0A7AC-5BCD-E8DA-E4DC-B39C1FCE55D1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 or less?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CA63E6-495D-D12F-F782-4E969A854C55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 or sonss?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5CFF9-74F7-2CE9-0C41-B5FC0180D88E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lots or lotss?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7B673A-E04E-BA36-59B6-D5811AD1891C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0FB783-B17A-0137-51B4-E7E4A281C0B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B53F56-ADA8-CF8E-7B83-666755E61962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BACCE6-6672-790C-45EC-BF8DB4232E0B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45DCF0F-F66E-1946-9B7C-FBE5F43E659C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594F928-3D8F-1554-5313-BE523EA54F5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2BBE012-C103-2B61-04D5-091CB607A711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B593BE70-972E-0D9D-4BF6-1E63D8F9B35D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342913" y="1116856"/>
            <a:ext cx="9631680" cy="65992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414" y="1503070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5997388" y="2167042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64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icy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544206" y="2180886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city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59" y="258685"/>
            <a:ext cx="11331388" cy="6376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800" dirty="0">
                <a:solidFill>
                  <a:schemeClr val="tx1"/>
                </a:solidFill>
                <a:latin typeface="+mj-lt"/>
              </a:rPr>
              <a:t>Today, we are looking at another way of making the /s/ sound...</a:t>
            </a:r>
            <a:endParaRPr lang="en-GB" alt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B03F46EA-DF2F-626F-CAAE-2E6FBA325099}"/>
              </a:ext>
            </a:extLst>
          </p:cNvPr>
          <p:cNvSpPr/>
          <p:nvPr/>
        </p:nvSpPr>
        <p:spPr>
          <a:xfrm>
            <a:off x="493059" y="5332334"/>
            <a:ext cx="11331388" cy="925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The /s/ sound is often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after e, i or 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92C061-AF51-F954-E214-1368C74C4DC8}"/>
              </a:ext>
            </a:extLst>
          </p:cNvPr>
          <p:cNvGrpSpPr/>
          <p:nvPr/>
        </p:nvGrpSpPr>
        <p:grpSpPr>
          <a:xfrm>
            <a:off x="5990054" y="2180886"/>
            <a:ext cx="3297382" cy="2914179"/>
            <a:chOff x="6230417" y="1916439"/>
            <a:chExt cx="3297382" cy="29141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12B81C6-6FFC-06FF-42AA-5BBCB80978A4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FFAB7FCE-3D8F-7BF3-CB7A-4C64605E01B5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F9E04F6-FE02-F63F-00D9-99D5989EA097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727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</a:t>
                </a:r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y</a:t>
                </a:r>
              </a:p>
            </p:txBody>
          </p:sp>
        </p:grpSp>
        <p:pic>
          <p:nvPicPr>
            <p:cNvPr id="7" name="Picture 6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D1CB91BA-2D75-0A95-F6F6-5585DC6AD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E2E58EF-1440-9632-A2C4-B0ACE37477C7}"/>
              </a:ext>
            </a:extLst>
          </p:cNvPr>
          <p:cNvGrpSpPr/>
          <p:nvPr/>
        </p:nvGrpSpPr>
        <p:grpSpPr>
          <a:xfrm>
            <a:off x="2520422" y="2180886"/>
            <a:ext cx="2805587" cy="2900335"/>
            <a:chOff x="2740062" y="1930283"/>
            <a:chExt cx="3048870" cy="290033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4C98720-FEFA-07DE-3C04-7C19270AD7A2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5C3911E7-E5A9-36B0-E828-55E4DB89BC44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Rounded Rectangle 12">
                <a:extLst>
                  <a:ext uri="{FF2B5EF4-FFF2-40B4-BE49-F238E27FC236}">
                    <a16:creationId xmlns:a16="http://schemas.microsoft.com/office/drawing/2014/main" id="{77A10FA4-3751-C193-6410-05E6BBEEAEE3}"/>
                  </a:ext>
                </a:extLst>
              </p:cNvPr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16" name="Picture 15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E0B1988-DE7B-7077-975B-562F01396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66435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cancel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cycle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decision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exact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60470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395396" y="1552129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/k/ sound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spelt &lt;c&gt;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724356" y="1541096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Both /k/ &amp; /s/ sound spelt &lt;c&gt;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261559" y="251158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27B57E1-E17C-357E-7367-3845F13B1EF4}"/>
              </a:ext>
            </a:extLst>
          </p:cNvPr>
          <p:cNvSpPr txBox="1">
            <a:spLocks/>
          </p:cNvSpPr>
          <p:nvPr/>
        </p:nvSpPr>
        <p:spPr>
          <a:xfrm>
            <a:off x="352362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B37EE76-A195-3C5A-F608-92CB9EFE62BA}"/>
              </a:ext>
            </a:extLst>
          </p:cNvPr>
          <p:cNvSpPr txBox="1">
            <a:spLocks/>
          </p:cNvSpPr>
          <p:nvPr/>
        </p:nvSpPr>
        <p:spPr>
          <a:xfrm>
            <a:off x="352362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CDA69CF-D92A-EB16-FD92-FC1DF75FF50A}"/>
              </a:ext>
            </a:extLst>
          </p:cNvPr>
          <p:cNvSpPr txBox="1">
            <a:spLocks/>
          </p:cNvSpPr>
          <p:nvPr/>
        </p:nvSpPr>
        <p:spPr>
          <a:xfrm>
            <a:off x="352362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escape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3D5718A-53C7-DD7A-EE67-1B5F3C2DC78F}"/>
              </a:ext>
            </a:extLst>
          </p:cNvPr>
          <p:cNvSpPr txBox="1">
            <a:spLocks/>
          </p:cNvSpPr>
          <p:nvPr/>
        </p:nvSpPr>
        <p:spPr>
          <a:xfrm>
            <a:off x="352362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actor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celt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7709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4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1719 0.005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94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42656 0.00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42656 0.011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3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1172 -0.095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5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48255 0.0111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28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9271 0.0067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9271 0.10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34441 0.0064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14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0.15339 0.1134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9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0.3448 0.1108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0.34558 0.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9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56 0.1023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48568 0.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84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Widescreen</PresentationFormat>
  <Paragraphs>210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Arial</vt:lpstr>
      <vt:lpstr>Andika</vt:lpstr>
      <vt:lpstr>Office Theme</vt:lpstr>
      <vt:lpstr> How to Use this PowerPoint</vt:lpstr>
      <vt:lpstr>The /s/ sound spelt c before e, i and y.</vt:lpstr>
      <vt:lpstr>The /s/ sound can be formed using: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2025-12-08T15:41:37Z</dcterms:modified>
</cp:coreProperties>
</file>