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59" r:id="rId2"/>
    <p:sldId id="274" r:id="rId3"/>
    <p:sldId id="279" r:id="rId4"/>
    <p:sldId id="360" r:id="rId5"/>
    <p:sldId id="361" r:id="rId6"/>
    <p:sldId id="269" r:id="rId7"/>
    <p:sldId id="368" r:id="rId8"/>
    <p:sldId id="369" r:id="rId9"/>
    <p:sldId id="370" r:id="rId10"/>
    <p:sldId id="367" r:id="rId11"/>
    <p:sldId id="366" r:id="rId12"/>
    <p:sldId id="281" r:id="rId13"/>
    <p:sldId id="365" r:id="rId14"/>
    <p:sldId id="362" r:id="rId15"/>
    <p:sldId id="364" r:id="rId16"/>
    <p:sldId id="363" r:id="rId17"/>
    <p:sldId id="270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FA875F-60A9-49A9-A966-4D712649BEF7}" v="2" dt="2025-12-08T15:41:42.4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 sldOrd">
      <pc:chgData name="Glen Jones" userId="e846aaca-4b24-4b13-b0d0-f2308e16b284" providerId="ADAL" clId="{ED47ACC3-9597-4D89-A1DC-43CF280EF274}" dt="2025-12-08T15:41:42.451" v="4"/>
      <pc:docMkLst>
        <pc:docMk/>
      </pc:docMkLst>
      <pc:sldChg chg="addSp modSp modAnim">
        <pc:chgData name="Glen Jones" userId="e846aaca-4b24-4b13-b0d0-f2308e16b284" providerId="ADAL" clId="{ED47ACC3-9597-4D89-A1DC-43CF280EF274}" dt="2025-12-08T15:41:42.451" v="4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1:42.451" v="4"/>
          <ac:spMkLst>
            <pc:docMk/>
            <pc:sldMk cId="0" sldId="270"/>
            <ac:spMk id="2" creationId="{2489FF1D-5539-7285-A8C0-FA739C5C8D96}"/>
          </ac:spMkLst>
        </pc:spChg>
      </pc:sldChg>
      <pc:sldChg chg="add del ord">
        <pc:chgData name="Glen Jones" userId="e846aaca-4b24-4b13-b0d0-f2308e16b284" providerId="ADAL" clId="{ED47ACC3-9597-4D89-A1DC-43CF280EF274}" dt="2025-12-08T15:40:12.592" v="3"/>
        <pc:sldMkLst>
          <pc:docMk/>
          <pc:sldMk cId="2355754654" sldId="3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911F2B7-AAE0-921C-EAD8-0C0FAC46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68065" y="5587012"/>
            <a:ext cx="10852688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Blend as many words from these graphemes as possible!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BF140519-8239-5204-586C-1931AB18CD1C}"/>
              </a:ext>
            </a:extLst>
          </p:cNvPr>
          <p:cNvSpPr/>
          <p:nvPr/>
        </p:nvSpPr>
        <p:spPr>
          <a:xfrm>
            <a:off x="668065" y="314698"/>
            <a:ext cx="10852688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Say the graphemes as they appear!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62D66EC-BF59-7831-304B-A73680BA0CE1}"/>
              </a:ext>
            </a:extLst>
          </p:cNvPr>
          <p:cNvSpPr/>
          <p:nvPr/>
        </p:nvSpPr>
        <p:spPr>
          <a:xfrm>
            <a:off x="3903233" y="159783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o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413AC94-6129-5494-6B11-BD63D9C25E97}"/>
              </a:ext>
            </a:extLst>
          </p:cNvPr>
          <p:cNvSpPr/>
          <p:nvPr/>
        </p:nvSpPr>
        <p:spPr>
          <a:xfrm>
            <a:off x="5413181" y="159783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a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117A37A-9465-2292-4C79-02A50AC5A2F5}"/>
              </a:ext>
            </a:extLst>
          </p:cNvPr>
          <p:cNvSpPr/>
          <p:nvPr/>
        </p:nvSpPr>
        <p:spPr>
          <a:xfrm>
            <a:off x="6923129" y="159783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</a:rPr>
              <a:t>g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CC59E39-9512-0862-59AD-98A11FB4439A}"/>
              </a:ext>
            </a:extLst>
          </p:cNvPr>
          <p:cNvSpPr/>
          <p:nvPr/>
        </p:nvSpPr>
        <p:spPr>
          <a:xfrm>
            <a:off x="3903233" y="2834263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</a:rPr>
              <a:t>j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4C67432-08C9-824A-3C9A-F8EDA7395B63}"/>
              </a:ext>
            </a:extLst>
          </p:cNvPr>
          <p:cNvSpPr/>
          <p:nvPr/>
        </p:nvSpPr>
        <p:spPr>
          <a:xfrm>
            <a:off x="5413181" y="2834263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y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C1DF577-5F0A-2706-7D3C-9B267D9F9481}"/>
              </a:ext>
            </a:extLst>
          </p:cNvPr>
          <p:cNvSpPr/>
          <p:nvPr/>
        </p:nvSpPr>
        <p:spPr>
          <a:xfrm>
            <a:off x="6923129" y="2834263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p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BDB2B66-9E4B-39A3-7D7D-6581E7672D34}"/>
              </a:ext>
            </a:extLst>
          </p:cNvPr>
          <p:cNvSpPr/>
          <p:nvPr/>
        </p:nvSpPr>
        <p:spPr>
          <a:xfrm>
            <a:off x="3903233" y="408181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C8D1BF-C687-5908-160B-24AFC5537D65}"/>
              </a:ext>
            </a:extLst>
          </p:cNvPr>
          <p:cNvSpPr/>
          <p:nvPr/>
        </p:nvSpPr>
        <p:spPr>
          <a:xfrm>
            <a:off x="5413181" y="408181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b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BFC2F75-366F-218B-248B-F73A397283DC}"/>
              </a:ext>
            </a:extLst>
          </p:cNvPr>
          <p:cNvSpPr/>
          <p:nvPr/>
        </p:nvSpPr>
        <p:spPr>
          <a:xfrm>
            <a:off x="6923129" y="408181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9" name="Red Oval">
            <a:extLst>
              <a:ext uri="{FF2B5EF4-FFF2-40B4-BE49-F238E27FC236}">
                <a16:creationId xmlns:a16="http://schemas.microsoft.com/office/drawing/2014/main" id="{F79CB380-94A4-613A-A5C0-D2C0F95F06C4}"/>
              </a:ext>
            </a:extLst>
          </p:cNvPr>
          <p:cNvSpPr/>
          <p:nvPr/>
        </p:nvSpPr>
        <p:spPr>
          <a:xfrm>
            <a:off x="820651" y="226029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Green Oval">
            <a:extLst>
              <a:ext uri="{FF2B5EF4-FFF2-40B4-BE49-F238E27FC236}">
                <a16:creationId xmlns:a16="http://schemas.microsoft.com/office/drawing/2014/main" id="{988EE4E6-B087-51C3-EBEC-731F2B21FD5D}"/>
              </a:ext>
            </a:extLst>
          </p:cNvPr>
          <p:cNvSpPr/>
          <p:nvPr/>
        </p:nvSpPr>
        <p:spPr>
          <a:xfrm>
            <a:off x="820651" y="226029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75CB1F7-7EFF-80D9-4D26-00474FC4AE63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Grey Oval">
            <a:extLst>
              <a:ext uri="{FF2B5EF4-FFF2-40B4-BE49-F238E27FC236}">
                <a16:creationId xmlns:a16="http://schemas.microsoft.com/office/drawing/2014/main" id="{F00A263B-9419-B593-E043-54DBECB2CEC5}"/>
              </a:ext>
            </a:extLst>
          </p:cNvPr>
          <p:cNvSpPr/>
          <p:nvPr/>
        </p:nvSpPr>
        <p:spPr>
          <a:xfrm>
            <a:off x="820651" y="226029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53B1B96-9ED0-4CA1-8A1C-7051A65F304A}"/>
              </a:ext>
            </a:extLst>
          </p:cNvPr>
          <p:cNvSpPr/>
          <p:nvPr/>
        </p:nvSpPr>
        <p:spPr>
          <a:xfrm>
            <a:off x="2047380" y="348522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050ECF4-B465-20E3-D6A7-FA561EA07377}"/>
              </a:ext>
            </a:extLst>
          </p:cNvPr>
          <p:cNvCxnSpPr>
            <a:cxnSpLocks/>
            <a:stCxn id="42" idx="0"/>
          </p:cNvCxnSpPr>
          <p:nvPr/>
        </p:nvCxnSpPr>
        <p:spPr>
          <a:xfrm>
            <a:off x="2094620" y="2260299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A8920E8-1BC4-CB19-D79C-871D97BFC3DC}"/>
              </a:ext>
            </a:extLst>
          </p:cNvPr>
          <p:cNvCxnSpPr>
            <a:cxnSpLocks/>
          </p:cNvCxnSpPr>
          <p:nvPr/>
        </p:nvCxnSpPr>
        <p:spPr>
          <a:xfrm>
            <a:off x="2115392" y="507443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84DE0B-5528-3E42-FDB5-D81565A10E9B}"/>
              </a:ext>
            </a:extLst>
          </p:cNvPr>
          <p:cNvCxnSpPr>
            <a:cxnSpLocks/>
          </p:cNvCxnSpPr>
          <p:nvPr/>
        </p:nvCxnSpPr>
        <p:spPr>
          <a:xfrm>
            <a:off x="2688982" y="435127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FAEB712-8109-2081-A553-9CE3164B4C38}"/>
              </a:ext>
            </a:extLst>
          </p:cNvPr>
          <p:cNvCxnSpPr>
            <a:cxnSpLocks/>
          </p:cNvCxnSpPr>
          <p:nvPr/>
        </p:nvCxnSpPr>
        <p:spPr>
          <a:xfrm>
            <a:off x="1365929" y="246745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F5CD0A8-C5B3-E04F-CC53-58D0F453FCDC}"/>
              </a:ext>
            </a:extLst>
          </p:cNvPr>
          <p:cNvCxnSpPr>
            <a:cxnSpLocks/>
          </p:cNvCxnSpPr>
          <p:nvPr/>
        </p:nvCxnSpPr>
        <p:spPr>
          <a:xfrm>
            <a:off x="950724" y="296118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0006847-7EC0-A9DF-C1FC-CBD1BAB10E3D}"/>
              </a:ext>
            </a:extLst>
          </p:cNvPr>
          <p:cNvCxnSpPr>
            <a:cxnSpLocks/>
          </p:cNvCxnSpPr>
          <p:nvPr/>
        </p:nvCxnSpPr>
        <p:spPr>
          <a:xfrm>
            <a:off x="2987398" y="398989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755DA65-769E-D27A-F98A-2CEFFADE3C94}"/>
              </a:ext>
            </a:extLst>
          </p:cNvPr>
          <p:cNvCxnSpPr>
            <a:cxnSpLocks/>
          </p:cNvCxnSpPr>
          <p:nvPr/>
        </p:nvCxnSpPr>
        <p:spPr>
          <a:xfrm>
            <a:off x="3119742" y="352253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FA7936A-940A-4E50-E315-3C0C5BCA9550}"/>
              </a:ext>
            </a:extLst>
          </p:cNvPr>
          <p:cNvCxnSpPr>
            <a:cxnSpLocks/>
          </p:cNvCxnSpPr>
          <p:nvPr/>
        </p:nvCxnSpPr>
        <p:spPr>
          <a:xfrm>
            <a:off x="820651" y="354416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F767D98-2948-76D9-F776-3BC878EFC7DC}"/>
              </a:ext>
            </a:extLst>
          </p:cNvPr>
          <p:cNvCxnSpPr>
            <a:cxnSpLocks/>
          </p:cNvCxnSpPr>
          <p:nvPr/>
        </p:nvCxnSpPr>
        <p:spPr>
          <a:xfrm flipV="1">
            <a:off x="3040476" y="29752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B8E0F99-EDB3-6DC3-8211-45030DA4077F}"/>
              </a:ext>
            </a:extLst>
          </p:cNvPr>
          <p:cNvCxnSpPr>
            <a:cxnSpLocks/>
          </p:cNvCxnSpPr>
          <p:nvPr/>
        </p:nvCxnSpPr>
        <p:spPr>
          <a:xfrm flipV="1">
            <a:off x="980491" y="400629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A341A2B-7431-F6FE-E7F1-78415A9F5DA4}"/>
              </a:ext>
            </a:extLst>
          </p:cNvPr>
          <p:cNvCxnSpPr>
            <a:cxnSpLocks/>
          </p:cNvCxnSpPr>
          <p:nvPr/>
        </p:nvCxnSpPr>
        <p:spPr>
          <a:xfrm flipV="1">
            <a:off x="1408883" y="442273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6B58451-4568-D506-9D4C-8AB9B5B2327C}"/>
              </a:ext>
            </a:extLst>
          </p:cNvPr>
          <p:cNvCxnSpPr>
            <a:cxnSpLocks/>
          </p:cNvCxnSpPr>
          <p:nvPr/>
        </p:nvCxnSpPr>
        <p:spPr>
          <a:xfrm flipV="1">
            <a:off x="2744631" y="250894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157570B-650E-1964-A22D-13105D59194E}"/>
              </a:ext>
            </a:extLst>
          </p:cNvPr>
          <p:cNvGrpSpPr>
            <a:grpSpLocks/>
          </p:cNvGrpSpPr>
          <p:nvPr/>
        </p:nvGrpSpPr>
        <p:grpSpPr bwMode="auto">
          <a:xfrm>
            <a:off x="2093848" y="2440059"/>
            <a:ext cx="7938" cy="2208212"/>
            <a:chOff x="6948614" y="3503140"/>
            <a:chExt cx="7930" cy="2208694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DF9E4332-ECAD-6475-E440-CF4B1999AD0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D4956F3-FBA5-745B-8214-F82FB533DE1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BA51B2D8-099E-8157-BDEE-B6A561DB7FB7}"/>
              </a:ext>
            </a:extLst>
          </p:cNvPr>
          <p:cNvSpPr txBox="1"/>
          <p:nvPr/>
        </p:nvSpPr>
        <p:spPr>
          <a:xfrm>
            <a:off x="668065" y="1474461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F700B6-EC7F-3843-B48D-7543DCDB7707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2F525C5-A1FB-F38C-297C-C94C6E2E8C0C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62" name="Go 30 seconds">
            <a:extLst>
              <a:ext uri="{FF2B5EF4-FFF2-40B4-BE49-F238E27FC236}">
                <a16:creationId xmlns:a16="http://schemas.microsoft.com/office/drawing/2014/main" id="{F0F64AF0-9382-49C2-4AE4-9670C493CBC4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63" name="30 seconds start">
            <a:extLst>
              <a:ext uri="{FF2B5EF4-FFF2-40B4-BE49-F238E27FC236}">
                <a16:creationId xmlns:a16="http://schemas.microsoft.com/office/drawing/2014/main" id="{6E442F30-2BCD-FF80-6C88-D410F5B7AD3A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4F01894-8F1B-E4E4-389D-B10629484E2C}"/>
              </a:ext>
            </a:extLst>
          </p:cNvPr>
          <p:cNvCxnSpPr>
            <a:cxnSpLocks/>
          </p:cNvCxnSpPr>
          <p:nvPr/>
        </p:nvCxnSpPr>
        <p:spPr>
          <a:xfrm>
            <a:off x="2107256" y="458514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94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7" dur="3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40" grpId="0" animBg="1"/>
      <p:bldP spid="42" grpId="0" animBg="1"/>
      <p:bldP spid="61" grpId="0" animBg="1"/>
      <p:bldP spid="62" grpId="0" animBg="1"/>
      <p:bldP spid="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911F2B7-AAE0-921C-EAD8-0C0FAC46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BF140519-8239-5204-586C-1931AB18CD1C}"/>
              </a:ext>
            </a:extLst>
          </p:cNvPr>
          <p:cNvSpPr/>
          <p:nvPr/>
        </p:nvSpPr>
        <p:spPr>
          <a:xfrm>
            <a:off x="655782" y="314698"/>
            <a:ext cx="1076960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many words did you find?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62D66EC-BF59-7831-304B-A73680BA0CE1}"/>
              </a:ext>
            </a:extLst>
          </p:cNvPr>
          <p:cNvSpPr/>
          <p:nvPr/>
        </p:nvSpPr>
        <p:spPr>
          <a:xfrm>
            <a:off x="655782" y="1633077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o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413AC94-6129-5494-6B11-BD63D9C25E97}"/>
              </a:ext>
            </a:extLst>
          </p:cNvPr>
          <p:cNvSpPr/>
          <p:nvPr/>
        </p:nvSpPr>
        <p:spPr>
          <a:xfrm>
            <a:off x="2165730" y="1633077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a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117A37A-9465-2292-4C79-02A50AC5A2F5}"/>
              </a:ext>
            </a:extLst>
          </p:cNvPr>
          <p:cNvSpPr/>
          <p:nvPr/>
        </p:nvSpPr>
        <p:spPr>
          <a:xfrm>
            <a:off x="3675678" y="1633077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</a:rPr>
              <a:t>g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CC59E39-9512-0862-59AD-98A11FB4439A}"/>
              </a:ext>
            </a:extLst>
          </p:cNvPr>
          <p:cNvSpPr/>
          <p:nvPr/>
        </p:nvSpPr>
        <p:spPr>
          <a:xfrm>
            <a:off x="655782" y="286951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</a:rPr>
              <a:t>j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4C67432-08C9-824A-3C9A-F8EDA7395B63}"/>
              </a:ext>
            </a:extLst>
          </p:cNvPr>
          <p:cNvSpPr/>
          <p:nvPr/>
        </p:nvSpPr>
        <p:spPr>
          <a:xfrm>
            <a:off x="2165730" y="286951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y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C1DF577-5F0A-2706-7D3C-9B267D9F9481}"/>
              </a:ext>
            </a:extLst>
          </p:cNvPr>
          <p:cNvSpPr/>
          <p:nvPr/>
        </p:nvSpPr>
        <p:spPr>
          <a:xfrm>
            <a:off x="3675678" y="286951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p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BDB2B66-9E4B-39A3-7D7D-6581E7672D34}"/>
              </a:ext>
            </a:extLst>
          </p:cNvPr>
          <p:cNvSpPr/>
          <p:nvPr/>
        </p:nvSpPr>
        <p:spPr>
          <a:xfrm>
            <a:off x="655782" y="4117061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C8D1BF-C687-5908-160B-24AFC5537D65}"/>
              </a:ext>
            </a:extLst>
          </p:cNvPr>
          <p:cNvSpPr/>
          <p:nvPr/>
        </p:nvSpPr>
        <p:spPr>
          <a:xfrm>
            <a:off x="2165730" y="4117061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b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BFC2F75-366F-218B-248B-F73A397283DC}"/>
              </a:ext>
            </a:extLst>
          </p:cNvPr>
          <p:cNvSpPr/>
          <p:nvPr/>
        </p:nvSpPr>
        <p:spPr>
          <a:xfrm>
            <a:off x="3675678" y="4117061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CFF6ED-23AB-1C1D-A708-30A6803A10D4}"/>
              </a:ext>
            </a:extLst>
          </p:cNvPr>
          <p:cNvSpPr txBox="1"/>
          <p:nvPr/>
        </p:nvSpPr>
        <p:spPr>
          <a:xfrm>
            <a:off x="5247214" y="1633077"/>
            <a:ext cx="1816974" cy="3591846"/>
          </a:xfrm>
          <a:prstGeom prst="roundRect">
            <a:avLst>
              <a:gd name="adj" fmla="val 8531"/>
            </a:avLst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sz="2000" dirty="0"/>
              <a:t>Words with the sound /j/spelt &lt;</a:t>
            </a:r>
            <a:r>
              <a:rPr lang="en-GB" sz="2000" b="1" dirty="0">
                <a:solidFill>
                  <a:srgbClr val="7030A0"/>
                </a:solidFill>
              </a:rPr>
              <a:t>g</a:t>
            </a:r>
            <a:r>
              <a:rPr lang="en-GB" sz="2000" dirty="0"/>
              <a:t>&gt;.</a:t>
            </a:r>
          </a:p>
          <a:p>
            <a:pPr algn="ctr"/>
            <a:endParaRPr lang="en-GB" sz="2000" dirty="0"/>
          </a:p>
          <a:p>
            <a:pPr algn="ctr"/>
            <a:r>
              <a:rPr lang="en-GB" sz="2000" dirty="0">
                <a:solidFill>
                  <a:srgbClr val="7030A0"/>
                </a:solidFill>
              </a:rPr>
              <a:t>g</a:t>
            </a:r>
            <a:r>
              <a:rPr lang="en-GB" sz="2000" dirty="0"/>
              <a:t>em</a:t>
            </a:r>
          </a:p>
          <a:p>
            <a:pPr algn="ctr"/>
            <a:r>
              <a:rPr lang="en-GB" sz="2000" dirty="0">
                <a:solidFill>
                  <a:srgbClr val="7030A0"/>
                </a:solidFill>
              </a:rPr>
              <a:t>g</a:t>
            </a:r>
            <a:r>
              <a:rPr lang="en-GB" sz="2000" dirty="0"/>
              <a:t>ym</a:t>
            </a:r>
          </a:p>
          <a:p>
            <a:pPr algn="ctr"/>
            <a:r>
              <a:rPr lang="da-DK" sz="2000" dirty="0"/>
              <a:t>pa</a:t>
            </a:r>
            <a:r>
              <a:rPr lang="en-GB" sz="2000" dirty="0">
                <a:solidFill>
                  <a:srgbClr val="7030A0"/>
                </a:solidFill>
              </a:rPr>
              <a:t>g</a:t>
            </a:r>
            <a:r>
              <a:rPr lang="da-DK" sz="2000" dirty="0"/>
              <a:t>e </a:t>
            </a:r>
          </a:p>
          <a:p>
            <a:pPr algn="ctr"/>
            <a:r>
              <a:rPr lang="da-DK" sz="2000" dirty="0"/>
              <a:t>a</a:t>
            </a:r>
            <a:r>
              <a:rPr lang="en-GB" sz="2000" dirty="0">
                <a:solidFill>
                  <a:srgbClr val="7030A0"/>
                </a:solidFill>
              </a:rPr>
              <a:t>g</a:t>
            </a:r>
            <a:r>
              <a:rPr lang="da-DK" sz="2000" dirty="0"/>
              <a:t>e</a:t>
            </a:r>
            <a:endParaRPr lang="en-GB" sz="2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9371435-1262-0B69-C6A2-D335F019C3E7}"/>
              </a:ext>
            </a:extLst>
          </p:cNvPr>
          <p:cNvSpPr txBox="1"/>
          <p:nvPr/>
        </p:nvSpPr>
        <p:spPr>
          <a:xfrm>
            <a:off x="7426785" y="1644256"/>
            <a:ext cx="1818000" cy="3591846"/>
          </a:xfrm>
          <a:prstGeom prst="roundRect">
            <a:avLst>
              <a:gd name="adj" fmla="val 8531"/>
            </a:avLst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sz="2000" dirty="0"/>
              <a:t>Words with the sound /j/spelt &lt;</a:t>
            </a:r>
            <a:r>
              <a:rPr lang="en-GB" sz="2000" b="1" dirty="0">
                <a:solidFill>
                  <a:srgbClr val="7030A0"/>
                </a:solidFill>
              </a:rPr>
              <a:t>j</a:t>
            </a:r>
            <a:r>
              <a:rPr lang="en-GB" sz="2000" dirty="0"/>
              <a:t>&gt;.</a:t>
            </a:r>
          </a:p>
          <a:p>
            <a:pPr algn="ctr"/>
            <a:endParaRPr lang="en-GB" sz="2000" dirty="0"/>
          </a:p>
          <a:p>
            <a:pPr algn="ctr"/>
            <a:r>
              <a:rPr lang="en-GB" sz="2000" dirty="0">
                <a:solidFill>
                  <a:srgbClr val="7030A0"/>
                </a:solidFill>
              </a:rPr>
              <a:t>j</a:t>
            </a:r>
            <a:r>
              <a:rPr lang="en-GB" sz="2000" dirty="0"/>
              <a:t>ob</a:t>
            </a:r>
          </a:p>
          <a:p>
            <a:pPr algn="ctr"/>
            <a:r>
              <a:rPr lang="en-GB" sz="2000" dirty="0">
                <a:solidFill>
                  <a:srgbClr val="7030A0"/>
                </a:solidFill>
              </a:rPr>
              <a:t>j</a:t>
            </a:r>
            <a:r>
              <a:rPr lang="en-GB" sz="2000" dirty="0"/>
              <a:t>oy</a:t>
            </a:r>
          </a:p>
          <a:p>
            <a:pPr algn="ctr"/>
            <a:r>
              <a:rPr lang="en-GB" sz="2000" dirty="0">
                <a:solidFill>
                  <a:srgbClr val="7030A0"/>
                </a:solidFill>
              </a:rPr>
              <a:t>j</a:t>
            </a:r>
            <a:r>
              <a:rPr lang="en-GB" sz="2000" dirty="0"/>
              <a:t>ay</a:t>
            </a:r>
          </a:p>
          <a:p>
            <a:pPr algn="ctr"/>
            <a:r>
              <a:rPr lang="en-GB" sz="2000" dirty="0">
                <a:solidFill>
                  <a:srgbClr val="7030A0"/>
                </a:solidFill>
              </a:rPr>
              <a:t>j</a:t>
            </a:r>
            <a:r>
              <a:rPr lang="en-GB" sz="2000" dirty="0"/>
              <a:t>og</a:t>
            </a:r>
          </a:p>
          <a:p>
            <a:pPr algn="ctr"/>
            <a:r>
              <a:rPr lang="en-GB" sz="2000" dirty="0">
                <a:solidFill>
                  <a:srgbClr val="7030A0"/>
                </a:solidFill>
              </a:rPr>
              <a:t>j</a:t>
            </a:r>
            <a:r>
              <a:rPr lang="en-GB" sz="2000" dirty="0"/>
              <a:t>am</a:t>
            </a:r>
          </a:p>
          <a:p>
            <a:pPr algn="ctr"/>
            <a:r>
              <a:rPr lang="en-GB" sz="2000" dirty="0">
                <a:solidFill>
                  <a:srgbClr val="7030A0"/>
                </a:solidFill>
              </a:rPr>
              <a:t>j</a:t>
            </a:r>
            <a:r>
              <a:rPr lang="da-DK" sz="2000" dirty="0"/>
              <a:t>ab</a:t>
            </a:r>
          </a:p>
          <a:p>
            <a:pPr algn="ctr"/>
            <a:endParaRPr lang="en-GB" sz="2000" dirty="0"/>
          </a:p>
          <a:p>
            <a:pPr algn="ctr"/>
            <a:endParaRPr lang="en-GB" sz="2000" dirty="0"/>
          </a:p>
          <a:p>
            <a:pPr algn="ctr"/>
            <a:endParaRPr lang="en-GB" sz="2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CDED27-0254-07CA-F6FB-43E4C3B8F1D2}"/>
              </a:ext>
            </a:extLst>
          </p:cNvPr>
          <p:cNvSpPr txBox="1"/>
          <p:nvPr/>
        </p:nvSpPr>
        <p:spPr>
          <a:xfrm>
            <a:off x="9607382" y="1644256"/>
            <a:ext cx="1818000" cy="3591846"/>
          </a:xfrm>
          <a:prstGeom prst="roundRect">
            <a:avLst>
              <a:gd name="adj" fmla="val 8531"/>
            </a:avLst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sz="2000" dirty="0"/>
              <a:t>Some of the other words</a:t>
            </a:r>
          </a:p>
          <a:p>
            <a:pPr algn="ctr"/>
            <a:endParaRPr lang="da-DK" sz="2000" dirty="0"/>
          </a:p>
          <a:p>
            <a:pPr algn="ctr"/>
            <a:endParaRPr lang="da-DK" sz="2000" dirty="0"/>
          </a:p>
          <a:p>
            <a:pPr algn="ctr"/>
            <a:r>
              <a:rPr lang="da-DK" sz="2000" dirty="0"/>
              <a:t>mop</a:t>
            </a:r>
          </a:p>
          <a:p>
            <a:pPr algn="ctr"/>
            <a:r>
              <a:rPr lang="da-DK" sz="2000" dirty="0"/>
              <a:t>mope</a:t>
            </a:r>
          </a:p>
          <a:p>
            <a:pPr algn="ctr"/>
            <a:r>
              <a:rPr lang="da-DK" sz="2000" dirty="0"/>
              <a:t>bag</a:t>
            </a:r>
          </a:p>
          <a:p>
            <a:pPr algn="ctr"/>
            <a:r>
              <a:rPr lang="da-DK" sz="2000" dirty="0"/>
              <a:t>peg</a:t>
            </a:r>
          </a:p>
          <a:p>
            <a:pPr algn="ctr"/>
            <a:r>
              <a:rPr lang="da-DK" sz="2000" dirty="0"/>
              <a:t>gap</a:t>
            </a:r>
          </a:p>
          <a:p>
            <a:pPr algn="ctr"/>
            <a:r>
              <a:rPr lang="da-DK" sz="2000" dirty="0"/>
              <a:t>beg</a:t>
            </a:r>
          </a:p>
          <a:p>
            <a:pPr algn="ctr"/>
            <a:endParaRPr lang="da-DK" sz="2000" dirty="0"/>
          </a:p>
          <a:p>
            <a:pPr algn="ctr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12109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Diagram&#10;&#10;Description automatically generated">
            <a:extLst>
              <a:ext uri="{FF2B5EF4-FFF2-40B4-BE49-F238E27FC236}">
                <a16:creationId xmlns:a16="http://schemas.microsoft.com/office/drawing/2014/main" id="{E36AB9CF-F495-89DB-3DD8-2794FEC17D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D817DFF-9FCF-7FDD-FF1A-6FACA9E7DB4A}"/>
              </a:ext>
            </a:extLst>
          </p:cNvPr>
          <p:cNvSpPr/>
          <p:nvPr/>
        </p:nvSpPr>
        <p:spPr>
          <a:xfrm>
            <a:off x="2920538" y="1317171"/>
            <a:ext cx="8435413" cy="5366262"/>
          </a:xfrm>
          <a:prstGeom prst="roundRect">
            <a:avLst>
              <a:gd name="adj" fmla="val 588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235" y="225318"/>
            <a:ext cx="9795958" cy="828867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work out what words are missing?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175FDF6-2936-E95A-2A76-EC54D87A2AFE}"/>
              </a:ext>
            </a:extLst>
          </p:cNvPr>
          <p:cNvSpPr txBox="1"/>
          <p:nvPr/>
        </p:nvSpPr>
        <p:spPr>
          <a:xfrm>
            <a:off x="4095707" y="2677827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j</a:t>
            </a:r>
            <a:r>
              <a:rPr lang="en-GB" sz="4000" dirty="0"/>
              <a:t>oin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628FBB-3BC5-C6E7-35F0-81F7C07CD804}"/>
              </a:ext>
            </a:extLst>
          </p:cNvPr>
          <p:cNvSpPr txBox="1"/>
          <p:nvPr/>
        </p:nvSpPr>
        <p:spPr>
          <a:xfrm>
            <a:off x="4063048" y="3643160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???</a:t>
            </a:r>
            <a:endParaRPr lang="en-GB" sz="28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3151C9-5AEC-19B6-C5CF-CC1F40E84DBB}"/>
              </a:ext>
            </a:extLst>
          </p:cNvPr>
          <p:cNvSpPr txBox="1"/>
          <p:nvPr/>
        </p:nvSpPr>
        <p:spPr>
          <a:xfrm>
            <a:off x="4095707" y="4500741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coil</a:t>
            </a:r>
            <a:endParaRPr lang="en-GB" sz="2800" dirty="0"/>
          </a:p>
        </p:txBody>
      </p:sp>
      <p:sp>
        <p:nvSpPr>
          <p:cNvPr id="31" name="Title 20">
            <a:extLst>
              <a:ext uri="{FF2B5EF4-FFF2-40B4-BE49-F238E27FC236}">
                <a16:creationId xmlns:a16="http://schemas.microsoft.com/office/drawing/2014/main" id="{7F481DF8-4AC8-E8C5-74FB-3C9A941A91D8}"/>
              </a:ext>
            </a:extLst>
          </p:cNvPr>
          <p:cNvSpPr txBox="1">
            <a:spLocks/>
          </p:cNvSpPr>
          <p:nvPr/>
        </p:nvSpPr>
        <p:spPr>
          <a:xfrm>
            <a:off x="249383" y="2235462"/>
            <a:ext cx="2321477" cy="2520284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Remember - Only one letter changes at each step.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64153C-8759-6277-E8C2-2EDBF2DEBE8F}"/>
              </a:ext>
            </a:extLst>
          </p:cNvPr>
          <p:cNvSpPr txBox="1"/>
          <p:nvPr/>
        </p:nvSpPr>
        <p:spPr>
          <a:xfrm>
            <a:off x="6375452" y="2662709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g</a:t>
            </a:r>
            <a:r>
              <a:rPr lang="en-GB" sz="4000" dirty="0"/>
              <a:t>ym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616D422-68FA-0003-FEA1-3329AF47FDFF}"/>
              </a:ext>
            </a:extLst>
          </p:cNvPr>
          <p:cNvSpPr txBox="1"/>
          <p:nvPr/>
        </p:nvSpPr>
        <p:spPr>
          <a:xfrm>
            <a:off x="6590593" y="3628042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???</a:t>
            </a:r>
            <a:endParaRPr lang="en-GB" sz="28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B6DC95-196F-43F7-88DF-5D7B4FAF57EB}"/>
              </a:ext>
            </a:extLst>
          </p:cNvPr>
          <p:cNvSpPr txBox="1"/>
          <p:nvPr/>
        </p:nvSpPr>
        <p:spPr>
          <a:xfrm>
            <a:off x="6342795" y="4485623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sum</a:t>
            </a:r>
            <a:endParaRPr lang="en-GB" sz="2800" dirty="0"/>
          </a:p>
        </p:txBody>
      </p:sp>
      <p:sp>
        <p:nvSpPr>
          <p:cNvPr id="8203" name="TextBox 8202">
            <a:extLst>
              <a:ext uri="{FF2B5EF4-FFF2-40B4-BE49-F238E27FC236}">
                <a16:creationId xmlns:a16="http://schemas.microsoft.com/office/drawing/2014/main" id="{EAE10864-AF24-C7DB-1533-737DFD296F60}"/>
              </a:ext>
            </a:extLst>
          </p:cNvPr>
          <p:cNvSpPr txBox="1"/>
          <p:nvPr/>
        </p:nvSpPr>
        <p:spPr>
          <a:xfrm>
            <a:off x="8902998" y="2677828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ma</a:t>
            </a:r>
            <a:r>
              <a:rPr lang="en-GB" sz="4000" dirty="0">
                <a:solidFill>
                  <a:srgbClr val="FF0000"/>
                </a:solidFill>
              </a:rPr>
              <a:t>g</a:t>
            </a:r>
            <a:r>
              <a:rPr lang="en-GB" sz="4000" dirty="0"/>
              <a:t>ic</a:t>
            </a:r>
          </a:p>
        </p:txBody>
      </p:sp>
      <p:sp>
        <p:nvSpPr>
          <p:cNvPr id="8204" name="TextBox 8203">
            <a:extLst>
              <a:ext uri="{FF2B5EF4-FFF2-40B4-BE49-F238E27FC236}">
                <a16:creationId xmlns:a16="http://schemas.microsoft.com/office/drawing/2014/main" id="{7B9C4886-CEE1-D80C-787A-22A6C9135AFB}"/>
              </a:ext>
            </a:extLst>
          </p:cNvPr>
          <p:cNvSpPr txBox="1"/>
          <p:nvPr/>
        </p:nvSpPr>
        <p:spPr>
          <a:xfrm>
            <a:off x="9118139" y="3643161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???</a:t>
            </a:r>
            <a:endParaRPr lang="en-GB" sz="2800" dirty="0"/>
          </a:p>
        </p:txBody>
      </p:sp>
      <p:sp>
        <p:nvSpPr>
          <p:cNvPr id="8205" name="TextBox 8204">
            <a:extLst>
              <a:ext uri="{FF2B5EF4-FFF2-40B4-BE49-F238E27FC236}">
                <a16:creationId xmlns:a16="http://schemas.microsoft.com/office/drawing/2014/main" id="{F715949E-542F-A64B-9AA7-4A949986D59D}"/>
              </a:ext>
            </a:extLst>
          </p:cNvPr>
          <p:cNvSpPr txBox="1"/>
          <p:nvPr/>
        </p:nvSpPr>
        <p:spPr>
          <a:xfrm>
            <a:off x="8870341" y="4500742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panic</a:t>
            </a:r>
            <a:endParaRPr lang="en-GB" sz="2800" dirty="0"/>
          </a:p>
        </p:txBody>
      </p:sp>
      <p:sp>
        <p:nvSpPr>
          <p:cNvPr id="8206" name="TextBox 8205">
            <a:extLst>
              <a:ext uri="{FF2B5EF4-FFF2-40B4-BE49-F238E27FC236}">
                <a16:creationId xmlns:a16="http://schemas.microsoft.com/office/drawing/2014/main" id="{03F7B608-CBE8-8547-7869-3275E4F7FA69}"/>
              </a:ext>
            </a:extLst>
          </p:cNvPr>
          <p:cNvSpPr txBox="1"/>
          <p:nvPr/>
        </p:nvSpPr>
        <p:spPr>
          <a:xfrm>
            <a:off x="3847904" y="3601292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/>
              <a:t>coin</a:t>
            </a:r>
            <a:endParaRPr lang="en-GB" sz="2800" b="1" u="sng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D4DF86B-5E71-2943-8190-0C8491C97C38}"/>
              </a:ext>
            </a:extLst>
          </p:cNvPr>
          <p:cNvGrpSpPr/>
          <p:nvPr/>
        </p:nvGrpSpPr>
        <p:grpSpPr>
          <a:xfrm>
            <a:off x="3671638" y="1604356"/>
            <a:ext cx="1920055" cy="4765340"/>
            <a:chOff x="4887781" y="1805476"/>
            <a:chExt cx="1806266" cy="3307721"/>
          </a:xfrm>
        </p:grpSpPr>
        <p:sp>
          <p:nvSpPr>
            <p:cNvPr id="2" name="Title 20">
              <a:extLst>
                <a:ext uri="{FF2B5EF4-FFF2-40B4-BE49-F238E27FC236}">
                  <a16:creationId xmlns:a16="http://schemas.microsoft.com/office/drawing/2014/main" id="{6D3100E3-3C00-4F22-D9B2-0C249A9215FE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" name="Title 20">
              <a:extLst>
                <a:ext uri="{FF2B5EF4-FFF2-40B4-BE49-F238E27FC236}">
                  <a16:creationId xmlns:a16="http://schemas.microsoft.com/office/drawing/2014/main" id="{22EE0314-82C5-EE67-7A8A-660C23F4A3E7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Title 20">
              <a:extLst>
                <a:ext uri="{FF2B5EF4-FFF2-40B4-BE49-F238E27FC236}">
                  <a16:creationId xmlns:a16="http://schemas.microsoft.com/office/drawing/2014/main" id="{E9DD3211-2D76-FD84-2E07-21A6FA31A93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02B7F9C2-7381-DC21-08DE-27F68D932DE8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52DDADD4-A4B0-B327-2072-66E3F8AFEC7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Title 20">
              <a:extLst>
                <a:ext uri="{FF2B5EF4-FFF2-40B4-BE49-F238E27FC236}">
                  <a16:creationId xmlns:a16="http://schemas.microsoft.com/office/drawing/2014/main" id="{90D979BA-28A8-2B77-B680-A4C04341068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07F9290-B1AE-69FF-9860-89A82D79D3AC}"/>
              </a:ext>
            </a:extLst>
          </p:cNvPr>
          <p:cNvGrpSpPr/>
          <p:nvPr/>
        </p:nvGrpSpPr>
        <p:grpSpPr>
          <a:xfrm>
            <a:off x="6199183" y="1589238"/>
            <a:ext cx="1920055" cy="4765340"/>
            <a:chOff x="4887781" y="1805476"/>
            <a:chExt cx="1806266" cy="3307721"/>
          </a:xfrm>
        </p:grpSpPr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47DCF6EA-E5CB-8C1D-48BB-B781F212FD85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Title 20">
              <a:extLst>
                <a:ext uri="{FF2B5EF4-FFF2-40B4-BE49-F238E27FC236}">
                  <a16:creationId xmlns:a16="http://schemas.microsoft.com/office/drawing/2014/main" id="{FFF8C3B7-B1D2-70C5-4047-5DB0FF28DBC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9" name="Title 20">
              <a:extLst>
                <a:ext uri="{FF2B5EF4-FFF2-40B4-BE49-F238E27FC236}">
                  <a16:creationId xmlns:a16="http://schemas.microsoft.com/office/drawing/2014/main" id="{9FA5D4EF-805B-6D95-6838-44E2DB06DEF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Title 20">
              <a:extLst>
                <a:ext uri="{FF2B5EF4-FFF2-40B4-BE49-F238E27FC236}">
                  <a16:creationId xmlns:a16="http://schemas.microsoft.com/office/drawing/2014/main" id="{4165D2CB-08F3-5474-4149-0922B467B5FD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Title 20">
              <a:extLst>
                <a:ext uri="{FF2B5EF4-FFF2-40B4-BE49-F238E27FC236}">
                  <a16:creationId xmlns:a16="http://schemas.microsoft.com/office/drawing/2014/main" id="{95352995-6567-E329-0781-FE62A79CC1EC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Title 20">
              <a:extLst>
                <a:ext uri="{FF2B5EF4-FFF2-40B4-BE49-F238E27FC236}">
                  <a16:creationId xmlns:a16="http://schemas.microsoft.com/office/drawing/2014/main" id="{17973F2A-E9D4-EFE8-0911-C9DEEE2163BD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8196" name="Group 8195">
            <a:extLst>
              <a:ext uri="{FF2B5EF4-FFF2-40B4-BE49-F238E27FC236}">
                <a16:creationId xmlns:a16="http://schemas.microsoft.com/office/drawing/2014/main" id="{0ED02BDD-6DCD-315E-F91F-D05D2410F92A}"/>
              </a:ext>
            </a:extLst>
          </p:cNvPr>
          <p:cNvGrpSpPr/>
          <p:nvPr/>
        </p:nvGrpSpPr>
        <p:grpSpPr>
          <a:xfrm>
            <a:off x="8726729" y="1604357"/>
            <a:ext cx="1920055" cy="4765340"/>
            <a:chOff x="4887781" y="1805476"/>
            <a:chExt cx="1806266" cy="3307721"/>
          </a:xfrm>
        </p:grpSpPr>
        <p:sp>
          <p:nvSpPr>
            <p:cNvPr id="8197" name="Title 20">
              <a:extLst>
                <a:ext uri="{FF2B5EF4-FFF2-40B4-BE49-F238E27FC236}">
                  <a16:creationId xmlns:a16="http://schemas.microsoft.com/office/drawing/2014/main" id="{C6193135-F436-5D06-C14B-A65D43BD1C32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198" name="Title 20">
              <a:extLst>
                <a:ext uri="{FF2B5EF4-FFF2-40B4-BE49-F238E27FC236}">
                  <a16:creationId xmlns:a16="http://schemas.microsoft.com/office/drawing/2014/main" id="{B2DD05DC-4F62-AB8A-5C8D-225F8757100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199" name="Title 20">
              <a:extLst>
                <a:ext uri="{FF2B5EF4-FFF2-40B4-BE49-F238E27FC236}">
                  <a16:creationId xmlns:a16="http://schemas.microsoft.com/office/drawing/2014/main" id="{D5245BDE-5619-CA4F-5F5A-30DC96F4C66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200" name="Title 20">
              <a:extLst>
                <a:ext uri="{FF2B5EF4-FFF2-40B4-BE49-F238E27FC236}">
                  <a16:creationId xmlns:a16="http://schemas.microsoft.com/office/drawing/2014/main" id="{B50E74F8-5CEC-1794-DDFF-EE4B0C051027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201" name="Title 20">
              <a:extLst>
                <a:ext uri="{FF2B5EF4-FFF2-40B4-BE49-F238E27FC236}">
                  <a16:creationId xmlns:a16="http://schemas.microsoft.com/office/drawing/2014/main" id="{106F56A1-BAE6-A1F7-EFBB-E3BEA6C3B5C6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202" name="Title 20">
              <a:extLst>
                <a:ext uri="{FF2B5EF4-FFF2-40B4-BE49-F238E27FC236}">
                  <a16:creationId xmlns:a16="http://schemas.microsoft.com/office/drawing/2014/main" id="{9C3EBCCE-42A7-1423-F31B-44D3F0B811C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DF5E4B7-8BFD-6D6B-0B97-802B8F19E38A}"/>
              </a:ext>
            </a:extLst>
          </p:cNvPr>
          <p:cNvSpPr txBox="1"/>
          <p:nvPr/>
        </p:nvSpPr>
        <p:spPr>
          <a:xfrm>
            <a:off x="6374978" y="3574261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g</a:t>
            </a:r>
            <a:r>
              <a:rPr lang="en-GB" sz="4000" b="1" u="sng" dirty="0"/>
              <a:t>u</a:t>
            </a:r>
            <a:r>
              <a:rPr lang="en-GB" sz="4000" dirty="0"/>
              <a:t>m</a:t>
            </a:r>
            <a:endParaRPr lang="en-GB" sz="2800" b="1" u="sng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39466F-A173-D3F9-A2F7-DA12A2F73771}"/>
              </a:ext>
            </a:extLst>
          </p:cNvPr>
          <p:cNvSpPr txBox="1"/>
          <p:nvPr/>
        </p:nvSpPr>
        <p:spPr>
          <a:xfrm>
            <a:off x="8902997" y="3611491"/>
            <a:ext cx="156751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ma</a:t>
            </a:r>
            <a:r>
              <a:rPr lang="en-GB" sz="3600" b="1" u="sng" dirty="0"/>
              <a:t>n</a:t>
            </a:r>
            <a:r>
              <a:rPr lang="en-GB" sz="3600" dirty="0"/>
              <a:t>ic</a:t>
            </a:r>
            <a:endParaRPr lang="en-GB" sz="2400" b="1" u="sng" dirty="0"/>
          </a:p>
        </p:txBody>
      </p:sp>
    </p:spTree>
    <p:extLst>
      <p:ext uri="{BB962C8B-B14F-4D97-AF65-F5344CB8AC3E}">
        <p14:creationId xmlns:p14="http://schemas.microsoft.com/office/powerpoint/2010/main" val="28930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embarked on a jiant adventure.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16528" y="3673160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wore his favourite gacket.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503432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. Emile and Aimee eagerly agreed, adgusting their pace to match the jiraffe's long strides.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89705" y="210596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embarked on a </a:t>
            </a:r>
            <a:r>
              <a:rPr lang="en-GB" sz="3600" u="sng" dirty="0">
                <a:solidFill>
                  <a:srgbClr val="FF0000"/>
                </a:solidFill>
              </a:rPr>
              <a:t>g</a:t>
            </a:r>
            <a:r>
              <a:rPr lang="en-GB" sz="3600" dirty="0">
                <a:solidFill>
                  <a:schemeClr val="bg1"/>
                </a:solidFill>
              </a:rPr>
              <a:t>iant adventure.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568038" y="3678800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wore his favourite </a:t>
            </a:r>
            <a:r>
              <a:rPr lang="en-GB" sz="3600" u="sng" dirty="0">
                <a:solidFill>
                  <a:srgbClr val="FF0000"/>
                </a:solidFill>
              </a:rPr>
              <a:t>j</a:t>
            </a:r>
            <a:r>
              <a:rPr lang="en-GB" sz="3600" dirty="0">
                <a:solidFill>
                  <a:schemeClr val="bg1"/>
                </a:solidFill>
              </a:rPr>
              <a:t>acket.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673332" y="504176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. Emile and Aimee eagerly agreed, ad</a:t>
            </a:r>
            <a:r>
              <a:rPr lang="en-GB" sz="3600" u="sng" dirty="0">
                <a:solidFill>
                  <a:srgbClr val="FF0000"/>
                </a:solidFill>
              </a:rPr>
              <a:t>j</a:t>
            </a:r>
            <a:r>
              <a:rPr lang="en-GB" sz="3600" dirty="0">
                <a:solidFill>
                  <a:schemeClr val="bg1"/>
                </a:solidFill>
              </a:rPr>
              <a:t>usting their pace to match the </a:t>
            </a:r>
            <a:r>
              <a:rPr lang="en-GB" sz="3600" u="sng" dirty="0">
                <a:solidFill>
                  <a:srgbClr val="FF0000"/>
                </a:solidFill>
              </a:rPr>
              <a:t>g</a:t>
            </a:r>
            <a:r>
              <a:rPr lang="en-GB" sz="3600" dirty="0">
                <a:solidFill>
                  <a:schemeClr val="bg1"/>
                </a:solidFill>
              </a:rPr>
              <a:t>iraffe's long strides.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j__n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__g_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__m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728674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8390" y="581503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gem </a:t>
            </a:r>
          </a:p>
          <a:p>
            <a:pPr algn="ctr"/>
            <a:r>
              <a:rPr lang="en-GB" sz="4400" dirty="0"/>
              <a:t>magic </a:t>
            </a:r>
          </a:p>
          <a:p>
            <a:pPr algn="ctr"/>
            <a:r>
              <a:rPr lang="en-GB" sz="4400" dirty="0"/>
              <a:t>jacket </a:t>
            </a:r>
          </a:p>
          <a:p>
            <a:pPr algn="ctr"/>
            <a:r>
              <a:rPr lang="en-GB" sz="4400" dirty="0"/>
              <a:t>join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728674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18829" y="5728674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18829" y="5692388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18829" y="5728674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jacke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gem </a:t>
            </a:r>
          </a:p>
          <a:p>
            <a:pPr algn="ctr"/>
            <a:r>
              <a:rPr lang="en-GB" sz="4400" dirty="0"/>
              <a:t>magic </a:t>
            </a:r>
          </a:p>
          <a:p>
            <a:pPr algn="ctr"/>
            <a:r>
              <a:rPr lang="en-GB" sz="4400" dirty="0"/>
              <a:t>jacket </a:t>
            </a:r>
          </a:p>
          <a:p>
            <a:pPr algn="ctr"/>
            <a:r>
              <a:rPr lang="en-GB" sz="4400" dirty="0"/>
              <a:t>join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</p:spTree>
    <p:extLst>
      <p:ext uri="{BB962C8B-B14F-4D97-AF65-F5344CB8AC3E}">
        <p14:creationId xmlns:p14="http://schemas.microsoft.com/office/powerpoint/2010/main" val="3912279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727617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30F199C-8744-C60C-9B40-BCC8F8811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916FB0A-962E-60C0-527A-2CE5F3073558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B16EF0E0-78A0-C2F0-2862-EC3A41D07B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3365" y="1659102"/>
            <a:ext cx="2816827" cy="524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jacket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jar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jog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join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adjust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jail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1108" y="1659102"/>
            <a:ext cx="2816827" cy="3956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gem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giant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magic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giraffe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energy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guard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BFB3003-3B2A-37AE-6169-A066485B13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489FF1D-5539-7285-A8C0-FA739C5C8D9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12C43E1-3F9B-2221-8F1C-C5599218F4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16224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/j/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j or g.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C75500EE-BAF6-7013-2B3C-275B9AE39F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F0CAEB1-13E9-D00F-262D-61A939D6A3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1675DC6-135E-336E-BBC7-5A4AC8FD6A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F6A28AD3-78AE-4797-EBA6-2D96A1D72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Do these words have anything in common?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45299" y="389565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315984" y="25954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giant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57694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magic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7031225" y="384371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giraffe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jacket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jar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414207" y="540890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join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836681" y="519401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jog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F6A28AD3-78AE-4797-EBA6-2D96A1D72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dirty="0"/>
              <a:t>What letters are making the /j/ sound?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45299" y="389565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315984" y="25954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giant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57694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magic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7031225" y="384371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giraffe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jacket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jar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414207" y="540890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join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836681" y="519401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jog</a:t>
            </a:r>
          </a:p>
        </p:txBody>
      </p:sp>
    </p:spTree>
    <p:extLst>
      <p:ext uri="{BB962C8B-B14F-4D97-AF65-F5344CB8AC3E}">
        <p14:creationId xmlns:p14="http://schemas.microsoft.com/office/powerpoint/2010/main" val="638869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F6A28AD3-78AE-4797-EBA6-2D96A1D72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dirty="0"/>
              <a:t>What letters are making the /j/ sound?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45299" y="389565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315984" y="25954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iant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57694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7031225" y="384371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iraffe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acket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414207" y="540890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oin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836681" y="519401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og</a:t>
            </a:r>
          </a:p>
        </p:txBody>
      </p:sp>
    </p:spTree>
    <p:extLst>
      <p:ext uri="{BB962C8B-B14F-4D97-AF65-F5344CB8AC3E}">
        <p14:creationId xmlns:p14="http://schemas.microsoft.com/office/powerpoint/2010/main" val="1302774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9A5DD9C-D54F-E311-5F99-7A285964F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/j/ sound can be formed using: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2274456" y="1783331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j as in 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j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ar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6842766" y="1783331"/>
            <a:ext cx="3391125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g as in 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g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em</a:t>
              </a:r>
              <a:endParaRPr lang="en-GB" altLang="en-US" sz="3200" b="1" u="sng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2" name="Picture 21" descr="A picture containing grass, outdoor, plant&#10;&#10;Description automatically generated">
            <a:extLst>
              <a:ext uri="{FF2B5EF4-FFF2-40B4-BE49-F238E27FC236}">
                <a16:creationId xmlns:a16="http://schemas.microsoft.com/office/drawing/2014/main" id="{F0CC0B0F-8C3C-69B0-CC16-035D54F75A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9861" y="2474048"/>
            <a:ext cx="1856509" cy="1798834"/>
          </a:xfrm>
          <a:prstGeom prst="rect">
            <a:avLst/>
          </a:prstGeom>
        </p:spPr>
      </p:pic>
      <p:pic>
        <p:nvPicPr>
          <p:cNvPr id="26" name="Picture 25" descr="A picture containing indoor, sweet&#10;&#10;Description automatically generated">
            <a:extLst>
              <a:ext uri="{FF2B5EF4-FFF2-40B4-BE49-F238E27FC236}">
                <a16:creationId xmlns:a16="http://schemas.microsoft.com/office/drawing/2014/main" id="{D63B648F-EA83-4C3A-2C29-3F2463F2E3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6710" y="2481397"/>
            <a:ext cx="2704791" cy="1791485"/>
          </a:xfrm>
          <a:prstGeom prst="rect">
            <a:avLst/>
          </a:prstGeom>
        </p:spPr>
      </p:pic>
      <p:pic>
        <p:nvPicPr>
          <p:cNvPr id="29" name="Picture 28" descr="A picture containing cake, chocolate, plant, piece&#10;&#10;Description automatically generated">
            <a:extLst>
              <a:ext uri="{FF2B5EF4-FFF2-40B4-BE49-F238E27FC236}">
                <a16:creationId xmlns:a16="http://schemas.microsoft.com/office/drawing/2014/main" id="{FF891197-7019-22A7-523D-1707C47D077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8236" y="2406968"/>
            <a:ext cx="2798871" cy="1865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A blue background with a pattern of viking ships and hammers&#10;&#10;Description automatically generated">
            <a:extLst>
              <a:ext uri="{FF2B5EF4-FFF2-40B4-BE49-F238E27FC236}">
                <a16:creationId xmlns:a16="http://schemas.microsoft.com/office/drawing/2014/main" id="{B5259F85-4C8C-2C21-1319-DDC8BDCABE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0" y="295836"/>
            <a:ext cx="10176733" cy="118624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When do we use &lt;j&gt; and when do we use &lt;g&gt; for the /j/sound?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B0AF23C-EB8D-B539-0E60-9D2990CE0527}"/>
              </a:ext>
            </a:extLst>
          </p:cNvPr>
          <p:cNvSpPr/>
          <p:nvPr/>
        </p:nvSpPr>
        <p:spPr>
          <a:xfrm>
            <a:off x="340660" y="1704600"/>
            <a:ext cx="11421033" cy="6117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algn="ctr">
              <a:lnSpc>
                <a:spcPct val="115000"/>
              </a:lnSpc>
              <a:spcAft>
                <a:spcPts val="800"/>
              </a:spcAft>
            </a:pPr>
            <a:r>
              <a:rPr lang="en-GB" sz="2400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All these words have the /j/ sound. Can you hear it?</a:t>
            </a:r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B95E070-7956-EFB9-49BB-748FA6DD8346}"/>
              </a:ext>
            </a:extLst>
          </p:cNvPr>
          <p:cNvSpPr txBox="1">
            <a:spLocks/>
          </p:cNvSpPr>
          <p:nvPr/>
        </p:nvSpPr>
        <p:spPr>
          <a:xfrm>
            <a:off x="7288237" y="2621285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giraffe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340660" y="1704600"/>
            <a:ext cx="11421033" cy="7112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algn="ctr">
              <a:lnSpc>
                <a:spcPct val="115000"/>
              </a:lnSpc>
              <a:spcAft>
                <a:spcPts val="800"/>
              </a:spcAft>
            </a:pPr>
            <a:r>
              <a:rPr lang="en-AU" sz="2400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Look carefully at the letters that </a:t>
            </a:r>
            <a:r>
              <a:rPr lang="en-AU" sz="2400" u="sng" kern="100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follow</a:t>
            </a:r>
            <a:r>
              <a:rPr lang="en-AU" sz="2400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the /j/ spelt g sound.</a:t>
            </a:r>
            <a:endParaRPr lang="en-GB" sz="24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518D69-62CF-0EE6-E8FB-734B502860B6}"/>
              </a:ext>
            </a:extLst>
          </p:cNvPr>
          <p:cNvSpPr txBox="1">
            <a:spLocks/>
          </p:cNvSpPr>
          <p:nvPr/>
        </p:nvSpPr>
        <p:spPr>
          <a:xfrm>
            <a:off x="2656519" y="2621285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magic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9D6698-5B1B-0A6F-D545-03BD8F621F7C}"/>
              </a:ext>
            </a:extLst>
          </p:cNvPr>
          <p:cNvSpPr txBox="1">
            <a:spLocks/>
          </p:cNvSpPr>
          <p:nvPr/>
        </p:nvSpPr>
        <p:spPr>
          <a:xfrm>
            <a:off x="340660" y="3517713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energy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6D19EDF-0778-5D9B-0410-2C3F12C2ECF9}"/>
              </a:ext>
            </a:extLst>
          </p:cNvPr>
          <p:cNvSpPr txBox="1">
            <a:spLocks/>
          </p:cNvSpPr>
          <p:nvPr/>
        </p:nvSpPr>
        <p:spPr>
          <a:xfrm>
            <a:off x="4972378" y="2621285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giant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FB77699-7EF4-7DF9-6B06-E1A5E65BDFBC}"/>
              </a:ext>
            </a:extLst>
          </p:cNvPr>
          <p:cNvSpPr txBox="1">
            <a:spLocks/>
          </p:cNvSpPr>
          <p:nvPr/>
        </p:nvSpPr>
        <p:spPr>
          <a:xfrm>
            <a:off x="340660" y="2621285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gem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4EF55F1-390F-1290-B564-7AB30D2E0930}"/>
              </a:ext>
            </a:extLst>
          </p:cNvPr>
          <p:cNvSpPr txBox="1">
            <a:spLocks/>
          </p:cNvSpPr>
          <p:nvPr/>
        </p:nvSpPr>
        <p:spPr>
          <a:xfrm>
            <a:off x="9604096" y="2621285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genius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497CE6F-9920-AF7A-DD63-9B73CF4E0460}"/>
              </a:ext>
            </a:extLst>
          </p:cNvPr>
          <p:cNvSpPr txBox="1">
            <a:spLocks/>
          </p:cNvSpPr>
          <p:nvPr/>
        </p:nvSpPr>
        <p:spPr>
          <a:xfrm>
            <a:off x="4972378" y="3508374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gentle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A46CB9-B3B3-3FB6-8FC0-CCAE56E4B7C7}"/>
              </a:ext>
            </a:extLst>
          </p:cNvPr>
          <p:cNvSpPr txBox="1">
            <a:spLocks/>
          </p:cNvSpPr>
          <p:nvPr/>
        </p:nvSpPr>
        <p:spPr>
          <a:xfrm>
            <a:off x="2656519" y="3508374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gym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5DFC491-C6BA-3FF7-78A6-FB14D1E529F0}"/>
              </a:ext>
            </a:extLst>
          </p:cNvPr>
          <p:cNvSpPr txBox="1">
            <a:spLocks/>
          </p:cNvSpPr>
          <p:nvPr/>
        </p:nvSpPr>
        <p:spPr>
          <a:xfrm>
            <a:off x="7288237" y="3508374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genius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18237F0-8E6B-B8F5-9D32-D7DE63F3A875}"/>
              </a:ext>
            </a:extLst>
          </p:cNvPr>
          <p:cNvSpPr txBox="1">
            <a:spLocks/>
          </p:cNvSpPr>
          <p:nvPr/>
        </p:nvSpPr>
        <p:spPr>
          <a:xfrm>
            <a:off x="9616160" y="3487584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generous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55A5890-DB79-0CB1-B683-1505122995B0}"/>
              </a:ext>
            </a:extLst>
          </p:cNvPr>
          <p:cNvSpPr txBox="1">
            <a:spLocks/>
          </p:cNvSpPr>
          <p:nvPr/>
        </p:nvSpPr>
        <p:spPr>
          <a:xfrm>
            <a:off x="7288237" y="2630176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raffe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BB7EC86-67B5-CDEB-D40D-014F5DA0F509}"/>
              </a:ext>
            </a:extLst>
          </p:cNvPr>
          <p:cNvSpPr txBox="1">
            <a:spLocks/>
          </p:cNvSpPr>
          <p:nvPr/>
        </p:nvSpPr>
        <p:spPr>
          <a:xfrm>
            <a:off x="2656519" y="2630176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mag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4461262-4DE3-1359-25CD-88AEDFD69D15}"/>
              </a:ext>
            </a:extLst>
          </p:cNvPr>
          <p:cNvSpPr txBox="1">
            <a:spLocks/>
          </p:cNvSpPr>
          <p:nvPr/>
        </p:nvSpPr>
        <p:spPr>
          <a:xfrm>
            <a:off x="340660" y="3526604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energ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E1CAEBC-BBFE-CC4B-3C95-DDCC6620C56A}"/>
              </a:ext>
            </a:extLst>
          </p:cNvPr>
          <p:cNvSpPr txBox="1">
            <a:spLocks/>
          </p:cNvSpPr>
          <p:nvPr/>
        </p:nvSpPr>
        <p:spPr>
          <a:xfrm>
            <a:off x="4972378" y="2630176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A14EB57-1F4E-995A-4A95-71B59FE522A6}"/>
              </a:ext>
            </a:extLst>
          </p:cNvPr>
          <p:cNvSpPr txBox="1">
            <a:spLocks/>
          </p:cNvSpPr>
          <p:nvPr/>
        </p:nvSpPr>
        <p:spPr>
          <a:xfrm>
            <a:off x="340660" y="2630176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623560-77D3-D1FB-AD82-6E1D545F61E2}"/>
              </a:ext>
            </a:extLst>
          </p:cNvPr>
          <p:cNvSpPr txBox="1">
            <a:spLocks/>
          </p:cNvSpPr>
          <p:nvPr/>
        </p:nvSpPr>
        <p:spPr>
          <a:xfrm>
            <a:off x="9604096" y="2630176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nius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23E5F08-BB69-B30B-8934-8EF510A39DD3}"/>
              </a:ext>
            </a:extLst>
          </p:cNvPr>
          <p:cNvSpPr txBox="1">
            <a:spLocks/>
          </p:cNvSpPr>
          <p:nvPr/>
        </p:nvSpPr>
        <p:spPr>
          <a:xfrm>
            <a:off x="4972378" y="3517265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ntle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2130B2B-4C21-FCA0-D71E-154441051964}"/>
              </a:ext>
            </a:extLst>
          </p:cNvPr>
          <p:cNvSpPr txBox="1">
            <a:spLocks/>
          </p:cNvSpPr>
          <p:nvPr/>
        </p:nvSpPr>
        <p:spPr>
          <a:xfrm>
            <a:off x="2656519" y="3517265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6C55DA98-D01E-1EBD-7430-9EBD296E5238}"/>
              </a:ext>
            </a:extLst>
          </p:cNvPr>
          <p:cNvSpPr txBox="1">
            <a:spLocks/>
          </p:cNvSpPr>
          <p:nvPr/>
        </p:nvSpPr>
        <p:spPr>
          <a:xfrm>
            <a:off x="7288237" y="3517265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nius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B50C0CE-7724-C07A-075E-36C68957C32E}"/>
              </a:ext>
            </a:extLst>
          </p:cNvPr>
          <p:cNvSpPr txBox="1">
            <a:spLocks/>
          </p:cNvSpPr>
          <p:nvPr/>
        </p:nvSpPr>
        <p:spPr>
          <a:xfrm>
            <a:off x="9616160" y="3496475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nerous</a:t>
            </a:r>
          </a:p>
        </p:txBody>
      </p:sp>
      <p:sp>
        <p:nvSpPr>
          <p:cNvPr id="37" name="Title 20">
            <a:extLst>
              <a:ext uri="{FF2B5EF4-FFF2-40B4-BE49-F238E27FC236}">
                <a16:creationId xmlns:a16="http://schemas.microsoft.com/office/drawing/2014/main" id="{A7C75978-6974-C608-71D7-1E1CE70C929D}"/>
              </a:ext>
            </a:extLst>
          </p:cNvPr>
          <p:cNvSpPr txBox="1">
            <a:spLocks/>
          </p:cNvSpPr>
          <p:nvPr/>
        </p:nvSpPr>
        <p:spPr>
          <a:xfrm>
            <a:off x="385481" y="5375920"/>
            <a:ext cx="11421033" cy="118624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g makes the /j/ sound when followed by e, i or y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D6ADEDEC-A8A0-7BCF-D5DA-59BBD5FF3D49}"/>
              </a:ext>
            </a:extLst>
          </p:cNvPr>
          <p:cNvSpPr/>
          <p:nvPr/>
        </p:nvSpPr>
        <p:spPr>
          <a:xfrm>
            <a:off x="385482" y="4446971"/>
            <a:ext cx="11421033" cy="7112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algn="ctr">
              <a:lnSpc>
                <a:spcPct val="115000"/>
              </a:lnSpc>
              <a:spcAft>
                <a:spcPts val="800"/>
              </a:spcAft>
            </a:pPr>
            <a:r>
              <a:rPr lang="en-AU" sz="2400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Is there a rule that you could write for these words?</a:t>
            </a:r>
            <a:endParaRPr lang="en-GB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408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95"/>
    </mc:Choice>
    <mc:Fallback xmlns="">
      <p:transition spd="slow" advTm="185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  <p:bldP spid="8" grpId="0" animBg="1"/>
      <p:bldP spid="11" grpId="0" animBg="1"/>
      <p:bldP spid="12" grpId="0" animBg="1"/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30" grpId="0" animBg="1"/>
      <p:bldP spid="31" grpId="0" animBg="1"/>
      <p:bldP spid="33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e background with a pattern of viking ships and hammers&#10;&#10;Description automatically generated">
            <a:extLst>
              <a:ext uri="{FF2B5EF4-FFF2-40B4-BE49-F238E27FC236}">
                <a16:creationId xmlns:a16="http://schemas.microsoft.com/office/drawing/2014/main" id="{54D434F1-DFC6-85CF-4750-898A5798D1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7" name="Title 20">
            <a:extLst>
              <a:ext uri="{FF2B5EF4-FFF2-40B4-BE49-F238E27FC236}">
                <a16:creationId xmlns:a16="http://schemas.microsoft.com/office/drawing/2014/main" id="{A7C75978-6974-C608-71D7-1E1CE70C929D}"/>
              </a:ext>
            </a:extLst>
          </p:cNvPr>
          <p:cNvSpPr txBox="1">
            <a:spLocks/>
          </p:cNvSpPr>
          <p:nvPr/>
        </p:nvSpPr>
        <p:spPr>
          <a:xfrm>
            <a:off x="1856232" y="260035"/>
            <a:ext cx="9917759" cy="118624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Does g always make the /j/ sound when followed by e, i or y?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340660" y="1618452"/>
            <a:ext cx="11421033" cy="7112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algn="ctr">
              <a:lnSpc>
                <a:spcPct val="115000"/>
              </a:lnSpc>
              <a:spcAft>
                <a:spcPts val="800"/>
              </a:spcAft>
            </a:pPr>
            <a:r>
              <a:rPr lang="en-GB" sz="3200" kern="100" dirty="0"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Can you think of any examples? </a:t>
            </a:r>
            <a:endParaRPr lang="en-GB" sz="3200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555A5890-DB79-0CB1-B683-1505122995B0}"/>
              </a:ext>
            </a:extLst>
          </p:cNvPr>
          <p:cNvSpPr txBox="1">
            <a:spLocks/>
          </p:cNvSpPr>
          <p:nvPr/>
        </p:nvSpPr>
        <p:spPr>
          <a:xfrm>
            <a:off x="7288237" y="2630176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girl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BB7EC86-67B5-CDEB-D40D-014F5DA0F509}"/>
              </a:ext>
            </a:extLst>
          </p:cNvPr>
          <p:cNvSpPr txBox="1">
            <a:spLocks/>
          </p:cNvSpPr>
          <p:nvPr/>
        </p:nvSpPr>
        <p:spPr>
          <a:xfrm>
            <a:off x="2656519" y="2630176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got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E1CAEBC-BBFE-CC4B-3C95-DDCC6620C56A}"/>
              </a:ext>
            </a:extLst>
          </p:cNvPr>
          <p:cNvSpPr txBox="1">
            <a:spLocks/>
          </p:cNvSpPr>
          <p:nvPr/>
        </p:nvSpPr>
        <p:spPr>
          <a:xfrm>
            <a:off x="4972378" y="2630176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give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A14EB57-1F4E-995A-4A95-71B59FE522A6}"/>
              </a:ext>
            </a:extLst>
          </p:cNvPr>
          <p:cNvSpPr txBox="1">
            <a:spLocks/>
          </p:cNvSpPr>
          <p:nvPr/>
        </p:nvSpPr>
        <p:spPr>
          <a:xfrm>
            <a:off x="340660" y="2630176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623560-77D3-D1FB-AD82-6E1D545F61E2}"/>
              </a:ext>
            </a:extLst>
          </p:cNvPr>
          <p:cNvSpPr txBox="1">
            <a:spLocks/>
          </p:cNvSpPr>
          <p:nvPr/>
        </p:nvSpPr>
        <p:spPr>
          <a:xfrm>
            <a:off x="9604096" y="2630176"/>
            <a:ext cx="2080800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begin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D6ADEDEC-A8A0-7BCF-D5DA-59BBD5FF3D49}"/>
              </a:ext>
            </a:extLst>
          </p:cNvPr>
          <p:cNvSpPr/>
          <p:nvPr/>
        </p:nvSpPr>
        <p:spPr>
          <a:xfrm>
            <a:off x="352958" y="3624118"/>
            <a:ext cx="11421033" cy="7112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algn="ctr">
              <a:lnSpc>
                <a:spcPct val="115000"/>
              </a:lnSpc>
              <a:spcAft>
                <a:spcPts val="800"/>
              </a:spcAft>
            </a:pPr>
            <a:r>
              <a:rPr lang="en-GB" sz="2800" kern="100" dirty="0"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There are quite a few exceptions so it would be better to say:</a:t>
            </a:r>
          </a:p>
        </p:txBody>
      </p:sp>
      <p:sp>
        <p:nvSpPr>
          <p:cNvPr id="6" name="Title 20">
            <a:extLst>
              <a:ext uri="{FF2B5EF4-FFF2-40B4-BE49-F238E27FC236}">
                <a16:creationId xmlns:a16="http://schemas.microsoft.com/office/drawing/2014/main" id="{1CCE7527-694C-867E-87D7-BB63242DF563}"/>
              </a:ext>
            </a:extLst>
          </p:cNvPr>
          <p:cNvSpPr txBox="1">
            <a:spLocks/>
          </p:cNvSpPr>
          <p:nvPr/>
        </p:nvSpPr>
        <p:spPr>
          <a:xfrm>
            <a:off x="352958" y="4618060"/>
            <a:ext cx="11421033" cy="118624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g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may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make the /j/ sound when followed by e, i or y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207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43"/>
    </mc:Choice>
    <mc:Fallback xmlns="">
      <p:transition spd="slow" advTm="101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  <p:bldP spid="24" grpId="0" animBg="1"/>
      <p:bldP spid="27" grpId="0" animBg="1"/>
      <p:bldP spid="28" grpId="0" animBg="1"/>
      <p:bldP spid="30" grpId="0" animBg="1"/>
      <p:bldP spid="38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background with many objects&#10;&#10;Description automatically generated">
            <a:extLst>
              <a:ext uri="{FF2B5EF4-FFF2-40B4-BE49-F238E27FC236}">
                <a16:creationId xmlns:a16="http://schemas.microsoft.com/office/drawing/2014/main" id="{E59B0EFD-79EB-8585-6F16-6CF8DD7C0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59" y="163132"/>
            <a:ext cx="10176733" cy="118624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Look at these spelling words, they contain the /j/ spelt j sound.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870" y="-83029"/>
            <a:ext cx="1941798" cy="1811669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394447" y="3213022"/>
            <a:ext cx="11421033" cy="5419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algn="ctr">
              <a:lnSpc>
                <a:spcPct val="115000"/>
              </a:lnSpc>
              <a:spcAft>
                <a:spcPts val="800"/>
              </a:spcAft>
            </a:pPr>
            <a:r>
              <a:rPr lang="en-GB" sz="2400" kern="100" dirty="0"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HINT: Segment the words into syllables. </a:t>
            </a:r>
            <a:endParaRPr lang="en-GB" sz="240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55A5890-DB79-0CB1-B683-1505122995B0}"/>
              </a:ext>
            </a:extLst>
          </p:cNvPr>
          <p:cNvSpPr txBox="1">
            <a:spLocks/>
          </p:cNvSpPr>
          <p:nvPr/>
        </p:nvSpPr>
        <p:spPr>
          <a:xfrm>
            <a:off x="7342024" y="1673593"/>
            <a:ext cx="2080800" cy="591109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adjust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BB7EC86-67B5-CDEB-D40D-014F5DA0F509}"/>
              </a:ext>
            </a:extLst>
          </p:cNvPr>
          <p:cNvSpPr txBox="1">
            <a:spLocks/>
          </p:cNvSpPr>
          <p:nvPr/>
        </p:nvSpPr>
        <p:spPr>
          <a:xfrm>
            <a:off x="2710306" y="1673593"/>
            <a:ext cx="2080800" cy="591109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jar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E1CAEBC-BBFE-CC4B-3C95-DDCC6620C56A}"/>
              </a:ext>
            </a:extLst>
          </p:cNvPr>
          <p:cNvSpPr txBox="1">
            <a:spLocks/>
          </p:cNvSpPr>
          <p:nvPr/>
        </p:nvSpPr>
        <p:spPr>
          <a:xfrm>
            <a:off x="5026165" y="1673593"/>
            <a:ext cx="2080800" cy="591109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jog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A14EB57-1F4E-995A-4A95-71B59FE522A6}"/>
              </a:ext>
            </a:extLst>
          </p:cNvPr>
          <p:cNvSpPr txBox="1">
            <a:spLocks/>
          </p:cNvSpPr>
          <p:nvPr/>
        </p:nvSpPr>
        <p:spPr>
          <a:xfrm>
            <a:off x="394447" y="1673593"/>
            <a:ext cx="2080800" cy="591109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jacket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623560-77D3-D1FB-AD82-6E1D545F61E2}"/>
              </a:ext>
            </a:extLst>
          </p:cNvPr>
          <p:cNvSpPr txBox="1">
            <a:spLocks/>
          </p:cNvSpPr>
          <p:nvPr/>
        </p:nvSpPr>
        <p:spPr>
          <a:xfrm>
            <a:off x="9657883" y="1673593"/>
            <a:ext cx="2080800" cy="591109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jail</a:t>
            </a:r>
          </a:p>
        </p:txBody>
      </p:sp>
      <p:sp>
        <p:nvSpPr>
          <p:cNvPr id="37" name="Title 20">
            <a:extLst>
              <a:ext uri="{FF2B5EF4-FFF2-40B4-BE49-F238E27FC236}">
                <a16:creationId xmlns:a16="http://schemas.microsoft.com/office/drawing/2014/main" id="{A7C75978-6974-C608-71D7-1E1CE70C929D}"/>
              </a:ext>
            </a:extLst>
          </p:cNvPr>
          <p:cNvSpPr txBox="1">
            <a:spLocks/>
          </p:cNvSpPr>
          <p:nvPr/>
        </p:nvSpPr>
        <p:spPr>
          <a:xfrm>
            <a:off x="439271" y="4781119"/>
            <a:ext cx="11421033" cy="118624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/j/ sound spelt &lt;j&gt; is usually found </a:t>
            </a:r>
          </a:p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at the beginning of a syllable.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D6ADEDEC-A8A0-7BCF-D5DA-59BBD5FF3D49}"/>
              </a:ext>
            </a:extLst>
          </p:cNvPr>
          <p:cNvSpPr/>
          <p:nvPr/>
        </p:nvSpPr>
        <p:spPr>
          <a:xfrm>
            <a:off x="394447" y="2402310"/>
            <a:ext cx="11421033" cy="7112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algn="ctr">
              <a:lnSpc>
                <a:spcPct val="115000"/>
              </a:lnSpc>
              <a:spcAft>
                <a:spcPts val="800"/>
              </a:spcAft>
            </a:pPr>
            <a:r>
              <a:rPr lang="en-AU" sz="2400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Is there a rule that you could write for these words?</a:t>
            </a:r>
            <a:endParaRPr lang="en-GB" sz="24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792E7D-1B99-CEC4-6A63-AE8C8F651D79}"/>
              </a:ext>
            </a:extLst>
          </p:cNvPr>
          <p:cNvSpPr/>
          <p:nvPr/>
        </p:nvSpPr>
        <p:spPr>
          <a:xfrm>
            <a:off x="394447" y="3912437"/>
            <a:ext cx="11421033" cy="7112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algn="ctr">
              <a:lnSpc>
                <a:spcPct val="115000"/>
              </a:lnSpc>
              <a:spcAft>
                <a:spcPts val="800"/>
              </a:spcAft>
            </a:pPr>
            <a:r>
              <a:rPr lang="en-GB" sz="2400" kern="100" dirty="0"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Where in each syllable do you find the /j/ spelt j sound?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49622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0"/>
    </mc:Choice>
    <mc:Fallback xmlns="">
      <p:transition spd="slow" advTm="15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7" grpId="0" animBg="1"/>
      <p:bldP spid="38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6.6|2|2|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4|2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775</Words>
  <Application>Microsoft Office PowerPoint</Application>
  <PresentationFormat>Widescreen</PresentationFormat>
  <Paragraphs>211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The /j/ sound  spelt j or g.</vt:lpstr>
      <vt:lpstr>Do these words have anything in common?</vt:lpstr>
      <vt:lpstr>What letters are making the /j/ sound?</vt:lpstr>
      <vt:lpstr>What letters are making the /j/ sound?</vt:lpstr>
      <vt:lpstr>The /j/ sound can be formed using: </vt:lpstr>
      <vt:lpstr>When do we use &lt;j&gt; and when do we use &lt;g&gt; for the /j/sound?</vt:lpstr>
      <vt:lpstr>PowerPoint Presentation</vt:lpstr>
      <vt:lpstr>Look at these spelling words, they contain the /j/ spelt j sound. </vt:lpstr>
      <vt:lpstr>PowerPoint Presentation</vt:lpstr>
      <vt:lpstr>PowerPoint Presentation</vt:lpstr>
      <vt:lpstr>Can you work out what words are missing?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44</cp:revision>
  <dcterms:created xsi:type="dcterms:W3CDTF">2022-05-31T09:42:07Z</dcterms:created>
  <dcterms:modified xsi:type="dcterms:W3CDTF">2025-12-08T15:41:43Z</dcterms:modified>
</cp:coreProperties>
</file>