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66" r:id="rId2"/>
    <p:sldId id="274" r:id="rId3"/>
    <p:sldId id="269" r:id="rId4"/>
    <p:sldId id="279" r:id="rId5"/>
    <p:sldId id="280" r:id="rId6"/>
    <p:sldId id="281" r:id="rId7"/>
    <p:sldId id="282" r:id="rId8"/>
    <p:sldId id="283" r:id="rId9"/>
    <p:sldId id="365" r:id="rId10"/>
    <p:sldId id="270" r:id="rId11"/>
    <p:sldId id="361" r:id="rId12"/>
    <p:sldId id="362" r:id="rId13"/>
    <p:sldId id="363" r:id="rId14"/>
    <p:sldId id="360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326709-D09B-41D4-99A4-027CC119E680}" v="4" dt="2025-12-08T15:40:47.6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0:47.639" v="3"/>
      <pc:docMkLst>
        <pc:docMk/>
      </pc:docMkLst>
      <pc:sldChg chg="del">
        <pc:chgData name="Glen Jones" userId="e846aaca-4b24-4b13-b0d0-f2308e16b284" providerId="ADAL" clId="{ED47ACC3-9597-4D89-A1DC-43CF280EF274}" dt="2025-12-08T15:40:00.980" v="1" actId="47"/>
        <pc:sldMkLst>
          <pc:docMk/>
          <pc:sldMk cId="2355754654" sldId="359"/>
        </pc:sldMkLst>
      </pc:sldChg>
      <pc:sldChg chg="addSp modSp">
        <pc:chgData name="Glen Jones" userId="e846aaca-4b24-4b13-b0d0-f2308e16b284" providerId="ADAL" clId="{ED47ACC3-9597-4D89-A1DC-43CF280EF274}" dt="2025-12-08T15:40:47.639" v="3"/>
        <pc:sldMkLst>
          <pc:docMk/>
          <pc:sldMk cId="2625198195" sldId="360"/>
        </pc:sldMkLst>
        <pc:spChg chg="add mod">
          <ac:chgData name="Glen Jones" userId="e846aaca-4b24-4b13-b0d0-f2308e16b284" providerId="ADAL" clId="{ED47ACC3-9597-4D89-A1DC-43CF280EF274}" dt="2025-12-08T15:40:47.639" v="3"/>
          <ac:spMkLst>
            <pc:docMk/>
            <pc:sldMk cId="2625198195" sldId="360"/>
            <ac:spMk id="2" creationId="{DDCF242F-351A-77CB-8104-73FC4BCB8355}"/>
          </ac:spMkLst>
        </pc:spChg>
      </pc:sldChg>
      <pc:sldChg chg="addSp modSp add">
        <pc:chgData name="Glen Jones" userId="e846aaca-4b24-4b13-b0d0-f2308e16b284" providerId="ADAL" clId="{ED47ACC3-9597-4D89-A1DC-43CF280EF274}" dt="2025-12-08T15:40:43.141" v="2"/>
        <pc:sldMkLst>
          <pc:docMk/>
          <pc:sldMk cId="810378824" sldId="366"/>
        </pc:sldMkLst>
        <pc:spChg chg="add mod">
          <ac:chgData name="Glen Jones" userId="e846aaca-4b24-4b13-b0d0-f2308e16b284" providerId="ADAL" clId="{ED47ACC3-9597-4D89-A1DC-43CF280EF274}" dt="2025-12-08T15:40:43.141" v="2"/>
          <ac:spMkLst>
            <pc:docMk/>
            <pc:sldMk cId="810378824" sldId="366"/>
            <ac:spMk id="7" creationId="{AA848538-386B-1A3A-1418-8551F38EBFE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8.png"/><Relationship Id="rId7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81037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You have 2 minutes to memorise all of the words!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age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huge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change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charge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bulge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village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strange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badge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bridge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dodge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fudge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D611D2D9-084C-F1AB-4767-D31D21E16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age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huge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change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charge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bulge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village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strange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badge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bridge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dodge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fudge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225010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0A6524F-02AA-640F-C279-14BEABCCA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C863DDB-4C5C-0DD8-91E0-546B7EA14D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3365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age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huge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change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charge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bulge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village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885" y="1659102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strange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badge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edge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bridge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dodge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fudge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9A21D3-8C46-FE4C-18F7-90441A4719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DCF242F-351A-77CB-8104-73FC4BCB835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9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05F29F-0882-0750-7DC5-8612A05401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94453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/j/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CFC111F-3339-1C60-23AF-518D2417B6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460B46B-FA91-974C-E1A3-13897C3CD7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30FD275-BA5B-5C55-4C36-B8BBD0DB28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2D820FA-EE3D-9165-6463-DE04E0540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The /j/ sound can be formed in which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two ways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j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j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ar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391125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g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g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em</a:t>
              </a:r>
              <a:endParaRPr lang="en-GB" altLang="en-US" sz="3200" b="1" u="sng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Picture 21" descr="A picture containing grass, outdoor, plant&#10;&#10;Description automatically generated">
            <a:extLst>
              <a:ext uri="{FF2B5EF4-FFF2-40B4-BE49-F238E27FC236}">
                <a16:creationId xmlns:a16="http://schemas.microsoft.com/office/drawing/2014/main" id="{F0CC0B0F-8C3C-69B0-CC16-035D54F75A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9861" y="2474048"/>
            <a:ext cx="1856509" cy="1798834"/>
          </a:xfrm>
          <a:prstGeom prst="rect">
            <a:avLst/>
          </a:prstGeom>
        </p:spPr>
      </p:pic>
      <p:pic>
        <p:nvPicPr>
          <p:cNvPr id="26" name="Picture 25" descr="A picture containing indoor, sweet&#10;&#10;Description automatically generated">
            <a:extLst>
              <a:ext uri="{FF2B5EF4-FFF2-40B4-BE49-F238E27FC236}">
                <a16:creationId xmlns:a16="http://schemas.microsoft.com/office/drawing/2014/main" id="{D63B648F-EA83-4C3A-2C29-3F2463F2E3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6710" y="2481397"/>
            <a:ext cx="2704791" cy="1791485"/>
          </a:xfrm>
          <a:prstGeom prst="rect">
            <a:avLst/>
          </a:prstGeom>
        </p:spPr>
      </p:pic>
      <p:pic>
        <p:nvPicPr>
          <p:cNvPr id="29" name="Picture 28" descr="A picture containing cake, chocolate, plant, piece&#10;&#10;Description automatically generated">
            <a:extLst>
              <a:ext uri="{FF2B5EF4-FFF2-40B4-BE49-F238E27FC236}">
                <a16:creationId xmlns:a16="http://schemas.microsoft.com/office/drawing/2014/main" id="{FF891197-7019-22A7-523D-1707C47D077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36" y="2406968"/>
            <a:ext cx="2798871" cy="18659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4BCA76-117E-84CB-A193-5310C29A9C5F}"/>
              </a:ext>
            </a:extLst>
          </p:cNvPr>
          <p:cNvSpPr txBox="1"/>
          <p:nvPr/>
        </p:nvSpPr>
        <p:spPr>
          <a:xfrm>
            <a:off x="1285875" y="4724400"/>
            <a:ext cx="9829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The /j/ sound can be spelt in </a:t>
            </a:r>
          </a:p>
          <a:p>
            <a:pPr algn="ctr"/>
            <a:r>
              <a:rPr lang="en-GB" sz="4000" b="1" u="sng" dirty="0"/>
              <a:t>two more ways.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CB684E6-34A6-B74A-9904-D5AA41B27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charge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change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village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</a:p>
        </p:txBody>
      </p:sp>
      <p:pic>
        <p:nvPicPr>
          <p:cNvPr id="12" name="Picture 11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72AC5F37-D6A4-7D53-6762-ECB087381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" y="2671762"/>
            <a:ext cx="2594264" cy="1729509"/>
          </a:xfrm>
          <a:prstGeom prst="rect">
            <a:avLst/>
          </a:prstGeom>
        </p:spPr>
      </p:pic>
      <p:pic>
        <p:nvPicPr>
          <p:cNvPr id="14" name="Picture 13" descr="A pile of coins&#10;&#10;Description automatically generated">
            <a:extLst>
              <a:ext uri="{FF2B5EF4-FFF2-40B4-BE49-F238E27FC236}">
                <a16:creationId xmlns:a16="http://schemas.microsoft.com/office/drawing/2014/main" id="{6509D640-B1B2-6DA3-A15D-358B026604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786" y="4494787"/>
            <a:ext cx="3386942" cy="1906393"/>
          </a:xfrm>
          <a:prstGeom prst="rect">
            <a:avLst/>
          </a:prstGeom>
        </p:spPr>
      </p:pic>
      <p:pic>
        <p:nvPicPr>
          <p:cNvPr id="16" name="Picture 15" descr="A picture containing water, outdoor, mountain, house&#10;&#10;Description automatically generated">
            <a:extLst>
              <a:ext uri="{FF2B5EF4-FFF2-40B4-BE49-F238E27FC236}">
                <a16:creationId xmlns:a16="http://schemas.microsoft.com/office/drawing/2014/main" id="{76733075-3172-235C-B0B0-844E847B08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837" y="2694708"/>
            <a:ext cx="2103967" cy="3155950"/>
          </a:xfrm>
          <a:prstGeom prst="rect">
            <a:avLst/>
          </a:prstGeom>
        </p:spPr>
      </p:pic>
      <p:pic>
        <p:nvPicPr>
          <p:cNvPr id="20" name="Picture 19" descr="A picture containing text, car&#10;&#10;Description automatically generated">
            <a:extLst>
              <a:ext uri="{FF2B5EF4-FFF2-40B4-BE49-F238E27FC236}">
                <a16:creationId xmlns:a16="http://schemas.microsoft.com/office/drawing/2014/main" id="{C6B4AF63-1094-88B4-0FAE-AD12ABFE35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61" y="4494787"/>
            <a:ext cx="3556018" cy="199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pe, background pattern&#10;&#10;Description automatically generated">
            <a:extLst>
              <a:ext uri="{FF2B5EF4-FFF2-40B4-BE49-F238E27FC236}">
                <a16:creationId xmlns:a16="http://schemas.microsoft.com/office/drawing/2014/main" id="{4EDD3652-15A3-047C-BB98-CB6D32A1F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char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chan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villa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pic>
        <p:nvPicPr>
          <p:cNvPr id="12" name="Picture 11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72AC5F37-D6A4-7D53-6762-ECB087381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" y="2671762"/>
            <a:ext cx="2594264" cy="1729509"/>
          </a:xfrm>
          <a:prstGeom prst="rect">
            <a:avLst/>
          </a:prstGeom>
        </p:spPr>
      </p:pic>
      <p:pic>
        <p:nvPicPr>
          <p:cNvPr id="14" name="Picture 13" descr="A pile of coins&#10;&#10;Description automatically generated">
            <a:extLst>
              <a:ext uri="{FF2B5EF4-FFF2-40B4-BE49-F238E27FC236}">
                <a16:creationId xmlns:a16="http://schemas.microsoft.com/office/drawing/2014/main" id="{6509D640-B1B2-6DA3-A15D-358B026604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786" y="4494787"/>
            <a:ext cx="3386942" cy="1906393"/>
          </a:xfrm>
          <a:prstGeom prst="rect">
            <a:avLst/>
          </a:prstGeom>
        </p:spPr>
      </p:pic>
      <p:pic>
        <p:nvPicPr>
          <p:cNvPr id="16" name="Picture 15" descr="A picture containing water, outdoor, mountain, house&#10;&#10;Description automatically generated">
            <a:extLst>
              <a:ext uri="{FF2B5EF4-FFF2-40B4-BE49-F238E27FC236}">
                <a16:creationId xmlns:a16="http://schemas.microsoft.com/office/drawing/2014/main" id="{76733075-3172-235C-B0B0-844E847B08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837" y="2694708"/>
            <a:ext cx="2103967" cy="3155950"/>
          </a:xfrm>
          <a:prstGeom prst="rect">
            <a:avLst/>
          </a:prstGeom>
        </p:spPr>
      </p:pic>
      <p:pic>
        <p:nvPicPr>
          <p:cNvPr id="20" name="Picture 19" descr="A picture containing text, car&#10;&#10;Description automatically generated">
            <a:extLst>
              <a:ext uri="{FF2B5EF4-FFF2-40B4-BE49-F238E27FC236}">
                <a16:creationId xmlns:a16="http://schemas.microsoft.com/office/drawing/2014/main" id="{C6B4AF63-1094-88B4-0FAE-AD12ABFE35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61" y="4494787"/>
            <a:ext cx="3556018" cy="199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62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9F20CA57-B4DE-3814-4A20-A824D399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063" y="365125"/>
            <a:ext cx="10578737" cy="1325563"/>
          </a:xfrm>
        </p:spPr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edge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bridge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fudge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badge</a:t>
            </a:r>
          </a:p>
        </p:txBody>
      </p:sp>
      <p:pic>
        <p:nvPicPr>
          <p:cNvPr id="4" name="Picture 3" descr="A large red bridge over water&#10;&#10;Description automatically generated with low confidence">
            <a:extLst>
              <a:ext uri="{FF2B5EF4-FFF2-40B4-BE49-F238E27FC236}">
                <a16:creationId xmlns:a16="http://schemas.microsoft.com/office/drawing/2014/main" id="{A912FD16-1A14-9316-B667-CBEEC6A81F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5705" y="4494787"/>
            <a:ext cx="2639063" cy="1649414"/>
          </a:xfrm>
          <a:prstGeom prst="rect">
            <a:avLst/>
          </a:prstGeom>
        </p:spPr>
      </p:pic>
      <p:pic>
        <p:nvPicPr>
          <p:cNvPr id="10" name="Picture 9" descr="A picture containing text, handwear, band-aid, accessory&#10;&#10;Description automatically generated">
            <a:extLst>
              <a:ext uri="{FF2B5EF4-FFF2-40B4-BE49-F238E27FC236}">
                <a16:creationId xmlns:a16="http://schemas.microsoft.com/office/drawing/2014/main" id="{46964CEC-FB84-5BCA-C202-5E3708C15C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671762"/>
            <a:ext cx="2063440" cy="1985963"/>
          </a:xfrm>
          <a:prstGeom prst="rect">
            <a:avLst/>
          </a:prstGeom>
        </p:spPr>
      </p:pic>
      <p:pic>
        <p:nvPicPr>
          <p:cNvPr id="13" name="Picture 12" descr="A picture containing cake, chocolate, food, piece&#10;&#10;Description automatically generated">
            <a:extLst>
              <a:ext uri="{FF2B5EF4-FFF2-40B4-BE49-F238E27FC236}">
                <a16:creationId xmlns:a16="http://schemas.microsoft.com/office/drawing/2014/main" id="{1418642B-7A84-E6C4-0D6F-AD87F6A96F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442" y="2735476"/>
            <a:ext cx="2402257" cy="3002822"/>
          </a:xfrm>
          <a:prstGeom prst="rect">
            <a:avLst/>
          </a:prstGeom>
        </p:spPr>
      </p:pic>
      <p:pic>
        <p:nvPicPr>
          <p:cNvPr id="17" name="Picture 16" descr="A cliff side with a body of water below&#10;&#10;Description automatically generated with low confidence">
            <a:extLst>
              <a:ext uri="{FF2B5EF4-FFF2-40B4-BE49-F238E27FC236}">
                <a16:creationId xmlns:a16="http://schemas.microsoft.com/office/drawing/2014/main" id="{44BAAF39-BEB2-26F6-1829-C596A56C6A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900" y="4494787"/>
            <a:ext cx="3695700" cy="207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08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A6C7A0B-E2B8-765A-BB06-8A081EE82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646" y="365125"/>
            <a:ext cx="10596154" cy="1325563"/>
          </a:xfrm>
        </p:spPr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bri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fu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pic>
        <p:nvPicPr>
          <p:cNvPr id="4" name="Picture 3" descr="A large red bridge over water&#10;&#10;Description automatically generated with low confidence">
            <a:extLst>
              <a:ext uri="{FF2B5EF4-FFF2-40B4-BE49-F238E27FC236}">
                <a16:creationId xmlns:a16="http://schemas.microsoft.com/office/drawing/2014/main" id="{A912FD16-1A14-9316-B667-CBEEC6A81F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5705" y="4494787"/>
            <a:ext cx="2639063" cy="1649414"/>
          </a:xfrm>
          <a:prstGeom prst="rect">
            <a:avLst/>
          </a:prstGeom>
        </p:spPr>
      </p:pic>
      <p:pic>
        <p:nvPicPr>
          <p:cNvPr id="10" name="Picture 9" descr="A picture containing text, handwear, band-aid, accessory&#10;&#10;Description automatically generated">
            <a:extLst>
              <a:ext uri="{FF2B5EF4-FFF2-40B4-BE49-F238E27FC236}">
                <a16:creationId xmlns:a16="http://schemas.microsoft.com/office/drawing/2014/main" id="{46964CEC-FB84-5BCA-C202-5E3708C15C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671762"/>
            <a:ext cx="2063440" cy="1985963"/>
          </a:xfrm>
          <a:prstGeom prst="rect">
            <a:avLst/>
          </a:prstGeom>
        </p:spPr>
      </p:pic>
      <p:pic>
        <p:nvPicPr>
          <p:cNvPr id="13" name="Picture 12" descr="A picture containing cake, chocolate, food, piece&#10;&#10;Description automatically generated">
            <a:extLst>
              <a:ext uri="{FF2B5EF4-FFF2-40B4-BE49-F238E27FC236}">
                <a16:creationId xmlns:a16="http://schemas.microsoft.com/office/drawing/2014/main" id="{1418642B-7A84-E6C4-0D6F-AD87F6A96F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442" y="2735476"/>
            <a:ext cx="2402257" cy="3002822"/>
          </a:xfrm>
          <a:prstGeom prst="rect">
            <a:avLst/>
          </a:prstGeom>
        </p:spPr>
      </p:pic>
      <p:pic>
        <p:nvPicPr>
          <p:cNvPr id="17" name="Picture 16" descr="A cliff side with a body of water below&#10;&#10;Description automatically generated with low confidence">
            <a:extLst>
              <a:ext uri="{FF2B5EF4-FFF2-40B4-BE49-F238E27FC236}">
                <a16:creationId xmlns:a16="http://schemas.microsoft.com/office/drawing/2014/main" id="{44BAAF39-BEB2-26F6-1829-C596A56C6A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900" y="4494787"/>
            <a:ext cx="3695700" cy="207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29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FD02BE1-703D-5C85-7DF8-7011D7C8D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237" y="255380"/>
            <a:ext cx="9692639" cy="13588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/j/ sound can be formed in which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four ways?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C974C51-3FCF-356A-C1EC-790891434146}"/>
              </a:ext>
            </a:extLst>
          </p:cNvPr>
          <p:cNvGrpSpPr/>
          <p:nvPr/>
        </p:nvGrpSpPr>
        <p:grpSpPr>
          <a:xfrm>
            <a:off x="2833826" y="1748278"/>
            <a:ext cx="3098752" cy="2477115"/>
            <a:chOff x="2274456" y="1783331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2274456" y="1783331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694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j as in </a:t>
                </a:r>
                <a:r>
                  <a:rPr lang="en-GB" altLang="en-US" sz="3200" b="1" u="sng" dirty="0">
                    <a:solidFill>
                      <a:schemeClr val="bg1"/>
                    </a:solidFill>
                    <a:latin typeface="+mj-lt"/>
                  </a:rPr>
                  <a:t>j</a:t>
                </a: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ar</a:t>
                </a:r>
                <a:endParaRPr lang="en-GB" altLang="en-US" sz="32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6" name="Picture 25" descr="A picture containing indoor, sweet&#10;&#10;Description automatically generated">
              <a:extLst>
                <a:ext uri="{FF2B5EF4-FFF2-40B4-BE49-F238E27FC236}">
                  <a16:creationId xmlns:a16="http://schemas.microsoft.com/office/drawing/2014/main" id="{D63B648F-EA83-4C3A-2C29-3F2463F2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6710" y="2481397"/>
              <a:ext cx="2704791" cy="1791485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DFBE5ED-9A95-2255-161F-47068DA9D067}"/>
              </a:ext>
            </a:extLst>
          </p:cNvPr>
          <p:cNvGrpSpPr/>
          <p:nvPr/>
        </p:nvGrpSpPr>
        <p:grpSpPr>
          <a:xfrm>
            <a:off x="6348682" y="1801146"/>
            <a:ext cx="2934559" cy="2424247"/>
            <a:chOff x="6842766" y="1783331"/>
            <a:chExt cx="3391125" cy="269744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EE97E16-DE3C-1F25-B612-72671C894156}"/>
                </a:ext>
              </a:extLst>
            </p:cNvPr>
            <p:cNvGrpSpPr/>
            <p:nvPr/>
          </p:nvGrpSpPr>
          <p:grpSpPr>
            <a:xfrm>
              <a:off x="6842766" y="1783331"/>
              <a:ext cx="3391125" cy="2697448"/>
              <a:chOff x="4471386" y="1794653"/>
              <a:chExt cx="3249227" cy="2697448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A565D3DF-0BA1-021F-5254-0F044D9A948E}"/>
                  </a:ext>
                </a:extLst>
              </p:cNvPr>
              <p:cNvSpPr/>
              <p:nvPr/>
            </p:nvSpPr>
            <p:spPr>
              <a:xfrm>
                <a:off x="4510001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B1BFCE5-2BF5-481E-7DE3-9165F9E61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386" y="1799135"/>
                <a:ext cx="3249227" cy="709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g as in </a:t>
                </a:r>
                <a:r>
                  <a:rPr lang="en-GB" altLang="en-US" sz="3200" b="1" u="sng" dirty="0">
                    <a:solidFill>
                      <a:schemeClr val="bg1"/>
                    </a:solidFill>
                    <a:latin typeface="+mj-lt"/>
                  </a:rPr>
                  <a:t>g</a:t>
                </a: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em</a:t>
                </a:r>
                <a:endParaRPr lang="en-GB" altLang="en-US" sz="32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2" name="Picture 21" descr="A picture containing grass, outdoor, plant&#10;&#10;Description automatically generated">
              <a:extLst>
                <a:ext uri="{FF2B5EF4-FFF2-40B4-BE49-F238E27FC236}">
                  <a16:creationId xmlns:a16="http://schemas.microsoft.com/office/drawing/2014/main" id="{F0CC0B0F-8C3C-69B0-CC16-035D54F75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79861" y="2474048"/>
              <a:ext cx="1856509" cy="1798834"/>
            </a:xfrm>
            <a:prstGeom prst="rect">
              <a:avLst/>
            </a:prstGeom>
          </p:spPr>
        </p:pic>
        <p:pic>
          <p:nvPicPr>
            <p:cNvPr id="29" name="Picture 28" descr="A picture containing cake, chocolate, plant, piece&#10;&#10;Description automatically generated">
              <a:extLst>
                <a:ext uri="{FF2B5EF4-FFF2-40B4-BE49-F238E27FC236}">
                  <a16:creationId xmlns:a16="http://schemas.microsoft.com/office/drawing/2014/main" id="{FF891197-7019-22A7-523D-1707C47D0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8236" y="2406968"/>
              <a:ext cx="2798871" cy="186591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16BB548-DD16-7E38-4D18-CF3D104DCDBB}"/>
              </a:ext>
            </a:extLst>
          </p:cNvPr>
          <p:cNvGrpSpPr/>
          <p:nvPr/>
        </p:nvGrpSpPr>
        <p:grpSpPr>
          <a:xfrm>
            <a:off x="6301595" y="4432319"/>
            <a:ext cx="2934559" cy="2117968"/>
            <a:chOff x="6301595" y="4432319"/>
            <a:chExt cx="2934559" cy="211796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0320957-8202-B07F-3D05-7208C5EBC709}"/>
                </a:ext>
              </a:extLst>
            </p:cNvPr>
            <p:cNvGrpSpPr/>
            <p:nvPr/>
          </p:nvGrpSpPr>
          <p:grpSpPr>
            <a:xfrm>
              <a:off x="6301595" y="4432319"/>
              <a:ext cx="2934559" cy="2117968"/>
              <a:chOff x="4471386" y="1794653"/>
              <a:chExt cx="3249227" cy="2697448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30DE8720-6F77-0EAA-AD1D-C09480A0F673}"/>
                  </a:ext>
                </a:extLst>
              </p:cNvPr>
              <p:cNvSpPr/>
              <p:nvPr/>
            </p:nvSpPr>
            <p:spPr>
              <a:xfrm>
                <a:off x="4510001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2EF8336-80F6-46B4-0FFC-E3CA2A8DF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386" y="1799135"/>
                <a:ext cx="3249227" cy="655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dge as in bri</a:t>
                </a:r>
                <a:r>
                  <a:rPr lang="en-GB" altLang="en-US" sz="2400" b="1" u="sng" dirty="0">
                    <a:solidFill>
                      <a:schemeClr val="bg1"/>
                    </a:solidFill>
                    <a:latin typeface="+mj-lt"/>
                  </a:rPr>
                  <a:t>dge.</a:t>
                </a:r>
              </a:p>
            </p:txBody>
          </p:sp>
        </p:grpSp>
        <p:pic>
          <p:nvPicPr>
            <p:cNvPr id="27" name="Picture 26" descr="A large red bridge over water&#10;&#10;Description automatically generated with low confidence">
              <a:extLst>
                <a:ext uri="{FF2B5EF4-FFF2-40B4-BE49-F238E27FC236}">
                  <a16:creationId xmlns:a16="http://schemas.microsoft.com/office/drawing/2014/main" id="{FBB78674-03C3-EB22-F7C2-232C2C442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4411" y="5107799"/>
              <a:ext cx="2465467" cy="1237483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463D40B-B3D9-5052-7E43-22CADDAB2800}"/>
              </a:ext>
            </a:extLst>
          </p:cNvPr>
          <p:cNvGrpSpPr/>
          <p:nvPr/>
        </p:nvGrpSpPr>
        <p:grpSpPr>
          <a:xfrm>
            <a:off x="2915922" y="4437272"/>
            <a:ext cx="2934559" cy="2151519"/>
            <a:chOff x="2915922" y="4437272"/>
            <a:chExt cx="2934559" cy="215151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6CF2A76-56F1-1E51-8FAB-EABA1A1C9EDA}"/>
                </a:ext>
              </a:extLst>
            </p:cNvPr>
            <p:cNvGrpSpPr/>
            <p:nvPr/>
          </p:nvGrpSpPr>
          <p:grpSpPr>
            <a:xfrm>
              <a:off x="2915922" y="4437272"/>
              <a:ext cx="2934559" cy="2151519"/>
              <a:chOff x="4471386" y="1799135"/>
              <a:chExt cx="3249227" cy="2740180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A081E497-0950-885B-64C4-A8D2E9163893}"/>
                  </a:ext>
                </a:extLst>
              </p:cNvPr>
              <p:cNvSpPr/>
              <p:nvPr/>
            </p:nvSpPr>
            <p:spPr>
              <a:xfrm>
                <a:off x="4515591" y="1841867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8B445B3-C59E-3896-46F3-96E0E9C2C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386" y="1799135"/>
                <a:ext cx="3249227" cy="655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ge as in chan</a:t>
                </a:r>
                <a:r>
                  <a:rPr lang="en-GB" altLang="en-US" sz="2400" b="1" u="sng" dirty="0">
                    <a:solidFill>
                      <a:schemeClr val="bg1"/>
                    </a:solidFill>
                    <a:latin typeface="+mj-lt"/>
                  </a:rPr>
                  <a:t>ge</a:t>
                </a:r>
              </a:p>
            </p:txBody>
          </p:sp>
        </p:grpSp>
        <p:pic>
          <p:nvPicPr>
            <p:cNvPr id="37" name="Picture 36" descr="A pile of coins&#10;&#10;Description automatically generated">
              <a:extLst>
                <a:ext uri="{FF2B5EF4-FFF2-40B4-BE49-F238E27FC236}">
                  <a16:creationId xmlns:a16="http://schemas.microsoft.com/office/drawing/2014/main" id="{82C1F54F-A0A4-4F77-BEB3-3470C8AAC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9709" y="5072878"/>
              <a:ext cx="2260582" cy="1272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513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"Hello, Emile! Ready for a stranj and exciting journey?" Aimee beeped cheerfully.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32906" y="397380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a friendly little alien who loved to explore the ejes of his villaj.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923406" y="209749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"Hello, Emile! Ready for a stran</a:t>
            </a:r>
            <a:r>
              <a:rPr lang="en-GB" sz="3600" u="sng" dirty="0">
                <a:solidFill>
                  <a:srgbClr val="FF0000"/>
                </a:solidFill>
              </a:rPr>
              <a:t>ge</a:t>
            </a:r>
            <a:r>
              <a:rPr lang="en-GB" sz="3600" dirty="0">
                <a:solidFill>
                  <a:schemeClr val="bg1"/>
                </a:solidFill>
              </a:rPr>
              <a:t> and exciting journey?" Aimee beeped cheerfully.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397266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a friendly little alien who loved to explore the e</a:t>
            </a:r>
            <a:r>
              <a:rPr lang="en-GB" sz="3600" u="sng" dirty="0">
                <a:solidFill>
                  <a:srgbClr val="FF0000"/>
                </a:solidFill>
              </a:rPr>
              <a:t>dg</a:t>
            </a:r>
            <a:r>
              <a:rPr lang="en-GB" sz="3600" dirty="0">
                <a:solidFill>
                  <a:schemeClr val="bg1"/>
                </a:solidFill>
              </a:rPr>
              <a:t>es of his villa</a:t>
            </a:r>
            <a:r>
              <a:rPr lang="en-GB" sz="3600" u="sng" dirty="0">
                <a:solidFill>
                  <a:srgbClr val="FF0000"/>
                </a:solidFill>
              </a:rPr>
              <a:t>ge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Microsoft Office PowerPoint</Application>
  <PresentationFormat>Widescreen</PresentationFormat>
  <Paragraphs>120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The /j/ sound  spelt ge or dge.</vt:lpstr>
      <vt:lpstr>The /j/ sound can be formed in which two ways?</vt:lpstr>
      <vt:lpstr>How do these words spell the /j/ sound?</vt:lpstr>
      <vt:lpstr>How do these words spell the /j/ sound?</vt:lpstr>
      <vt:lpstr>How do these words spell the /j/ sound?</vt:lpstr>
      <vt:lpstr>How do these words spell the /j/ sound?</vt:lpstr>
      <vt:lpstr>The /j/ sound can be formed in which four ways?</vt:lpstr>
      <vt:lpstr>Can you spot the spelling mistakes?</vt:lpstr>
      <vt:lpstr>Below are this week’s spellings. You have 2 minutes to memorise all of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2025-12-08T15:40:49Z</dcterms:modified>
</cp:coreProperties>
</file>