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9"/>
  </p:notesMasterIdLst>
  <p:sldIdLst>
    <p:sldId id="359" r:id="rId2"/>
    <p:sldId id="296" r:id="rId3"/>
    <p:sldId id="374" r:id="rId4"/>
    <p:sldId id="300" r:id="rId5"/>
    <p:sldId id="383" r:id="rId6"/>
    <p:sldId id="274" r:id="rId7"/>
    <p:sldId id="269" r:id="rId8"/>
    <p:sldId id="360" r:id="rId9"/>
    <p:sldId id="376" r:id="rId10"/>
    <p:sldId id="381" r:id="rId11"/>
    <p:sldId id="382" r:id="rId12"/>
    <p:sldId id="281" r:id="rId13"/>
    <p:sldId id="282" r:id="rId14"/>
    <p:sldId id="283" r:id="rId15"/>
    <p:sldId id="286" r:id="rId16"/>
    <p:sldId id="285" r:id="rId17"/>
    <p:sldId id="301" r:id="rId18"/>
    <p:sldId id="302" r:id="rId19"/>
    <p:sldId id="303" r:id="rId20"/>
    <p:sldId id="304" r:id="rId21"/>
    <p:sldId id="365" r:id="rId22"/>
    <p:sldId id="379" r:id="rId23"/>
    <p:sldId id="380" r:id="rId24"/>
    <p:sldId id="361" r:id="rId25"/>
    <p:sldId id="362" r:id="rId26"/>
    <p:sldId id="364" r:id="rId27"/>
    <p:sldId id="270" r:id="rId28"/>
  </p:sldIdLst>
  <p:sldSz cx="12192000" cy="6858000"/>
  <p:notesSz cx="6858000" cy="9144000"/>
  <p:embeddedFontLst>
    <p:embeddedFont>
      <p:font typeface="Andika" panose="02000000000000000000" pitchFamily="2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A85E95-6724-49CA-879F-478207F94159}" v="2" dt="2025-12-08T15:43:55.4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266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 sldOrd">
      <pc:chgData name="Glen Jones" userId="e846aaca-4b24-4b13-b0d0-f2308e16b284" providerId="ADAL" clId="{ED47ACC3-9597-4D89-A1DC-43CF280EF274}" dt="2025-12-08T15:43:55.445" v="4"/>
      <pc:docMkLst>
        <pc:docMk/>
      </pc:docMkLst>
      <pc:sldChg chg="addSp modSp modAnim">
        <pc:chgData name="Glen Jones" userId="e846aaca-4b24-4b13-b0d0-f2308e16b284" providerId="ADAL" clId="{ED47ACC3-9597-4D89-A1DC-43CF280EF274}" dt="2025-12-08T15:43:55.445" v="4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5:43:55.445" v="4"/>
          <ac:spMkLst>
            <pc:docMk/>
            <pc:sldMk cId="0" sldId="270"/>
            <ac:spMk id="2" creationId="{637423F0-A5C7-C2B6-9A24-7A145DEFFF1D}"/>
          </ac:spMkLst>
        </pc:spChg>
      </pc:sldChg>
      <pc:sldChg chg="add del ord">
        <pc:chgData name="Glen Jones" userId="e846aaca-4b24-4b13-b0d0-f2308e16b284" providerId="ADAL" clId="{ED47ACC3-9597-4D89-A1DC-43CF280EF274}" dt="2025-12-08T15:43:00.229" v="3"/>
        <pc:sldMkLst>
          <pc:docMk/>
          <pc:sldMk cId="2355754654" sldId="35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have the physical items and show tinsel for an el word.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355FF-7787-734A-9271-E9D36DBC0E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723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have the physical items and show tinsel for an el word.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355FF-7787-734A-9271-E9D36DBC0EC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844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have the physical items and show tinsel for an el word.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355FF-7787-734A-9271-E9D36DBC0E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2737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have the physical items and show tinsel for an el word.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355FF-7787-734A-9271-E9D36DBC0EC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0484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hdphoto" Target="../media/hdphoto5.wdp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12" Type="http://schemas.openxmlformats.org/officeDocument/2006/relationships/image" Target="../media/image9.png"/><Relationship Id="rId17" Type="http://schemas.microsoft.com/office/2007/relationships/hdphoto" Target="../media/hdphoto7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5" Type="http://schemas.microsoft.com/office/2007/relationships/hdphoto" Target="../media/hdphoto6.wdp"/><Relationship Id="rId10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microsoft.com/office/2007/relationships/hdphoto" Target="../media/hdphoto3.wdp"/><Relationship Id="rId1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3.wdp"/><Relationship Id="rId3" Type="http://schemas.openxmlformats.org/officeDocument/2006/relationships/image" Target="../media/image4.png"/><Relationship Id="rId7" Type="http://schemas.microsoft.com/office/2007/relationships/hdphoto" Target="../media/hdphoto5.wdp"/><Relationship Id="rId12" Type="http://schemas.openxmlformats.org/officeDocument/2006/relationships/image" Target="../media/image7.png"/><Relationship Id="rId17" Type="http://schemas.microsoft.com/office/2007/relationships/hdphoto" Target="../media/hdphoto4.wdp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microsoft.com/office/2007/relationships/hdphoto" Target="../media/hdphoto2.wdp"/><Relationship Id="rId5" Type="http://schemas.microsoft.com/office/2007/relationships/hdphoto" Target="../media/hdphoto1.wdp"/><Relationship Id="rId15" Type="http://schemas.microsoft.com/office/2007/relationships/hdphoto" Target="../media/hdphoto7.wdp"/><Relationship Id="rId10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microsoft.com/office/2007/relationships/hdphoto" Target="../media/hdphoto6.wdp"/><Relationship Id="rId1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35575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7D02970B-A2E2-4ADC-53A1-4C74E211F3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17F258A-7A88-4EAC-461C-27DBCD9442D6}"/>
              </a:ext>
            </a:extLst>
          </p:cNvPr>
          <p:cNvSpPr txBox="1">
            <a:spLocks/>
          </p:cNvSpPr>
          <p:nvPr/>
        </p:nvSpPr>
        <p:spPr>
          <a:xfrm>
            <a:off x="1253764" y="1677969"/>
            <a:ext cx="9955785" cy="4440025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200" dirty="0">
                <a:solidFill>
                  <a:srgbClr val="000000"/>
                </a:solidFill>
              </a:rPr>
              <a:t>They decided to </a:t>
            </a:r>
            <a:r>
              <a:rPr lang="en-GB" sz="3200" b="1" dirty="0">
                <a:solidFill>
                  <a:srgbClr val="000000"/>
                </a:solidFill>
              </a:rPr>
              <a:t>padd</a:t>
            </a:r>
            <a:r>
              <a:rPr lang="en-GB" sz="3200" b="1" dirty="0">
                <a:solidFill>
                  <a:schemeClr val="accent4"/>
                </a:solidFill>
              </a:rPr>
              <a:t>le</a:t>
            </a:r>
            <a:r>
              <a:rPr lang="en-GB" sz="3200" dirty="0">
                <a:solidFill>
                  <a:srgbClr val="000000"/>
                </a:solidFill>
              </a:rPr>
              <a:t> in the nearby stream.</a:t>
            </a:r>
          </a:p>
          <a:p>
            <a:pPr marL="0" indent="0" algn="ctr">
              <a:buNone/>
            </a:pPr>
            <a:endParaRPr lang="en-GB" sz="3200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en-GB" sz="3200" dirty="0">
                <a:solidFill>
                  <a:srgbClr val="000000"/>
                </a:solidFill>
              </a:rPr>
              <a:t>They accidentally bumped into a pile of </a:t>
            </a:r>
            <a:r>
              <a:rPr lang="en-GB" sz="3200" b="1" dirty="0">
                <a:solidFill>
                  <a:srgbClr val="000000"/>
                </a:solidFill>
              </a:rPr>
              <a:t>rubb</a:t>
            </a:r>
            <a:r>
              <a:rPr lang="en-GB" sz="3200" b="1" dirty="0">
                <a:solidFill>
                  <a:schemeClr val="accent4"/>
                </a:solidFill>
              </a:rPr>
              <a:t>le</a:t>
            </a:r>
            <a:r>
              <a:rPr lang="en-GB" sz="3200" dirty="0">
                <a:solidFill>
                  <a:srgbClr val="000000"/>
                </a:solidFill>
              </a:rPr>
              <a:t>.</a:t>
            </a:r>
          </a:p>
          <a:p>
            <a:pPr marL="0" indent="0" algn="ctr">
              <a:buNone/>
            </a:pPr>
            <a:endParaRPr lang="en-GB" sz="3200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en-GB" sz="3200" dirty="0">
                <a:solidFill>
                  <a:srgbClr val="000000"/>
                </a:solidFill>
              </a:rPr>
              <a:t>Emile used his </a:t>
            </a:r>
            <a:r>
              <a:rPr lang="en-GB" sz="3200" b="1" dirty="0">
                <a:solidFill>
                  <a:srgbClr val="000000"/>
                </a:solidFill>
              </a:rPr>
              <a:t>multip</a:t>
            </a:r>
            <a:r>
              <a:rPr lang="en-GB" sz="3200" b="1" dirty="0">
                <a:solidFill>
                  <a:schemeClr val="accent4"/>
                </a:solidFill>
              </a:rPr>
              <a:t>le</a:t>
            </a:r>
            <a:r>
              <a:rPr lang="en-GB" sz="3200" dirty="0">
                <a:solidFill>
                  <a:srgbClr val="000000"/>
                </a:solidFill>
              </a:rPr>
              <a:t> arms to tidy up the area.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6B8F857-4F79-3180-8BB9-E38A4FD6473E}"/>
              </a:ext>
            </a:extLst>
          </p:cNvPr>
          <p:cNvSpPr txBox="1">
            <a:spLocks/>
          </p:cNvSpPr>
          <p:nvPr/>
        </p:nvSpPr>
        <p:spPr>
          <a:xfrm>
            <a:off x="838200" y="433975"/>
            <a:ext cx="10515600" cy="81070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Let’s read some sentences together. </a:t>
            </a:r>
          </a:p>
        </p:txBody>
      </p:sp>
    </p:spTree>
    <p:extLst>
      <p:ext uri="{BB962C8B-B14F-4D97-AF65-F5344CB8AC3E}">
        <p14:creationId xmlns:p14="http://schemas.microsoft.com/office/powerpoint/2010/main" val="18887310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7D02970B-A2E2-4ADC-53A1-4C74E211F3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17F258A-7A88-4EAC-461C-27DBCD9442D6}"/>
              </a:ext>
            </a:extLst>
          </p:cNvPr>
          <p:cNvSpPr txBox="1">
            <a:spLocks/>
          </p:cNvSpPr>
          <p:nvPr/>
        </p:nvSpPr>
        <p:spPr>
          <a:xfrm>
            <a:off x="961534" y="1759537"/>
            <a:ext cx="10190376" cy="3981387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200" dirty="0">
                <a:solidFill>
                  <a:srgbClr val="000000"/>
                </a:solidFill>
              </a:rPr>
              <a:t>Aimee discovered a mysterious </a:t>
            </a:r>
            <a:r>
              <a:rPr lang="en-GB" sz="3200" b="1" dirty="0">
                <a:solidFill>
                  <a:srgbClr val="000000"/>
                </a:solidFill>
              </a:rPr>
              <a:t>ridd</a:t>
            </a:r>
            <a:r>
              <a:rPr lang="en-GB" sz="3200" b="1" dirty="0">
                <a:solidFill>
                  <a:schemeClr val="accent4"/>
                </a:solidFill>
              </a:rPr>
              <a:t>le</a:t>
            </a:r>
            <a:r>
              <a:rPr lang="en-GB" sz="3200" dirty="0">
                <a:solidFill>
                  <a:srgbClr val="000000"/>
                </a:solidFill>
              </a:rPr>
              <a:t> written on a nearby rock.</a:t>
            </a:r>
          </a:p>
          <a:p>
            <a:pPr marL="0" indent="0" algn="ctr">
              <a:buNone/>
            </a:pPr>
            <a:endParaRPr lang="en-GB" sz="3200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en-GB" sz="3200" dirty="0">
                <a:solidFill>
                  <a:srgbClr val="000000"/>
                </a:solidFill>
              </a:rPr>
              <a:t>T</a:t>
            </a:r>
            <a:r>
              <a:rPr lang="en-GB" sz="3200" dirty="0">
                <a:solidFill>
                  <a:srgbClr val="000000"/>
                </a:solidFill>
                <a:effectLst/>
              </a:rPr>
              <a:t>hey were </a:t>
            </a:r>
            <a:r>
              <a:rPr lang="en-GB" sz="3200" b="1" dirty="0">
                <a:solidFill>
                  <a:srgbClr val="000000"/>
                </a:solidFill>
                <a:effectLst/>
              </a:rPr>
              <a:t>ab</a:t>
            </a:r>
            <a:r>
              <a:rPr lang="en-GB" sz="3200" b="1" dirty="0">
                <a:solidFill>
                  <a:schemeClr val="accent4"/>
                </a:solidFill>
                <a:effectLst/>
              </a:rPr>
              <a:t>le</a:t>
            </a:r>
            <a:r>
              <a:rPr lang="en-GB" sz="3200" dirty="0">
                <a:solidFill>
                  <a:srgbClr val="000000"/>
                </a:solidFill>
                <a:effectLst/>
              </a:rPr>
              <a:t> to overcome any challenge.</a:t>
            </a:r>
            <a:endParaRPr lang="en-US" sz="3200" dirty="0"/>
          </a:p>
          <a:p>
            <a:pPr marL="0" indent="0" algn="ctr">
              <a:buNone/>
            </a:pPr>
            <a:endParaRPr lang="en-US" sz="3200" dirty="0"/>
          </a:p>
          <a:p>
            <a:pPr marL="0" indent="0" algn="ctr">
              <a:buNone/>
            </a:pPr>
            <a:r>
              <a:rPr lang="en-GB" sz="3200" dirty="0"/>
              <a:t>We were </a:t>
            </a:r>
            <a:r>
              <a:rPr lang="en-GB" sz="3200" b="1" dirty="0"/>
              <a:t>ab</a:t>
            </a:r>
            <a:r>
              <a:rPr lang="en-GB" sz="3200" b="1" dirty="0">
                <a:solidFill>
                  <a:srgbClr val="FFC000"/>
                </a:solidFill>
              </a:rPr>
              <a:t>le</a:t>
            </a:r>
            <a:r>
              <a:rPr lang="en-GB" sz="3200" b="1" dirty="0"/>
              <a:t> </a:t>
            </a:r>
            <a:r>
              <a:rPr lang="en-GB" sz="3200" dirty="0"/>
              <a:t>to solve the </a:t>
            </a:r>
            <a:r>
              <a:rPr lang="en-GB" sz="3200" b="1" dirty="0"/>
              <a:t>ridd</a:t>
            </a:r>
            <a:r>
              <a:rPr lang="en-GB" sz="3200" b="1" dirty="0">
                <a:solidFill>
                  <a:srgbClr val="FFC000"/>
                </a:solidFill>
              </a:rPr>
              <a:t>le.</a:t>
            </a:r>
            <a:endParaRPr lang="en-US" sz="3200" b="1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862AFA0-ADD7-A19C-8870-A6AC1DE06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D30E2-99AB-DA7F-77B7-C49C23FE74AE}"/>
              </a:ext>
            </a:extLst>
          </p:cNvPr>
          <p:cNvSpPr txBox="1">
            <a:spLocks/>
          </p:cNvSpPr>
          <p:nvPr/>
        </p:nvSpPr>
        <p:spPr>
          <a:xfrm>
            <a:off x="838200" y="433975"/>
            <a:ext cx="10515600" cy="81070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Let’s read some sentences together. </a:t>
            </a:r>
          </a:p>
        </p:txBody>
      </p:sp>
    </p:spTree>
    <p:extLst>
      <p:ext uri="{BB962C8B-B14F-4D97-AF65-F5344CB8AC3E}">
        <p14:creationId xmlns:p14="http://schemas.microsoft.com/office/powerpoint/2010/main" val="16167496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8EFC5619-3198-0AF4-1F3E-FF66B2B692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Dinner is on the table.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1032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tab</a:t>
            </a:r>
            <a:r>
              <a:rPr lang="en-GB" sz="8000" u="sng" dirty="0">
                <a:solidFill>
                  <a:schemeClr val="bg1"/>
                </a:solidFill>
              </a:rPr>
              <a:t>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573" y="1697901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5169FEB-D50D-EFC4-912A-B53A06C827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ate an apple today.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app</a:t>
            </a:r>
            <a:r>
              <a:rPr lang="en-GB" sz="8000" u="sng" dirty="0">
                <a:solidFill>
                  <a:schemeClr val="bg1"/>
                </a:solidFill>
              </a:rPr>
              <a:t>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3740" y="1701129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153E414-1851-BFC4-CD60-95CA893A70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saw the worm wiggle.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wigg</a:t>
            </a:r>
            <a:r>
              <a:rPr lang="en-GB" sz="8000" u="sng" dirty="0">
                <a:solidFill>
                  <a:schemeClr val="bg1"/>
                </a:solidFill>
              </a:rPr>
              <a:t>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4889" y="1906861"/>
            <a:ext cx="3129588" cy="4032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0EF5CB9-7526-CD24-5CB0-E2CDA4296F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heard my friend giggle.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3557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gigg</a:t>
            </a:r>
            <a:r>
              <a:rPr lang="en-GB" sz="8000" u="sng" dirty="0">
                <a:solidFill>
                  <a:schemeClr val="bg1"/>
                </a:solidFill>
              </a:rPr>
              <a:t>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656" y="1856001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B1422629-62E3-64AB-D420-154B934697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like to paddle at the seaside.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padd</a:t>
            </a:r>
            <a:r>
              <a:rPr lang="en-GB" sz="8000" u="sng" dirty="0">
                <a:solidFill>
                  <a:schemeClr val="bg1"/>
                </a:solidFill>
              </a:rPr>
              <a:t>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7069" y="2033250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D9DCAC18-D39E-72C3-442D-D3778C2DEE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44564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house was reduced to rubble.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18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rubb</a:t>
            </a:r>
            <a:r>
              <a:rPr lang="en-GB" sz="8000" u="sng" dirty="0">
                <a:solidFill>
                  <a:schemeClr val="bg1"/>
                </a:solidFill>
              </a:rPr>
              <a:t>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7528" y="1656272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9984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9CED6C2A-5159-DF55-3FB0-B7FFF8EAFF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are multiple ways to solve the problem.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00206" y="2558407"/>
            <a:ext cx="58260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multip</a:t>
            </a:r>
            <a:r>
              <a:rPr lang="en-GB" sz="8000" u="sng" dirty="0">
                <a:solidFill>
                  <a:schemeClr val="bg1"/>
                </a:solidFill>
              </a:rPr>
              <a:t>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9446" y="2122097"/>
            <a:ext cx="2833723" cy="365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8181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08D5F00-6BFD-7CD7-1CF1-D9C3713A1A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must solve the riddle.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94218" y="2558407"/>
            <a:ext cx="71061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ridd</a:t>
            </a:r>
            <a:r>
              <a:rPr lang="en-GB" sz="8000" u="sng" dirty="0">
                <a:solidFill>
                  <a:schemeClr val="bg1"/>
                </a:solidFill>
              </a:rPr>
              <a:t>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822398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625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3290E89-5812-4670-964A-735F5CD5F36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94ED7EE-8478-2E3B-7F2C-B6F4C0F3E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-14288"/>
            <a:ext cx="12192000" cy="1325563"/>
          </a:xfrm>
        </p:spPr>
        <p:txBody>
          <a:bodyPr/>
          <a:lstStyle/>
          <a:p>
            <a:pPr algn="ctr"/>
            <a:r>
              <a:rPr lang="en-US" dirty="0">
                <a:latin typeface="Andika" panose="02000000000000000000" pitchFamily="2" charset="0"/>
              </a:rPr>
              <a:t>Can you name the items?</a:t>
            </a:r>
          </a:p>
        </p:txBody>
      </p:sp>
      <p:pic>
        <p:nvPicPr>
          <p:cNvPr id="7" name="Picture 6" descr="A red apple with green leaves&#10;&#10;Description automatically generated">
            <a:extLst>
              <a:ext uri="{FF2B5EF4-FFF2-40B4-BE49-F238E27FC236}">
                <a16:creationId xmlns:a16="http://schemas.microsoft.com/office/drawing/2014/main" id="{2B1F5CBC-B44B-FB7E-18D0-CFFA33C27F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8994" y="1281274"/>
            <a:ext cx="1683417" cy="1627303"/>
          </a:xfrm>
          <a:prstGeom prst="rect">
            <a:avLst/>
          </a:prstGeom>
        </p:spPr>
      </p:pic>
      <p:pic>
        <p:nvPicPr>
          <p:cNvPr id="17" name="Picture 16" descr="A yellow pencil with black stripes&#10;&#10;Description automatically generated">
            <a:extLst>
              <a:ext uri="{FF2B5EF4-FFF2-40B4-BE49-F238E27FC236}">
                <a16:creationId xmlns:a16="http://schemas.microsoft.com/office/drawing/2014/main" id="{AD546FBD-FF1C-3CE8-89D3-78E84351A8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6418" y="2248315"/>
            <a:ext cx="1421823" cy="1320523"/>
          </a:xfrm>
          <a:prstGeom prst="rect">
            <a:avLst/>
          </a:prstGeom>
        </p:spPr>
      </p:pic>
      <p:pic>
        <p:nvPicPr>
          <p:cNvPr id="23" name="Picture 22" descr="A close-up of a table&#10;&#10;Description automatically generated">
            <a:extLst>
              <a:ext uri="{FF2B5EF4-FFF2-40B4-BE49-F238E27FC236}">
                <a16:creationId xmlns:a16="http://schemas.microsoft.com/office/drawing/2014/main" id="{C6204908-5B15-D979-BF6D-EBE6D61EBED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8802" b="92080" l="5814" r="93895">
                        <a14:foregroundMark x1="5988" y1="38085" x2="5814" y2="51171"/>
                        <a14:foregroundMark x1="20116" y1="18802" x2="73488" y2="20592"/>
                        <a14:foregroundMark x1="92384" y1="36295" x2="92849" y2="48347"/>
                        <a14:foregroundMark x1="89360" y1="45799" x2="76395" y2="40840"/>
                        <a14:foregroundMark x1="76395" y1="40840" x2="77209" y2="39118"/>
                        <a14:foregroundMark x1="82849" y1="53788" x2="82849" y2="46832"/>
                        <a14:foregroundMark x1="93895" y1="55028" x2="93023" y2="92080"/>
                      </a14:backgroundRemoval>
                    </a14:imgEffect>
                  </a14:imgLayer>
                </a14:imgProps>
              </a:ext>
            </a:extLst>
          </a:blip>
          <a:srcRect t="12572" r="1540"/>
          <a:stretch/>
        </p:blipFill>
        <p:spPr>
          <a:xfrm>
            <a:off x="191011" y="3789926"/>
            <a:ext cx="4066663" cy="3048363"/>
          </a:xfrm>
          <a:prstGeom prst="rect">
            <a:avLst/>
          </a:prstGeom>
        </p:spPr>
      </p:pic>
      <p:pic>
        <p:nvPicPr>
          <p:cNvPr id="26" name="Picture 25" descr="A gold medal with red white and blue ribbons&#10;&#10;Description automatically generated">
            <a:extLst>
              <a:ext uri="{FF2B5EF4-FFF2-40B4-BE49-F238E27FC236}">
                <a16:creationId xmlns:a16="http://schemas.microsoft.com/office/drawing/2014/main" id="{A0E6CFFD-06B5-0509-79F0-ECAC9B01C6F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338" b="92574" l="9935" r="89984">
                        <a14:foregroundMark x1="50570" y1="92574" x2="50570" y2="92574"/>
                        <a14:foregroundMark x1="77687" y1="7810" x2="77687" y2="7810"/>
                        <a14:foregroundMark x1="66368" y1="6850" x2="66368" y2="6850"/>
                        <a14:foregroundMark x1="49349" y1="38540" x2="39088" y2="10691"/>
                        <a14:foregroundMark x1="39088" y1="10691" x2="34853" y2="6338"/>
                        <a14:foregroundMark x1="62541" y1="35595" x2="71417" y2="7554"/>
                        <a14:foregroundMark x1="71417" y1="7554" x2="70114" y2="68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19483" y="4018000"/>
            <a:ext cx="1421823" cy="1808540"/>
          </a:xfrm>
          <a:prstGeom prst="rect">
            <a:avLst/>
          </a:prstGeom>
        </p:spPr>
      </p:pic>
      <p:pic>
        <p:nvPicPr>
          <p:cNvPr id="3" name="Picture 2" descr="A colorful beach ball with white background&#10;&#10;Description automatically generated">
            <a:extLst>
              <a:ext uri="{FF2B5EF4-FFF2-40B4-BE49-F238E27FC236}">
                <a16:creationId xmlns:a16="http://schemas.microsoft.com/office/drawing/2014/main" id="{5FEEB34A-53C8-D6D4-4B28-56ABBBE24DC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420" y="1597769"/>
            <a:ext cx="1901583" cy="1894815"/>
          </a:xfrm>
          <a:prstGeom prst="rect">
            <a:avLst/>
          </a:prstGeom>
        </p:spPr>
      </p:pic>
      <p:pic>
        <p:nvPicPr>
          <p:cNvPr id="5" name="Picture 4" descr="A camel with a blanket on its back&#10;&#10;Description automatically generated">
            <a:extLst>
              <a:ext uri="{FF2B5EF4-FFF2-40B4-BE49-F238E27FC236}">
                <a16:creationId xmlns:a16="http://schemas.microsoft.com/office/drawing/2014/main" id="{7C038B47-E6CE-9A64-A568-A1C3A802245F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8803" b="87606" l="3653" r="93379">
                        <a14:foregroundMark x1="6906" y1="25030" x2="9361" y2="29565"/>
                        <a14:foregroundMark x1="3824" y1="25695" x2="3824" y2="25695"/>
                        <a14:foregroundMark x1="57877" y1="18863" x2="57877" y2="18863"/>
                        <a14:foregroundMark x1="57877" y1="85852" x2="57877" y2="85852"/>
                        <a14:foregroundMark x1="57420" y1="87485" x2="57420" y2="87485"/>
                        <a14:foregroundMark x1="90582" y1="81620" x2="90582" y2="81620"/>
                        <a14:foregroundMark x1="93379" y1="86155" x2="93379" y2="86155"/>
                        <a14:foregroundMark x1="26256" y1="87485" x2="26256" y2="87485"/>
                        <a14:foregroundMark x1="73231" y1="87606" x2="73231" y2="87606"/>
                      </a14:backgroundRemoval>
                    </a14:imgEffect>
                  </a14:imgLayer>
                </a14:imgProps>
              </a:ext>
            </a:extLst>
          </a:blip>
          <a:srcRect l="2236" t="12137" r="4032" b="10933"/>
          <a:stretch/>
        </p:blipFill>
        <p:spPr>
          <a:xfrm>
            <a:off x="8408894" y="3906974"/>
            <a:ext cx="3783106" cy="2931316"/>
          </a:xfrm>
          <a:prstGeom prst="rect">
            <a:avLst/>
          </a:prstGeom>
        </p:spPr>
      </p:pic>
      <p:pic>
        <p:nvPicPr>
          <p:cNvPr id="6" name="Picture 5" descr="A bowl with blue and orange flowers&#10;&#10;Description automatically generated">
            <a:extLst>
              <a:ext uri="{FF2B5EF4-FFF2-40B4-BE49-F238E27FC236}">
                <a16:creationId xmlns:a16="http://schemas.microsoft.com/office/drawing/2014/main" id="{73581C84-AAD1-E09F-486C-B06E17AAC0C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954" b="89931" l="7688" r="89952">
                        <a14:foregroundMark x1="7688" y1="24142" x2="26574" y2="64073"/>
                        <a14:foregroundMark x1="26574" y1="64073" x2="59625" y2="68078"/>
                        <a14:foregroundMark x1="59625" y1="68078" x2="81598" y2="42220"/>
                        <a14:foregroundMark x1="81598" y1="42220" x2="83354" y2="36957"/>
                        <a14:foregroundMark x1="20460" y1="43021" x2="61985" y2="43478"/>
                        <a14:foregroundMark x1="61985" y1="43478" x2="47094" y2="78604"/>
                        <a14:foregroundMark x1="47094" y1="78604" x2="23245" y2="46110"/>
                        <a14:foregroundMark x1="23245" y1="46110" x2="20036" y2="47483"/>
                        <a14:foregroundMark x1="75000" y1="70023" x2="71429" y2="59497"/>
                        <a14:foregroundMark x1="42373" y1="88902" x2="56295" y2="8810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31506" y="2248315"/>
            <a:ext cx="2252283" cy="119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5413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47FDF3D-57C9-7D21-1189-FCDC31E2E9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Emile able to find all of the gems in time?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6766" y="2558407"/>
            <a:ext cx="63728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ab</a:t>
            </a:r>
            <a:r>
              <a:rPr lang="en-GB" sz="8000" u="sng" dirty="0">
                <a:solidFill>
                  <a:schemeClr val="bg1"/>
                </a:solidFill>
              </a:rPr>
              <a:t>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421" y="2033250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5846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28752" y="2414380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Once upon a time, lived a littel red and purpel alien named Emile.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23205" y="4049280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spread a shiny tabelcloth on the ground and arranged a juicy appel and a fizzy bottel of space drink.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206" y="241208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Once upon a time, lived a litt</a:t>
            </a:r>
            <a:r>
              <a:rPr lang="en-GB" sz="3600" u="sng" dirty="0">
                <a:solidFill>
                  <a:srgbClr val="FF0000"/>
                </a:solidFill>
              </a:rPr>
              <a:t>le</a:t>
            </a:r>
            <a:r>
              <a:rPr lang="en-GB" sz="3600" dirty="0">
                <a:solidFill>
                  <a:schemeClr val="bg1"/>
                </a:solidFill>
              </a:rPr>
              <a:t> red and purp</a:t>
            </a:r>
            <a:r>
              <a:rPr lang="en-GB" sz="3600" u="sng" dirty="0">
                <a:solidFill>
                  <a:srgbClr val="FF0000"/>
                </a:solidFill>
              </a:rPr>
              <a:t>le</a:t>
            </a:r>
            <a:r>
              <a:rPr lang="en-GB" sz="3600" dirty="0">
                <a:solidFill>
                  <a:schemeClr val="bg1"/>
                </a:solidFill>
              </a:rPr>
              <a:t> alien named Emile.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50916" y="4051575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spread a shiny tab</a:t>
            </a:r>
            <a:r>
              <a:rPr lang="en-GB" sz="3600" u="sng" dirty="0">
                <a:solidFill>
                  <a:srgbClr val="FF0000"/>
                </a:solidFill>
              </a:rPr>
              <a:t>le</a:t>
            </a:r>
            <a:r>
              <a:rPr lang="en-GB" sz="3600" dirty="0">
                <a:solidFill>
                  <a:schemeClr val="bg1"/>
                </a:solidFill>
              </a:rPr>
              <a:t>cloth on the ground and arranged a juicy app</a:t>
            </a:r>
            <a:r>
              <a:rPr lang="en-GB" sz="3600" u="sng" dirty="0">
                <a:solidFill>
                  <a:srgbClr val="FF0000"/>
                </a:solidFill>
              </a:rPr>
              <a:t>le</a:t>
            </a:r>
            <a:r>
              <a:rPr lang="en-GB" sz="3600" dirty="0">
                <a:solidFill>
                  <a:schemeClr val="bg1"/>
                </a:solidFill>
              </a:rPr>
              <a:t> and a fizzy bott</a:t>
            </a:r>
            <a:r>
              <a:rPr lang="en-GB" sz="3600" u="sng" dirty="0">
                <a:solidFill>
                  <a:srgbClr val="FF0000"/>
                </a:solidFill>
              </a:rPr>
              <a:t>le</a:t>
            </a:r>
            <a:r>
              <a:rPr lang="en-GB" sz="3600" dirty="0">
                <a:solidFill>
                  <a:schemeClr val="bg1"/>
                </a:solidFill>
              </a:rPr>
              <a:t> of space drink.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__ble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__gg__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_o____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l____e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728674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8390" y="581503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299091" cy="3562729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631825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table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631825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apple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631825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bottle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631825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little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631825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middle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631825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wiggle</a:t>
            </a:r>
            <a:r>
              <a:rPr lang="en-GB" sz="24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8850" y="4655849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728674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18829" y="5728674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18829" y="5692388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18829" y="5728674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45D3B7-D95A-8F29-B6F2-2249B20C52CD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ble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39BE4A6-EBD5-36D5-6C24-CD3CFDB5F7C9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gg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9E45E84-693A-EFF4-1C3C-2975DD74E41B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ttle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64F1F6F-30F4-3EA1-CC64-5124E282343A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l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ittl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41D462-2D99-F2AC-088F-35440D6C7A11}"/>
              </a:ext>
            </a:extLst>
          </p:cNvPr>
          <p:cNvSpPr txBox="1"/>
          <p:nvPr/>
        </p:nvSpPr>
        <p:spPr>
          <a:xfrm>
            <a:off x="9425653" y="2394857"/>
            <a:ext cx="2299091" cy="3562729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631825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table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631825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apple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631825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bottle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631825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little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631825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middle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631825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wiggle</a:t>
            </a:r>
            <a:r>
              <a:rPr lang="en-GB" sz="24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A74DD0C-417A-BDD1-910C-03D323813C0F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2791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2246" y="88859"/>
            <a:ext cx="10209936" cy="1874472"/>
          </a:xfrm>
          <a:prstGeom prst="roundRect">
            <a:avLst>
              <a:gd name="adj" fmla="val 25609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You have 2 minutes to make up </a:t>
            </a:r>
            <a:r>
              <a:rPr lang="en-GB" altLang="en-US" sz="2800" b="1" u="sng" dirty="0">
                <a:solidFill>
                  <a:schemeClr val="bg1"/>
                </a:solidFill>
                <a:latin typeface="+mj-lt"/>
              </a:rPr>
              <a:t>one sentence </a:t>
            </a: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using as </a:t>
            </a:r>
            <a:r>
              <a:rPr lang="en-GB" altLang="en-US" sz="2800" b="1" u="sng" dirty="0">
                <a:solidFill>
                  <a:schemeClr val="bg1"/>
                </a:solidFill>
                <a:latin typeface="+mj-lt"/>
              </a:rPr>
              <a:t>many</a:t>
            </a: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 of the words below as possible!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523774" y="522247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523774" y="522247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523774" y="522247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523774" y="522247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4FD23C79-6C64-7E17-320C-F8F68A8010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6732" y="2148688"/>
            <a:ext cx="2476825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table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apple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bottle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little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middle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wiggle 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0C8EA93-4C4A-BA0E-A093-23178D3274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6079" y="2148689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</a:t>
            </a: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	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giggle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paddle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rubble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multiple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riddle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able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1785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about??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8871" y="2251304"/>
            <a:ext cx="5520743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There was an </a:t>
            </a:r>
            <a:r>
              <a:rPr lang="en-GB" altLang="en-US" sz="2400" b="1" dirty="0">
                <a:solidFill>
                  <a:schemeClr val="tx1"/>
                </a:solidFill>
                <a:latin typeface="+mn-lt"/>
              </a:rPr>
              <a:t>apple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on the </a:t>
            </a:r>
            <a:r>
              <a:rPr lang="en-GB" altLang="en-US" sz="2400" b="1" dirty="0">
                <a:solidFill>
                  <a:schemeClr val="tx1"/>
                </a:solidFill>
                <a:latin typeface="+mn-lt"/>
              </a:rPr>
              <a:t>little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GB" altLang="en-US" sz="2400" b="1" dirty="0">
                <a:solidFill>
                  <a:schemeClr val="tx1"/>
                </a:solidFill>
                <a:latin typeface="+mn-lt"/>
              </a:rPr>
              <a:t>table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next to the </a:t>
            </a:r>
            <a:r>
              <a:rPr lang="en-GB" altLang="en-US" sz="2400" b="1" dirty="0">
                <a:solidFill>
                  <a:schemeClr val="tx1"/>
                </a:solidFill>
                <a:latin typeface="+mn-lt"/>
              </a:rPr>
              <a:t>bottle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I </a:t>
            </a:r>
            <a:r>
              <a:rPr lang="en-GB" altLang="en-US" sz="2400" b="1" dirty="0">
                <a:solidFill>
                  <a:schemeClr val="tx1"/>
                </a:solidFill>
                <a:latin typeface="+mn-lt"/>
              </a:rPr>
              <a:t>giggle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at the </a:t>
            </a:r>
            <a:r>
              <a:rPr lang="en-GB" altLang="en-US" sz="2400" b="1" dirty="0">
                <a:solidFill>
                  <a:schemeClr val="tx1"/>
                </a:solidFill>
                <a:latin typeface="+mn-lt"/>
              </a:rPr>
              <a:t>multiple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silly </a:t>
            </a:r>
            <a:r>
              <a:rPr lang="en-GB" altLang="en-US" sz="2400" b="1" dirty="0">
                <a:solidFill>
                  <a:schemeClr val="tx1"/>
                </a:solidFill>
                <a:latin typeface="+mn-lt"/>
              </a:rPr>
              <a:t>riddles 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I was </a:t>
            </a:r>
            <a:r>
              <a:rPr lang="en-GB" altLang="en-US" sz="2400" b="1" dirty="0">
                <a:solidFill>
                  <a:schemeClr val="tx1"/>
                </a:solidFill>
                <a:latin typeface="+mn-lt"/>
              </a:rPr>
              <a:t>able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to read.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7263648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SY2T1BW1L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SY2T1BW1P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SY2T1BW1S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SY2T1BW1F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SY2T1BW1A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SY2T1BW1Sa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SY2T1BW1Fe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CB8503E-B9DF-D55D-7536-F55F2C8533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45C059F-8B9C-6B9C-7901-2E4AD775C0A4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F6056A44-FE99-C250-AB50-E725242D6F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4300" y="1650973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table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apple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bottle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little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middle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wiggle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2747" y="1650973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</a:t>
            </a: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	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giggle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paddle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rubble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multiple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riddle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12.	able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13F05E8-32C8-E005-9D7B-A77365D2FD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637423F0-A5C7-C2B6-9A24-7A145DEFFF1D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F8BB41A5-7DEF-0750-BE54-8BEE1754784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7" name="Picture 6" descr="A red apple with green leaves&#10;&#10;Description automatically generated">
            <a:extLst>
              <a:ext uri="{FF2B5EF4-FFF2-40B4-BE49-F238E27FC236}">
                <a16:creationId xmlns:a16="http://schemas.microsoft.com/office/drawing/2014/main" id="{2B1F5CBC-B44B-FB7E-18D0-CFFA33C27F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8994" y="1281274"/>
            <a:ext cx="1683417" cy="1627303"/>
          </a:xfrm>
          <a:prstGeom prst="rect">
            <a:avLst/>
          </a:prstGeom>
        </p:spPr>
      </p:pic>
      <p:pic>
        <p:nvPicPr>
          <p:cNvPr id="13" name="Picture 12" descr="A colorful beach ball with white background&#10;&#10;Description automatically generated">
            <a:extLst>
              <a:ext uri="{FF2B5EF4-FFF2-40B4-BE49-F238E27FC236}">
                <a16:creationId xmlns:a16="http://schemas.microsoft.com/office/drawing/2014/main" id="{967158EB-3019-9A13-7807-D74EE570152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420" y="1597769"/>
            <a:ext cx="1901583" cy="1894815"/>
          </a:xfrm>
          <a:prstGeom prst="rect">
            <a:avLst/>
          </a:prstGeom>
        </p:spPr>
      </p:pic>
      <p:pic>
        <p:nvPicPr>
          <p:cNvPr id="15" name="Picture 14" descr="A camel with a blanket on its back&#10;&#10;Description automatically generated">
            <a:extLst>
              <a:ext uri="{FF2B5EF4-FFF2-40B4-BE49-F238E27FC236}">
                <a16:creationId xmlns:a16="http://schemas.microsoft.com/office/drawing/2014/main" id="{26171AF5-02C3-DE13-55FD-31A7B6BD3AD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8803" b="87606" l="3653" r="93379">
                        <a14:foregroundMark x1="6906" y1="25030" x2="9361" y2="29565"/>
                        <a14:foregroundMark x1="3824" y1="25695" x2="3824" y2="25695"/>
                        <a14:foregroundMark x1="57877" y1="18863" x2="57877" y2="18863"/>
                        <a14:foregroundMark x1="57877" y1="85852" x2="57877" y2="85852"/>
                        <a14:foregroundMark x1="57420" y1="87485" x2="57420" y2="87485"/>
                        <a14:foregroundMark x1="90582" y1="81620" x2="90582" y2="81620"/>
                        <a14:foregroundMark x1="93379" y1="86155" x2="93379" y2="86155"/>
                        <a14:foregroundMark x1="26256" y1="87485" x2="26256" y2="87485"/>
                        <a14:foregroundMark x1="73231" y1="87606" x2="73231" y2="87606"/>
                      </a14:backgroundRemoval>
                    </a14:imgEffect>
                  </a14:imgLayer>
                </a14:imgProps>
              </a:ext>
            </a:extLst>
          </a:blip>
          <a:srcRect l="2236" t="12137" r="4032" b="10933"/>
          <a:stretch/>
        </p:blipFill>
        <p:spPr>
          <a:xfrm>
            <a:off x="8408894" y="3906974"/>
            <a:ext cx="3783106" cy="2931316"/>
          </a:xfrm>
          <a:prstGeom prst="rect">
            <a:avLst/>
          </a:prstGeom>
        </p:spPr>
      </p:pic>
      <p:pic>
        <p:nvPicPr>
          <p:cNvPr id="17" name="Picture 16" descr="A yellow pencil with black stripes&#10;&#10;Description automatically generated">
            <a:extLst>
              <a:ext uri="{FF2B5EF4-FFF2-40B4-BE49-F238E27FC236}">
                <a16:creationId xmlns:a16="http://schemas.microsoft.com/office/drawing/2014/main" id="{AD546FBD-FF1C-3CE8-89D3-78E84351A88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6418" y="2248315"/>
            <a:ext cx="1421823" cy="1320523"/>
          </a:xfrm>
          <a:prstGeom prst="rect">
            <a:avLst/>
          </a:prstGeom>
        </p:spPr>
      </p:pic>
      <p:pic>
        <p:nvPicPr>
          <p:cNvPr id="23" name="Picture 22" descr="A close-up of a table&#10;&#10;Description automatically generated">
            <a:extLst>
              <a:ext uri="{FF2B5EF4-FFF2-40B4-BE49-F238E27FC236}">
                <a16:creationId xmlns:a16="http://schemas.microsoft.com/office/drawing/2014/main" id="{C6204908-5B15-D979-BF6D-EBE6D61EBED1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8802" b="92080" l="5814" r="93895">
                        <a14:foregroundMark x1="5988" y1="38085" x2="5814" y2="51171"/>
                        <a14:foregroundMark x1="20116" y1="18802" x2="73488" y2="20592"/>
                        <a14:foregroundMark x1="92384" y1="36295" x2="92849" y2="48347"/>
                        <a14:foregroundMark x1="89360" y1="45799" x2="76395" y2="40840"/>
                        <a14:foregroundMark x1="76395" y1="40840" x2="77209" y2="39118"/>
                        <a14:foregroundMark x1="82849" y1="53788" x2="82849" y2="46832"/>
                        <a14:foregroundMark x1="93895" y1="55028" x2="93023" y2="92080"/>
                      </a14:backgroundRemoval>
                    </a14:imgEffect>
                  </a14:imgLayer>
                </a14:imgProps>
              </a:ext>
            </a:extLst>
          </a:blip>
          <a:srcRect t="12572" r="1540"/>
          <a:stretch/>
        </p:blipFill>
        <p:spPr>
          <a:xfrm>
            <a:off x="191011" y="3789926"/>
            <a:ext cx="4066663" cy="3048363"/>
          </a:xfrm>
          <a:prstGeom prst="rect">
            <a:avLst/>
          </a:prstGeom>
        </p:spPr>
      </p:pic>
      <p:pic>
        <p:nvPicPr>
          <p:cNvPr id="25" name="Picture 24" descr="A bowl with blue and orange flowers&#10;&#10;Description automatically generated">
            <a:extLst>
              <a:ext uri="{FF2B5EF4-FFF2-40B4-BE49-F238E27FC236}">
                <a16:creationId xmlns:a16="http://schemas.microsoft.com/office/drawing/2014/main" id="{7E33B941-3B9D-EF8E-6A1A-3298968A90D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54" b="89931" l="7688" r="89952">
                        <a14:foregroundMark x1="7688" y1="24142" x2="26574" y2="64073"/>
                        <a14:foregroundMark x1="26574" y1="64073" x2="59625" y2="68078"/>
                        <a14:foregroundMark x1="59625" y1="68078" x2="81598" y2="42220"/>
                        <a14:foregroundMark x1="81598" y1="42220" x2="83354" y2="36957"/>
                        <a14:foregroundMark x1="20460" y1="43021" x2="61985" y2="43478"/>
                        <a14:foregroundMark x1="61985" y1="43478" x2="47094" y2="78604"/>
                        <a14:foregroundMark x1="47094" y1="78604" x2="23245" y2="46110"/>
                        <a14:foregroundMark x1="23245" y1="46110" x2="20036" y2="47483"/>
                        <a14:foregroundMark x1="75000" y1="70023" x2="71429" y2="59497"/>
                        <a14:foregroundMark x1="42373" y1="88902" x2="56295" y2="8810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31506" y="2248315"/>
            <a:ext cx="2252283" cy="1191584"/>
          </a:xfrm>
          <a:prstGeom prst="rect">
            <a:avLst/>
          </a:prstGeom>
        </p:spPr>
      </p:pic>
      <p:pic>
        <p:nvPicPr>
          <p:cNvPr id="26" name="Picture 25" descr="A gold medal with red white and blue ribbons&#10;&#10;Description automatically generated">
            <a:extLst>
              <a:ext uri="{FF2B5EF4-FFF2-40B4-BE49-F238E27FC236}">
                <a16:creationId xmlns:a16="http://schemas.microsoft.com/office/drawing/2014/main" id="{A0E6CFFD-06B5-0509-79F0-ECAC9B01C6F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6338" b="92574" l="9935" r="89984">
                        <a14:foregroundMark x1="50570" y1="92574" x2="50570" y2="92574"/>
                        <a14:foregroundMark x1="77687" y1="7810" x2="77687" y2="7810"/>
                        <a14:foregroundMark x1="66368" y1="6850" x2="66368" y2="6850"/>
                        <a14:foregroundMark x1="49349" y1="38540" x2="39088" y2="10691"/>
                        <a14:foregroundMark x1="39088" y1="10691" x2="34853" y2="6338"/>
                        <a14:foregroundMark x1="62541" y1="35595" x2="71417" y2="7554"/>
                        <a14:foregroundMark x1="71417" y1="7554" x2="70114" y2="68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19483" y="4018000"/>
            <a:ext cx="1421823" cy="18085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DEFFEF-77CD-0967-9483-ED0734D9FF76}"/>
              </a:ext>
            </a:extLst>
          </p:cNvPr>
          <p:cNvSpPr txBox="1"/>
          <p:nvPr/>
        </p:nvSpPr>
        <p:spPr>
          <a:xfrm>
            <a:off x="475740" y="2597813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apple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DC1604-B3BD-66F4-6F09-E5B46DC566C3}"/>
              </a:ext>
            </a:extLst>
          </p:cNvPr>
          <p:cNvSpPr txBox="1"/>
          <p:nvPr/>
        </p:nvSpPr>
        <p:spPr>
          <a:xfrm>
            <a:off x="2847329" y="3004076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pencil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815A95-FA74-7C57-6EC0-94BBDA7CE260}"/>
              </a:ext>
            </a:extLst>
          </p:cNvPr>
          <p:cNvSpPr txBox="1"/>
          <p:nvPr/>
        </p:nvSpPr>
        <p:spPr>
          <a:xfrm>
            <a:off x="4983747" y="1768943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bowl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2D3D04-41AA-32C1-D02D-46326F36E93D}"/>
              </a:ext>
            </a:extLst>
          </p:cNvPr>
          <p:cNvSpPr txBox="1"/>
          <p:nvPr/>
        </p:nvSpPr>
        <p:spPr>
          <a:xfrm>
            <a:off x="9674208" y="2366251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ball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616FBC-EF6A-713F-41AB-18D9BDA57AF3}"/>
              </a:ext>
            </a:extLst>
          </p:cNvPr>
          <p:cNvSpPr txBox="1"/>
          <p:nvPr/>
        </p:nvSpPr>
        <p:spPr>
          <a:xfrm>
            <a:off x="1675579" y="5314107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table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8C0DBC6-4C0B-6540-F6AB-A092E443697F}"/>
              </a:ext>
            </a:extLst>
          </p:cNvPr>
          <p:cNvSpPr txBox="1"/>
          <p:nvPr/>
        </p:nvSpPr>
        <p:spPr>
          <a:xfrm>
            <a:off x="5024163" y="3497538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medal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E2070A-A62F-E5DB-D512-F8DFD07BD345}"/>
              </a:ext>
            </a:extLst>
          </p:cNvPr>
          <p:cNvSpPr txBox="1"/>
          <p:nvPr/>
        </p:nvSpPr>
        <p:spPr>
          <a:xfrm>
            <a:off x="9061738" y="3651527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camel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FD4A94C-C931-A234-2578-077CD26D6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15656"/>
            <a:ext cx="12192000" cy="1325563"/>
          </a:xfrm>
        </p:spPr>
        <p:txBody>
          <a:bodyPr/>
          <a:lstStyle/>
          <a:p>
            <a:pPr algn="ctr"/>
            <a:r>
              <a:rPr lang="en-US" dirty="0">
                <a:latin typeface="Andika" panose="02000000000000000000" pitchFamily="2" charset="0"/>
              </a:rPr>
              <a:t>Can you hear the /l/ sound </a:t>
            </a:r>
            <a:br>
              <a:rPr lang="en-US" dirty="0">
                <a:latin typeface="Andika" panose="02000000000000000000" pitchFamily="2" charset="0"/>
              </a:rPr>
            </a:br>
            <a:r>
              <a:rPr lang="en-US" dirty="0">
                <a:latin typeface="Andika" panose="02000000000000000000" pitchFamily="2" charset="0"/>
              </a:rPr>
              <a:t>at the end of each word?</a:t>
            </a:r>
          </a:p>
        </p:txBody>
      </p:sp>
    </p:spTree>
    <p:extLst>
      <p:ext uri="{BB962C8B-B14F-4D97-AF65-F5344CB8AC3E}">
        <p14:creationId xmlns:p14="http://schemas.microsoft.com/office/powerpoint/2010/main" val="256314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CA95EACD-16B7-CF48-7270-9BF9266391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80FED77-B436-2843-C039-BBF0C4E3257A}"/>
              </a:ext>
            </a:extLst>
          </p:cNvPr>
          <p:cNvSpPr txBox="1"/>
          <p:nvPr/>
        </p:nvSpPr>
        <p:spPr>
          <a:xfrm>
            <a:off x="4075908" y="4583162"/>
            <a:ext cx="2467766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apple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9DBB04-4C2A-8AFF-A22D-4F46D356B769}"/>
              </a:ext>
            </a:extLst>
          </p:cNvPr>
          <p:cNvSpPr txBox="1"/>
          <p:nvPr/>
        </p:nvSpPr>
        <p:spPr>
          <a:xfrm>
            <a:off x="361159" y="5170871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pencil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F3E3EA-CADA-1193-BC0A-D0DDC9DDC7DF}"/>
              </a:ext>
            </a:extLst>
          </p:cNvPr>
          <p:cNvSpPr txBox="1"/>
          <p:nvPr/>
        </p:nvSpPr>
        <p:spPr>
          <a:xfrm>
            <a:off x="361159" y="478989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bowl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680C9B-0669-E928-B972-8C7412E91CB3}"/>
              </a:ext>
            </a:extLst>
          </p:cNvPr>
          <p:cNvSpPr txBox="1"/>
          <p:nvPr/>
        </p:nvSpPr>
        <p:spPr>
          <a:xfrm>
            <a:off x="361159" y="2131227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ball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C83362-5FA2-064A-8741-30D6B6BEC47D}"/>
              </a:ext>
            </a:extLst>
          </p:cNvPr>
          <p:cNvSpPr txBox="1"/>
          <p:nvPr/>
        </p:nvSpPr>
        <p:spPr>
          <a:xfrm>
            <a:off x="4075908" y="2928245"/>
            <a:ext cx="2467766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table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3FE763-289D-3979-4A10-F4A7A8D3CFF8}"/>
              </a:ext>
            </a:extLst>
          </p:cNvPr>
          <p:cNvSpPr txBox="1"/>
          <p:nvPr/>
        </p:nvSpPr>
        <p:spPr>
          <a:xfrm>
            <a:off x="4075908" y="1166842"/>
            <a:ext cx="2467767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medal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73F2C6-7449-B172-C4B8-D65C9DC1E3DE}"/>
              </a:ext>
            </a:extLst>
          </p:cNvPr>
          <p:cNvSpPr txBox="1"/>
          <p:nvPr/>
        </p:nvSpPr>
        <p:spPr>
          <a:xfrm>
            <a:off x="361159" y="3618778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camel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FF62837-E5F0-F3EF-7CE6-5649EAEFC9E6}"/>
              </a:ext>
            </a:extLst>
          </p:cNvPr>
          <p:cNvSpPr txBox="1"/>
          <p:nvPr/>
        </p:nvSpPr>
        <p:spPr>
          <a:xfrm>
            <a:off x="7288306" y="262520"/>
            <a:ext cx="4542535" cy="3098721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What sound do these words have in common?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FB497E-40E6-23B6-811D-12542AAD8675}"/>
              </a:ext>
            </a:extLst>
          </p:cNvPr>
          <p:cNvSpPr txBox="1"/>
          <p:nvPr/>
        </p:nvSpPr>
        <p:spPr>
          <a:xfrm>
            <a:off x="7275792" y="3848850"/>
            <a:ext cx="4555049" cy="234957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Where in the word does the sound happen?</a:t>
            </a:r>
          </a:p>
        </p:txBody>
      </p:sp>
    </p:spTree>
    <p:extLst>
      <p:ext uri="{BB962C8B-B14F-4D97-AF65-F5344CB8AC3E}">
        <p14:creationId xmlns:p14="http://schemas.microsoft.com/office/powerpoint/2010/main" val="346703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CA95EACD-16B7-CF48-7270-9BF9266391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80FED77-B436-2843-C039-BBF0C4E3257A}"/>
              </a:ext>
            </a:extLst>
          </p:cNvPr>
          <p:cNvSpPr txBox="1"/>
          <p:nvPr/>
        </p:nvSpPr>
        <p:spPr>
          <a:xfrm>
            <a:off x="4075908" y="4583162"/>
            <a:ext cx="2467766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apple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9DBB04-4C2A-8AFF-A22D-4F46D356B769}"/>
              </a:ext>
            </a:extLst>
          </p:cNvPr>
          <p:cNvSpPr txBox="1"/>
          <p:nvPr/>
        </p:nvSpPr>
        <p:spPr>
          <a:xfrm>
            <a:off x="361159" y="5170871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pencil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F3E3EA-CADA-1193-BC0A-D0DDC9DDC7DF}"/>
              </a:ext>
            </a:extLst>
          </p:cNvPr>
          <p:cNvSpPr txBox="1"/>
          <p:nvPr/>
        </p:nvSpPr>
        <p:spPr>
          <a:xfrm>
            <a:off x="361159" y="478989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bowl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680C9B-0669-E928-B972-8C7412E91CB3}"/>
              </a:ext>
            </a:extLst>
          </p:cNvPr>
          <p:cNvSpPr txBox="1"/>
          <p:nvPr/>
        </p:nvSpPr>
        <p:spPr>
          <a:xfrm>
            <a:off x="361159" y="2131227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ball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C83362-5FA2-064A-8741-30D6B6BEC47D}"/>
              </a:ext>
            </a:extLst>
          </p:cNvPr>
          <p:cNvSpPr txBox="1"/>
          <p:nvPr/>
        </p:nvSpPr>
        <p:spPr>
          <a:xfrm>
            <a:off x="4075908" y="2928245"/>
            <a:ext cx="2467766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table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3FE763-289D-3979-4A10-F4A7A8D3CFF8}"/>
              </a:ext>
            </a:extLst>
          </p:cNvPr>
          <p:cNvSpPr txBox="1"/>
          <p:nvPr/>
        </p:nvSpPr>
        <p:spPr>
          <a:xfrm>
            <a:off x="4075908" y="1166842"/>
            <a:ext cx="2467767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medal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73F2C6-7449-B172-C4B8-D65C9DC1E3DE}"/>
              </a:ext>
            </a:extLst>
          </p:cNvPr>
          <p:cNvSpPr txBox="1"/>
          <p:nvPr/>
        </p:nvSpPr>
        <p:spPr>
          <a:xfrm>
            <a:off x="361159" y="3618778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camel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FF62837-E5F0-F3EF-7CE6-5649EAEFC9E6}"/>
              </a:ext>
            </a:extLst>
          </p:cNvPr>
          <p:cNvSpPr txBox="1"/>
          <p:nvPr/>
        </p:nvSpPr>
        <p:spPr>
          <a:xfrm>
            <a:off x="7198659" y="877401"/>
            <a:ext cx="4542535" cy="160043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They all have the /l/ sound.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FB497E-40E6-23B6-811D-12542AAD8675}"/>
              </a:ext>
            </a:extLst>
          </p:cNvPr>
          <p:cNvSpPr txBox="1"/>
          <p:nvPr/>
        </p:nvSpPr>
        <p:spPr>
          <a:xfrm>
            <a:off x="7275792" y="3408372"/>
            <a:ext cx="4555049" cy="234957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The /l/ sound is at the end of each word. </a:t>
            </a:r>
          </a:p>
        </p:txBody>
      </p:sp>
    </p:spTree>
    <p:extLst>
      <p:ext uri="{BB962C8B-B14F-4D97-AF65-F5344CB8AC3E}">
        <p14:creationId xmlns:p14="http://schemas.microsoft.com/office/powerpoint/2010/main" val="945903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08F4CE7-62BB-C28D-D285-5FFA6CC882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8"/>
            <a:ext cx="9144000" cy="283717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/l/ sound 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spelt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end of words.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C746D5D-CDF9-F6EB-FF3E-05C4C945F1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EBFA9F4-F3DC-4B42-75CD-BC423D1A21B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84DECC2D-8EC7-3001-D90F-DA58F60D511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DD19D782-5B9F-CCB4-7420-FB165331C4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48425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anyone spot what these words have in common?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7F7A4D95-E4AF-C8EE-0A2B-88A15030123A}"/>
              </a:ext>
            </a:extLst>
          </p:cNvPr>
          <p:cNvGrpSpPr/>
          <p:nvPr/>
        </p:nvGrpSpPr>
        <p:grpSpPr>
          <a:xfrm>
            <a:off x="574736" y="2205031"/>
            <a:ext cx="3701143" cy="2697448"/>
            <a:chOff x="574736" y="2205031"/>
            <a:chExt cx="3701143" cy="2697448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AEFEED7-6309-159A-6255-E4E2D26A926D}"/>
                </a:ext>
              </a:extLst>
            </p:cNvPr>
            <p:cNvGrpSpPr/>
            <p:nvPr/>
          </p:nvGrpSpPr>
          <p:grpSpPr>
            <a:xfrm>
              <a:off x="574736" y="2205031"/>
              <a:ext cx="3701143" cy="2697448"/>
              <a:chOff x="-1561" y="1794653"/>
              <a:chExt cx="3701143" cy="2697448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FA36166D-F06A-ADBE-4322-D4989AFE2253}"/>
                  </a:ext>
                </a:extLst>
              </p:cNvPr>
              <p:cNvSpPr/>
              <p:nvPr/>
            </p:nvSpPr>
            <p:spPr>
              <a:xfrm>
                <a:off x="266330" y="1794653"/>
                <a:ext cx="3036163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FFC6E0C-537C-B410-4E47-EB4CB00BB1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table</a:t>
                </a:r>
                <a:endParaRPr lang="en-GB" altLang="en-US" sz="28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4" name="Picture 3" descr="A table with chairs and a plant&#10;&#10;Description automatically generated with low confidence">
              <a:extLst>
                <a:ext uri="{FF2B5EF4-FFF2-40B4-BE49-F238E27FC236}">
                  <a16:creationId xmlns:a16="http://schemas.microsoft.com/office/drawing/2014/main" id="{A1CFFC5B-C630-83D5-A6A3-1E72C10EE3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22367" y="2834192"/>
              <a:ext cx="2203399" cy="1745734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2E41CC9B-B008-DC36-603F-A0E10F962799}"/>
              </a:ext>
            </a:extLst>
          </p:cNvPr>
          <p:cNvGrpSpPr/>
          <p:nvPr/>
        </p:nvGrpSpPr>
        <p:grpSpPr>
          <a:xfrm>
            <a:off x="4437016" y="2258212"/>
            <a:ext cx="3701143" cy="2697448"/>
            <a:chOff x="4437016" y="2258212"/>
            <a:chExt cx="3701143" cy="2697448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7EFD597B-E62C-7B12-5D47-04E05F96E9F6}"/>
                </a:ext>
              </a:extLst>
            </p:cNvPr>
            <p:cNvGrpSpPr/>
            <p:nvPr/>
          </p:nvGrpSpPr>
          <p:grpSpPr>
            <a:xfrm>
              <a:off x="4437016" y="2258212"/>
              <a:ext cx="3701143" cy="2697448"/>
              <a:chOff x="-1561" y="1794653"/>
              <a:chExt cx="3701143" cy="2697448"/>
            </a:xfrm>
          </p:grpSpPr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37C075F4-DB15-C334-A2A0-1C94C31C5F89}"/>
                  </a:ext>
                </a:extLst>
              </p:cNvPr>
              <p:cNvSpPr/>
              <p:nvPr/>
            </p:nvSpPr>
            <p:spPr>
              <a:xfrm>
                <a:off x="266330" y="1794653"/>
                <a:ext cx="3036163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4D645918-6F8A-B270-F36B-17A0330A5F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apple</a:t>
                </a:r>
                <a:endParaRPr lang="en-GB" altLang="en-US" sz="28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6" name="Picture 5" descr="A red apple on a table&#10;&#10;Description automatically generated with medium confidence">
              <a:extLst>
                <a:ext uri="{FF2B5EF4-FFF2-40B4-BE49-F238E27FC236}">
                  <a16:creationId xmlns:a16="http://schemas.microsoft.com/office/drawing/2014/main" id="{C12A368A-C853-C33F-8CB5-00C05E30C4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34688" y="2834192"/>
              <a:ext cx="2576600" cy="1645118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01BFB46-A821-2ACE-9D65-F135E95EE712}"/>
              </a:ext>
            </a:extLst>
          </p:cNvPr>
          <p:cNvGrpSpPr/>
          <p:nvPr/>
        </p:nvGrpSpPr>
        <p:grpSpPr>
          <a:xfrm>
            <a:off x="8567187" y="2209839"/>
            <a:ext cx="3701143" cy="2697448"/>
            <a:chOff x="8567187" y="2209839"/>
            <a:chExt cx="3701143" cy="2697448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0709F0E-D93B-566B-28EA-3438A520C6B6}"/>
                </a:ext>
              </a:extLst>
            </p:cNvPr>
            <p:cNvGrpSpPr/>
            <p:nvPr/>
          </p:nvGrpSpPr>
          <p:grpSpPr>
            <a:xfrm>
              <a:off x="8567187" y="2209839"/>
              <a:ext cx="3701143" cy="2697448"/>
              <a:chOff x="-1561" y="1794653"/>
              <a:chExt cx="3701143" cy="2697448"/>
            </a:xfrm>
          </p:grpSpPr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99383C3D-FDAD-4AFB-9565-27EAAD71D1D5}"/>
                  </a:ext>
                </a:extLst>
              </p:cNvPr>
              <p:cNvSpPr/>
              <p:nvPr/>
            </p:nvSpPr>
            <p:spPr>
              <a:xfrm>
                <a:off x="266330" y="1794653"/>
                <a:ext cx="3036163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EA182B3F-4123-9CD6-FA51-DBCF28EA71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bottle</a:t>
                </a:r>
                <a:endParaRPr lang="en-GB" altLang="en-US" sz="28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9" name="Picture 8" descr="A picture containing tree, ground, outdoor&#10;&#10;Description automatically generated">
              <a:extLst>
                <a:ext uri="{FF2B5EF4-FFF2-40B4-BE49-F238E27FC236}">
                  <a16:creationId xmlns:a16="http://schemas.microsoft.com/office/drawing/2014/main" id="{9BF2801C-EB28-DDCE-8CCA-25EECDA3EC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219481" y="2834192"/>
              <a:ext cx="2133328" cy="189162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DD19D782-5B9F-CCB4-7420-FB165331C4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48425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anyone spot what these words have in common?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EFD597B-E62C-7B12-5D47-04E05F96E9F6}"/>
              </a:ext>
            </a:extLst>
          </p:cNvPr>
          <p:cNvGrpSpPr/>
          <p:nvPr/>
        </p:nvGrpSpPr>
        <p:grpSpPr>
          <a:xfrm>
            <a:off x="4437016" y="2258212"/>
            <a:ext cx="3701143" cy="2697448"/>
            <a:chOff x="-1561" y="1794653"/>
            <a:chExt cx="3701143" cy="2697448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37C075F4-DB15-C334-A2A0-1C94C31C5F89}"/>
                </a:ext>
              </a:extLst>
            </p:cNvPr>
            <p:cNvSpPr/>
            <p:nvPr/>
          </p:nvSpPr>
          <p:spPr>
            <a:xfrm>
              <a:off x="266330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D645918-6F8A-B270-F36B-17A0330A5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app</a:t>
              </a:r>
              <a:r>
                <a:rPr lang="en-GB" altLang="en-US" sz="2800" u="sng" dirty="0">
                  <a:solidFill>
                    <a:srgbClr val="7030A0"/>
                  </a:solidFill>
                  <a:latin typeface="+mj-lt"/>
                </a:rPr>
                <a:t>le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0709F0E-D93B-566B-28EA-3438A520C6B6}"/>
              </a:ext>
            </a:extLst>
          </p:cNvPr>
          <p:cNvGrpSpPr/>
          <p:nvPr/>
        </p:nvGrpSpPr>
        <p:grpSpPr>
          <a:xfrm>
            <a:off x="8567187" y="2209839"/>
            <a:ext cx="3701143" cy="2697448"/>
            <a:chOff x="-1561" y="1794653"/>
            <a:chExt cx="3701143" cy="2697448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99383C3D-FDAD-4AFB-9565-27EAAD71D1D5}"/>
                </a:ext>
              </a:extLst>
            </p:cNvPr>
            <p:cNvSpPr/>
            <p:nvPr/>
          </p:nvSpPr>
          <p:spPr>
            <a:xfrm>
              <a:off x="266330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A182B3F-4123-9CD6-FA51-DBCF28EA7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bott</a:t>
              </a:r>
              <a:r>
                <a:rPr lang="en-GB" altLang="en-US" sz="2800" u="sng" dirty="0">
                  <a:solidFill>
                    <a:srgbClr val="7030A0"/>
                  </a:solidFill>
                  <a:latin typeface="+mj-lt"/>
                </a:rPr>
                <a:t>le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D5DD416-9EA8-0490-50EF-FDAE11A76724}"/>
              </a:ext>
            </a:extLst>
          </p:cNvPr>
          <p:cNvSpPr txBox="1"/>
          <p:nvPr/>
        </p:nvSpPr>
        <p:spPr>
          <a:xfrm>
            <a:off x="1161407" y="5213347"/>
            <a:ext cx="9378603" cy="1464231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000" dirty="0"/>
              <a:t>They all have the /l/ sound at the end spelt </a:t>
            </a:r>
            <a:r>
              <a:rPr lang="en-GB" sz="4000" u="sng" dirty="0"/>
              <a:t>le</a:t>
            </a:r>
            <a:r>
              <a:rPr lang="en-GB" sz="4000" dirty="0"/>
              <a:t>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F7A4D95-E4AF-C8EE-0A2B-88A15030123A}"/>
              </a:ext>
            </a:extLst>
          </p:cNvPr>
          <p:cNvGrpSpPr/>
          <p:nvPr/>
        </p:nvGrpSpPr>
        <p:grpSpPr>
          <a:xfrm>
            <a:off x="574736" y="2205031"/>
            <a:ext cx="3701143" cy="2697448"/>
            <a:chOff x="574736" y="2205031"/>
            <a:chExt cx="3701143" cy="2697448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AEFEED7-6309-159A-6255-E4E2D26A926D}"/>
                </a:ext>
              </a:extLst>
            </p:cNvPr>
            <p:cNvGrpSpPr/>
            <p:nvPr/>
          </p:nvGrpSpPr>
          <p:grpSpPr>
            <a:xfrm>
              <a:off x="574736" y="2205031"/>
              <a:ext cx="3701143" cy="2697448"/>
              <a:chOff x="-1561" y="1794653"/>
              <a:chExt cx="3701143" cy="2697448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FA36166D-F06A-ADBE-4322-D4989AFE2253}"/>
                  </a:ext>
                </a:extLst>
              </p:cNvPr>
              <p:cNvSpPr/>
              <p:nvPr/>
            </p:nvSpPr>
            <p:spPr>
              <a:xfrm>
                <a:off x="266330" y="1794653"/>
                <a:ext cx="3036163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FFC6E0C-537C-B410-4E47-EB4CB00BB1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tab</a:t>
                </a:r>
                <a:r>
                  <a:rPr lang="en-GB" altLang="en-US" sz="2800" u="sng" dirty="0">
                    <a:solidFill>
                      <a:srgbClr val="7030A0"/>
                    </a:solidFill>
                    <a:latin typeface="+mj-lt"/>
                  </a:rPr>
                  <a:t>le</a:t>
                </a:r>
                <a:endParaRPr lang="en-GB" altLang="en-US" sz="28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4" name="Picture 3" descr="A table with chairs and a plant&#10;&#10;Description automatically generated with low confidence">
              <a:extLst>
                <a:ext uri="{FF2B5EF4-FFF2-40B4-BE49-F238E27FC236}">
                  <a16:creationId xmlns:a16="http://schemas.microsoft.com/office/drawing/2014/main" id="{A1CFFC5B-C630-83D5-A6A3-1E72C10EE3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22367" y="2834192"/>
              <a:ext cx="2203399" cy="1745734"/>
            </a:xfrm>
            <a:prstGeom prst="rect">
              <a:avLst/>
            </a:prstGeom>
          </p:spPr>
        </p:pic>
      </p:grpSp>
      <p:pic>
        <p:nvPicPr>
          <p:cNvPr id="6" name="Picture 5" descr="A red apple on a table&#10;&#10;Description automatically generated with medium confidence">
            <a:extLst>
              <a:ext uri="{FF2B5EF4-FFF2-40B4-BE49-F238E27FC236}">
                <a16:creationId xmlns:a16="http://schemas.microsoft.com/office/drawing/2014/main" id="{C12A368A-C853-C33F-8CB5-00C05E30C4F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4688" y="2834192"/>
            <a:ext cx="2576600" cy="1645118"/>
          </a:xfrm>
          <a:prstGeom prst="rect">
            <a:avLst/>
          </a:prstGeom>
        </p:spPr>
      </p:pic>
      <p:pic>
        <p:nvPicPr>
          <p:cNvPr id="9" name="Picture 8" descr="A picture containing tree, ground, outdoor&#10;&#10;Description automatically generated">
            <a:extLst>
              <a:ext uri="{FF2B5EF4-FFF2-40B4-BE49-F238E27FC236}">
                <a16:creationId xmlns:a16="http://schemas.microsoft.com/office/drawing/2014/main" id="{9BF2801C-EB28-DDCE-8CCA-25EECDA3ECC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19481" y="2834192"/>
            <a:ext cx="2133328" cy="189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6484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7D02970B-A2E2-4ADC-53A1-4C74E211F3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B9CBBB-EF1D-6FEA-0420-E962CB6E3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3951"/>
            <a:ext cx="10515600" cy="810705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Let’s read some sentences together.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17F258A-7A88-4EAC-461C-27DBCD9442D6}"/>
              </a:ext>
            </a:extLst>
          </p:cNvPr>
          <p:cNvSpPr txBox="1">
            <a:spLocks/>
          </p:cNvSpPr>
          <p:nvPr/>
        </p:nvSpPr>
        <p:spPr>
          <a:xfrm>
            <a:off x="200025" y="1325563"/>
            <a:ext cx="11791950" cy="5018676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200" dirty="0">
                <a:solidFill>
                  <a:srgbClr val="000000"/>
                </a:solidFill>
                <a:effectLst/>
              </a:rPr>
              <a:t>Aimee arranged the food – a juicy </a:t>
            </a:r>
            <a:r>
              <a:rPr lang="en-GB" sz="3200" b="1" dirty="0">
                <a:solidFill>
                  <a:srgbClr val="000000"/>
                </a:solidFill>
                <a:effectLst/>
              </a:rPr>
              <a:t>app</a:t>
            </a:r>
            <a:r>
              <a:rPr lang="en-GB" sz="3200" b="1" dirty="0">
                <a:solidFill>
                  <a:schemeClr val="accent4"/>
                </a:solidFill>
                <a:effectLst/>
              </a:rPr>
              <a:t>le</a:t>
            </a:r>
            <a:r>
              <a:rPr lang="en-GB" sz="3200" dirty="0">
                <a:solidFill>
                  <a:srgbClr val="000000"/>
                </a:solidFill>
                <a:effectLst/>
              </a:rPr>
              <a:t>, a fizzy </a:t>
            </a:r>
            <a:r>
              <a:rPr lang="en-GB" sz="3200" b="1" dirty="0">
                <a:solidFill>
                  <a:srgbClr val="000000"/>
                </a:solidFill>
                <a:effectLst/>
              </a:rPr>
              <a:t>bott</a:t>
            </a:r>
            <a:r>
              <a:rPr lang="en-GB" sz="3200" b="1" dirty="0">
                <a:solidFill>
                  <a:schemeClr val="accent4"/>
                </a:solidFill>
                <a:effectLst/>
              </a:rPr>
              <a:t>le</a:t>
            </a:r>
            <a:r>
              <a:rPr lang="en-GB" sz="3200" dirty="0">
                <a:solidFill>
                  <a:srgbClr val="000000"/>
                </a:solidFill>
                <a:effectLst/>
              </a:rPr>
              <a:t> of space drink, and some delicious treats.</a:t>
            </a:r>
          </a:p>
          <a:p>
            <a:pPr marL="0" indent="0" algn="ctr">
              <a:buNone/>
            </a:pPr>
            <a:endParaRPr lang="en-GB" sz="3200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en-GB" sz="3200" dirty="0">
                <a:solidFill>
                  <a:srgbClr val="000000"/>
                </a:solidFill>
                <a:effectLst/>
              </a:rPr>
              <a:t>Emile noticed a </a:t>
            </a:r>
            <a:r>
              <a:rPr lang="en-GB" sz="3200" b="1" dirty="0">
                <a:solidFill>
                  <a:srgbClr val="000000"/>
                </a:solidFill>
                <a:effectLst/>
              </a:rPr>
              <a:t>litt</a:t>
            </a:r>
            <a:r>
              <a:rPr lang="en-GB" sz="3200" b="1" dirty="0">
                <a:solidFill>
                  <a:schemeClr val="accent4"/>
                </a:solidFill>
              </a:rPr>
              <a:t>le</a:t>
            </a:r>
            <a:r>
              <a:rPr lang="en-GB" sz="3200" dirty="0">
                <a:solidFill>
                  <a:srgbClr val="000000"/>
                </a:solidFill>
                <a:effectLst/>
              </a:rPr>
              <a:t> creature in the </a:t>
            </a:r>
            <a:r>
              <a:rPr lang="en-GB" sz="3200" b="1" dirty="0">
                <a:solidFill>
                  <a:srgbClr val="000000"/>
                </a:solidFill>
                <a:effectLst/>
              </a:rPr>
              <a:t>midd</a:t>
            </a:r>
            <a:r>
              <a:rPr lang="en-GB" sz="3200" b="1" dirty="0">
                <a:solidFill>
                  <a:schemeClr val="accent4"/>
                </a:solidFill>
                <a:effectLst/>
              </a:rPr>
              <a:t>le</a:t>
            </a:r>
            <a:r>
              <a:rPr lang="en-GB" sz="3200" dirty="0">
                <a:solidFill>
                  <a:srgbClr val="000000"/>
                </a:solidFill>
                <a:effectLst/>
              </a:rPr>
              <a:t> of the meadow.</a:t>
            </a:r>
          </a:p>
          <a:p>
            <a:pPr marL="0" indent="0" algn="ctr">
              <a:buNone/>
            </a:pPr>
            <a:endParaRPr lang="en-GB" sz="3200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en-GB" sz="3200" dirty="0">
                <a:solidFill>
                  <a:srgbClr val="000000"/>
                </a:solidFill>
                <a:effectLst/>
              </a:rPr>
              <a:t>It was a tiny, fluffy creature with the ability to </a:t>
            </a:r>
            <a:r>
              <a:rPr lang="en-GB" sz="3200" b="1" dirty="0">
                <a:solidFill>
                  <a:srgbClr val="000000"/>
                </a:solidFill>
                <a:effectLst/>
              </a:rPr>
              <a:t>wigg</a:t>
            </a:r>
            <a:r>
              <a:rPr lang="en-GB" sz="3200" b="1" dirty="0">
                <a:solidFill>
                  <a:schemeClr val="accent4"/>
                </a:solidFill>
                <a:effectLst/>
              </a:rPr>
              <a:t>le</a:t>
            </a:r>
            <a:r>
              <a:rPr lang="en-GB" sz="3200" b="1" dirty="0">
                <a:solidFill>
                  <a:srgbClr val="000000"/>
                </a:solidFill>
                <a:effectLst/>
              </a:rPr>
              <a:t> </a:t>
            </a:r>
            <a:r>
              <a:rPr lang="en-GB" sz="3200" dirty="0">
                <a:solidFill>
                  <a:srgbClr val="000000"/>
                </a:solidFill>
                <a:effectLst/>
              </a:rPr>
              <a:t>and </a:t>
            </a:r>
            <a:r>
              <a:rPr lang="en-GB" sz="3200" b="1" dirty="0">
                <a:solidFill>
                  <a:srgbClr val="000000"/>
                </a:solidFill>
                <a:effectLst/>
              </a:rPr>
              <a:t>gigg</a:t>
            </a:r>
            <a:r>
              <a:rPr lang="en-GB" sz="3200" b="1" dirty="0">
                <a:solidFill>
                  <a:schemeClr val="accent4"/>
                </a:solidFill>
                <a:effectLst/>
              </a:rPr>
              <a:t>le</a:t>
            </a:r>
            <a:r>
              <a:rPr lang="en-GB" sz="3200" dirty="0">
                <a:solidFill>
                  <a:srgbClr val="000000"/>
                </a:solidFill>
                <a:effectLst/>
              </a:rPr>
              <a:t>.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387956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894</Words>
  <Application>Microsoft Office PowerPoint</Application>
  <PresentationFormat>Widescreen</PresentationFormat>
  <Paragraphs>177</Paragraphs>
  <Slides>27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Andika</vt:lpstr>
      <vt:lpstr>Office Theme</vt:lpstr>
      <vt:lpstr> How to Use this PowerPoint</vt:lpstr>
      <vt:lpstr>Can you name the items?</vt:lpstr>
      <vt:lpstr>Can you hear the /l/ sound  at the end of each word?</vt:lpstr>
      <vt:lpstr>PowerPoint Presentation</vt:lpstr>
      <vt:lpstr>PowerPoint Presentation</vt:lpstr>
      <vt:lpstr>The /l/ sound  spelt le  at the end of words.</vt:lpstr>
      <vt:lpstr>Can anyone spot what these words have in common?</vt:lpstr>
      <vt:lpstr>Can anyone spot what these words have in common?</vt:lpstr>
      <vt:lpstr>Let’s read some sentences together.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You have 2 minutes to make up one sentence using as many of the words below as possible!</vt:lpstr>
      <vt:lpstr>How about??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37</cp:revision>
  <dcterms:created xsi:type="dcterms:W3CDTF">2022-05-31T09:42:07Z</dcterms:created>
  <dcterms:modified xsi:type="dcterms:W3CDTF">2025-12-08T15:43:56Z</dcterms:modified>
</cp:coreProperties>
</file>