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385" r:id="rId2"/>
    <p:sldId id="296" r:id="rId3"/>
    <p:sldId id="374" r:id="rId4"/>
    <p:sldId id="300" r:id="rId5"/>
    <p:sldId id="383" r:id="rId6"/>
    <p:sldId id="274" r:id="rId7"/>
    <p:sldId id="361" r:id="rId8"/>
    <p:sldId id="310" r:id="rId9"/>
    <p:sldId id="360" r:id="rId10"/>
    <p:sldId id="281" r:id="rId11"/>
    <p:sldId id="282" r:id="rId12"/>
    <p:sldId id="283" r:id="rId13"/>
    <p:sldId id="286" r:id="rId14"/>
    <p:sldId id="285" r:id="rId15"/>
    <p:sldId id="301" r:id="rId16"/>
    <p:sldId id="302" r:id="rId17"/>
    <p:sldId id="303" r:id="rId18"/>
    <p:sldId id="304" r:id="rId19"/>
    <p:sldId id="306" r:id="rId20"/>
    <p:sldId id="307" r:id="rId21"/>
    <p:sldId id="308" r:id="rId22"/>
    <p:sldId id="384" r:id="rId23"/>
    <p:sldId id="376" r:id="rId24"/>
    <p:sldId id="366" r:id="rId25"/>
    <p:sldId id="379" r:id="rId26"/>
    <p:sldId id="380" r:id="rId27"/>
    <p:sldId id="365" r:id="rId28"/>
    <p:sldId id="270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9C7B1B-9FD8-4F07-92A1-C5715DD7E399}" v="2" dt="2025-12-08T15:43:27.8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3:27.89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3:27.89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3:27.890" v="2"/>
          <ac:spMkLst>
            <pc:docMk/>
            <pc:sldMk cId="0" sldId="270"/>
            <ac:spMk id="2" creationId="{4A6F2E4D-9CD5-0B94-7726-8C7D88164B02}"/>
          </ac:spMkLst>
        </pc:spChg>
      </pc:sldChg>
      <pc:sldChg chg="del">
        <pc:chgData name="Glen Jones" userId="e846aaca-4b24-4b13-b0d0-f2308e16b284" providerId="ADAL" clId="{ED47ACC3-9597-4D89-A1DC-43CF280EF274}" dt="2025-12-08T15:42:52.96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2:51.426" v="0"/>
        <pc:sldMkLst>
          <pc:docMk/>
          <pc:sldMk cId="1934884435" sldId="3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ndika" panose="02000000000000000000" pitchFamily="2" charset="0"/>
          <a:ea typeface="Andika" panose="02000000000000000000" pitchFamily="2" charset="0"/>
          <a:cs typeface="Andika" panose="020000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93488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53D15F5-36E5-604F-6C89-935A67690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saw a camel at the zoo.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cam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89274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0207195-0A31-C0D6-64C7-1F546B107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train entered the tunnel.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tunn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75288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CF412B3-5669-231A-FFD1-43F83CE0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squirrel climbed the tree.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squirr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6262" y="1882621"/>
            <a:ext cx="3148402" cy="405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01E95AE-9A0B-BD07-1D81-EC00CB828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travel to school on the bus.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trav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4" y="2037677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6E41CD7-8E91-C229-BC36-F96744C13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towel is blue.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tow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312" y="1770625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B003A92-CB15-2F29-E676-CA9B01C59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tinsel on the Christmas tree.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tins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62" y="148705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19D0E59-268B-183C-912F-5B11E77D3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can be cruel.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cru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966" y="2089163"/>
            <a:ext cx="2910616" cy="375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801D072C-8313-1677-9C2B-F61815EDC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put fuel into the car.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fu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037677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38540C7-7E2E-4BE8-98E5-56B7199C3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model of a horse.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mod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67" y="1905605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90B0D8-FCCA-F2DF-AEA6-852310A3B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choir sang in the chapel.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77164" y="2558407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chap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03" y="164407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16AD952-1B4C-530F-2AE3-96CE182C4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thought I saw an angel.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620" y="2089004"/>
            <a:ext cx="2782985" cy="35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222C586-AF0F-1F06-B471-B491AA57B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cancel the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4869" y="2549170"/>
            <a:ext cx="49482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canc</a:t>
            </a:r>
            <a:r>
              <a:rPr lang="en-GB" sz="8000" u="sng" dirty="0">
                <a:solidFill>
                  <a:schemeClr val="bg1"/>
                </a:solidFill>
              </a:rPr>
              <a:t>el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34" y="1808543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CBBB-EF1D-6FEA-0420-E962CB6E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200025" y="1325563"/>
            <a:ext cx="11791950" cy="4423416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shiny spaceship was powered by a special fuel found only on Mathedonia.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journey took them through a magical tunnel of light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They passed planets inside rings which look liked tinsel.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321634-2869-D9D6-19A0-2FC9072424CC}"/>
              </a:ext>
            </a:extLst>
          </p:cNvPr>
          <p:cNvSpPr txBox="1">
            <a:spLocks/>
          </p:cNvSpPr>
          <p:nvPr/>
        </p:nvSpPr>
        <p:spPr>
          <a:xfrm>
            <a:off x="1026459" y="5897794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Can you spot the words ending in an /l/ sound?</a:t>
            </a:r>
          </a:p>
        </p:txBody>
      </p:sp>
    </p:spTree>
    <p:extLst>
      <p:ext uri="{BB962C8B-B14F-4D97-AF65-F5344CB8AC3E}">
        <p14:creationId xmlns:p14="http://schemas.microsoft.com/office/powerpoint/2010/main" val="340135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CBBB-EF1D-6FEA-0420-E962CB6E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200025" y="1325563"/>
            <a:ext cx="11791950" cy="4423416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shiny spaceship was powered by a </a:t>
            </a:r>
            <a:r>
              <a:rPr lang="en-GB" sz="3400" b="1" u="sng" dirty="0">
                <a:solidFill>
                  <a:schemeClr val="bg1"/>
                </a:solidFill>
              </a:rPr>
              <a:t>special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b="1" u="sng" dirty="0">
                <a:solidFill>
                  <a:schemeClr val="bg1"/>
                </a:solidFill>
              </a:rPr>
              <a:t>fuel </a:t>
            </a:r>
            <a:r>
              <a:rPr lang="en-GB" sz="3400" dirty="0">
                <a:solidFill>
                  <a:schemeClr val="bg1"/>
                </a:solidFill>
              </a:rPr>
              <a:t>found only on Mathedonia.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Their journey took them through a magical </a:t>
            </a:r>
            <a:r>
              <a:rPr lang="en-GB" sz="3400" b="1" u="sng" dirty="0">
                <a:solidFill>
                  <a:schemeClr val="bg1"/>
                </a:solidFill>
              </a:rPr>
              <a:t>tunnel</a:t>
            </a:r>
            <a:r>
              <a:rPr lang="en-GB" sz="3400" dirty="0">
                <a:solidFill>
                  <a:schemeClr val="bg1"/>
                </a:solidFill>
              </a:rPr>
              <a:t> of light</a:t>
            </a:r>
          </a:p>
          <a:p>
            <a:pPr marL="0" indent="0" algn="ctr">
              <a:buNone/>
            </a:pPr>
            <a:endParaRPr lang="en-GB" sz="3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400" dirty="0">
                <a:solidFill>
                  <a:schemeClr val="bg1"/>
                </a:solidFill>
              </a:rPr>
              <a:t>They passed planets inside rings which look liked </a:t>
            </a:r>
            <a:r>
              <a:rPr lang="en-GB" sz="3400" b="1" u="sng" dirty="0">
                <a:solidFill>
                  <a:schemeClr val="bg1"/>
                </a:solidFill>
              </a:rPr>
              <a:t>tinsel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321634-2869-D9D6-19A0-2FC9072424CC}"/>
              </a:ext>
            </a:extLst>
          </p:cNvPr>
          <p:cNvSpPr txBox="1">
            <a:spLocks/>
          </p:cNvSpPr>
          <p:nvPr/>
        </p:nvSpPr>
        <p:spPr>
          <a:xfrm>
            <a:off x="1026459" y="5897794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Can you spot the words ending in an /l/ sound?</a:t>
            </a:r>
          </a:p>
        </p:txBody>
      </p:sp>
    </p:spTree>
    <p:extLst>
      <p:ext uri="{BB962C8B-B14F-4D97-AF65-F5344CB8AC3E}">
        <p14:creationId xmlns:p14="http://schemas.microsoft.com/office/powerpoint/2010/main" val="238795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tunnle of light.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6632" y="34142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chaple where they met an angleic figure.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91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travles, they encountered a helpful camle.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4769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17666" y="34050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where they met an ang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ic figure.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3256" y="489564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s, they encountered a helpful cam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__nel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__w__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___rr__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8390" y="581503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4" y="2394857"/>
            <a:ext cx="2169017" cy="36278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camel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tunnel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squirrel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travel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towel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tinsel</a:t>
            </a:r>
            <a:endParaRPr lang="en-GB" sz="24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50" y="4655849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8829" y="5692388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5146CC-A1AB-5509-0B8F-5A614203F1D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772214-DF30-9C40-9C3C-F9D2F67CDB2F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C9F3C68-E8F0-B6CA-82EA-6F959E74EA04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AD36291-703D-3382-8C5B-E972154E53B6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squi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720BD8-364D-BD11-2B10-1312736FA245}"/>
              </a:ext>
            </a:extLst>
          </p:cNvPr>
          <p:cNvSpPr txBox="1"/>
          <p:nvPr/>
        </p:nvSpPr>
        <p:spPr>
          <a:xfrm>
            <a:off x="9425654" y="2394857"/>
            <a:ext cx="2169017" cy="36278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camel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tunnel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squirrel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travel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towel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538163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tinsel</a:t>
            </a:r>
            <a:endParaRPr lang="en-GB" sz="24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92837E-3EAD-3BA8-EB9B-F6903D236111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279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51520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90CB2C0-44FD-856F-F0A7-F2ECAFC03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993BBB-379B-0268-DC67-DD33410DF4F3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253EA01-5D68-1B48-4C96-2E24FF9F0B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camel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tunnel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squirrel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travel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towel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tinsel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cruel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fuel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model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chapel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angel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cancel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65E275-B8B6-0EB0-3D0D-42D976D43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A6F2E4D-9CD5-0B94-7726-8C7D88164B0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484FA31-AAB1-FCAE-F777-D4F1377CF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E5A26DA-CDA0-2323-CE95-3CA813A369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1B17252-0E20-0765-528A-174A53A9B6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664165F-01E3-A514-975D-1FD833FC06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DC30BD1-3A1B-03E9-EEB0-26CA31F5D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remember how the /l/ sound at the end of words can be spelt? 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C453439-F30F-98CF-B35F-CA6486ACC839}"/>
              </a:ext>
            </a:extLst>
          </p:cNvPr>
          <p:cNvGrpSpPr/>
          <p:nvPr/>
        </p:nvGrpSpPr>
        <p:grpSpPr>
          <a:xfrm>
            <a:off x="574736" y="2205031"/>
            <a:ext cx="3701143" cy="2697448"/>
            <a:chOff x="574736" y="2205031"/>
            <a:chExt cx="3701143" cy="269744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8394355-01D7-0431-8A41-6E9DD101B9C3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E759A3B-34A1-0902-7B2C-3344A32FE8F6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E5308DD-9EF4-2041-7EB9-581953CB8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u="sng" dirty="0">
                  <a:solidFill>
                    <a:srgbClr val="7030A0"/>
                  </a:solidFill>
                  <a:latin typeface="+mj-lt"/>
                </a:endParaRPr>
              </a:p>
            </p:txBody>
          </p:sp>
        </p:grpSp>
        <p:pic>
          <p:nvPicPr>
            <p:cNvPr id="33" name="Picture 32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9585F999-AB95-04F0-6A1C-D428E15F39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367" y="2834192"/>
              <a:ext cx="2203399" cy="174573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FE69D39-9122-5699-DF96-93FAF73E438A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4437016" y="2258212"/>
            <a:chExt cx="3701143" cy="269744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3452473-9528-818F-1A09-6E9AEB900BAD}"/>
                </a:ext>
              </a:extLst>
            </p:cNvPr>
            <p:cNvGrpSpPr/>
            <p:nvPr/>
          </p:nvGrpSpPr>
          <p:grpSpPr>
            <a:xfrm>
              <a:off x="4437016" y="2258212"/>
              <a:ext cx="3701143" cy="2697448"/>
              <a:chOff x="-1561" y="1794653"/>
              <a:chExt cx="3701143" cy="2697448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3D51DBA6-CB83-1696-71E4-3BC4C0B7C08D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BAA8AAF-64CF-3ADA-6DB2-5BFABB876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app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5" name="Picture 34" descr="A red apple on a table&#10;&#10;Description automatically generated with medium confidence">
              <a:extLst>
                <a:ext uri="{FF2B5EF4-FFF2-40B4-BE49-F238E27FC236}">
                  <a16:creationId xmlns:a16="http://schemas.microsoft.com/office/drawing/2014/main" id="{E6FA07C9-8FC4-431E-73F3-D5A0D2419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4688" y="2834192"/>
              <a:ext cx="2576600" cy="1645118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AFB0EB-7A64-D543-3BCF-7A23D204C082}"/>
              </a:ext>
            </a:extLst>
          </p:cNvPr>
          <p:cNvGrpSpPr/>
          <p:nvPr/>
        </p:nvGrpSpPr>
        <p:grpSpPr>
          <a:xfrm>
            <a:off x="8567187" y="2209839"/>
            <a:ext cx="3701143" cy="2697448"/>
            <a:chOff x="8567187" y="2209839"/>
            <a:chExt cx="3701143" cy="2697448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BE2517E-01AF-593B-10D7-F68A825457DE}"/>
                </a:ext>
              </a:extLst>
            </p:cNvPr>
            <p:cNvGrpSpPr/>
            <p:nvPr/>
          </p:nvGrpSpPr>
          <p:grpSpPr>
            <a:xfrm>
              <a:off x="8567187" y="2209839"/>
              <a:ext cx="3701143" cy="2697448"/>
              <a:chOff x="-1561" y="1794653"/>
              <a:chExt cx="3701143" cy="2697448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5DDEB2DB-9EDD-A770-F849-90D947FAE70B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C9BDEB5D-7B09-5380-3088-421E89C0B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bott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6" name="Picture 35" descr="A picture containing tree, ground, outdoor&#10;&#10;Description automatically generated">
              <a:extLst>
                <a:ext uri="{FF2B5EF4-FFF2-40B4-BE49-F238E27FC236}">
                  <a16:creationId xmlns:a16="http://schemas.microsoft.com/office/drawing/2014/main" id="{EC9EC679-6384-96C7-5E83-9BD7D1D16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9481" y="2834192"/>
              <a:ext cx="2133328" cy="1891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5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C0C2987-B2DB-97B3-34CD-E892B78F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895989" y="1794653"/>
              <a:ext cx="1789046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towel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6843521" y="2258212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1012986" y="1794653"/>
              <a:ext cx="153394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tinsel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8BC38E0-0633-EB7A-624D-84EFB20AE815}"/>
              </a:ext>
            </a:extLst>
          </p:cNvPr>
          <p:cNvGrpSpPr/>
          <p:nvPr/>
        </p:nvGrpSpPr>
        <p:grpSpPr>
          <a:xfrm>
            <a:off x="1803371" y="2277293"/>
            <a:ext cx="3701143" cy="2697448"/>
            <a:chOff x="1803371" y="2277293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camel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8FFE1D0F-8B43-C7E2-A32B-FD93EBEF6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  <p:pic>
        <p:nvPicPr>
          <p:cNvPr id="11" name="Picture 10" descr="A stack of towels on a shelf&#10;&#10;Description automatically generated with medium confidence">
            <a:extLst>
              <a:ext uri="{FF2B5EF4-FFF2-40B4-BE49-F238E27FC236}">
                <a16:creationId xmlns:a16="http://schemas.microsoft.com/office/drawing/2014/main" id="{72CA4E65-7813-B2AB-87F3-613098CB1B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454" y="2834192"/>
            <a:ext cx="1241067" cy="1861458"/>
          </a:xfrm>
          <a:prstGeom prst="rect">
            <a:avLst/>
          </a:prstGeom>
        </p:spPr>
      </p:pic>
      <p:pic>
        <p:nvPicPr>
          <p:cNvPr id="15" name="Picture 14" descr="A picture containing pepper, hot pepper, carrot, pile&#10;&#10;Description automatically generated">
            <a:extLst>
              <a:ext uri="{FF2B5EF4-FFF2-40B4-BE49-F238E27FC236}">
                <a16:creationId xmlns:a16="http://schemas.microsoft.com/office/drawing/2014/main" id="{971BEAE4-5476-EAA8-930D-5EE61C21CE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7697" y="2852402"/>
            <a:ext cx="1063591" cy="1891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C0C2987-B2DB-97B3-34CD-E892B78F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895989" y="1794653"/>
              <a:ext cx="1789046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tow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6843521" y="2258212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1012986" y="1794653"/>
              <a:ext cx="153394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tins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749527" y="5549285"/>
            <a:ext cx="10946920" cy="71508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/>
              <a:t>They all have the /l/ sound at the end spelt </a:t>
            </a:r>
            <a:r>
              <a:rPr lang="en-GB" sz="3600" u="sng" dirty="0"/>
              <a:t>el</a:t>
            </a:r>
            <a:r>
              <a:rPr lang="en-GB" sz="36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BC38E0-0633-EB7A-624D-84EFB20AE815}"/>
              </a:ext>
            </a:extLst>
          </p:cNvPr>
          <p:cNvGrpSpPr/>
          <p:nvPr/>
        </p:nvGrpSpPr>
        <p:grpSpPr>
          <a:xfrm>
            <a:off x="1803371" y="2277293"/>
            <a:ext cx="3701143" cy="2697448"/>
            <a:chOff x="1803371" y="2277293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el</a:t>
                </a:r>
                <a:endParaRPr lang="en-GB" altLang="en-US" sz="2800" b="1" u="sng" dirty="0">
                  <a:solidFill>
                    <a:srgbClr val="7030A0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8FFE1D0F-8B43-C7E2-A32B-FD93EBEF6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  <p:pic>
        <p:nvPicPr>
          <p:cNvPr id="11" name="Picture 10" descr="A stack of towels on a shelf&#10;&#10;Description automatically generated with medium confidence">
            <a:extLst>
              <a:ext uri="{FF2B5EF4-FFF2-40B4-BE49-F238E27FC236}">
                <a16:creationId xmlns:a16="http://schemas.microsoft.com/office/drawing/2014/main" id="{72CA4E65-7813-B2AB-87F3-613098CB1B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454" y="2834192"/>
            <a:ext cx="1241067" cy="1861458"/>
          </a:xfrm>
          <a:prstGeom prst="rect">
            <a:avLst/>
          </a:prstGeom>
        </p:spPr>
      </p:pic>
      <p:pic>
        <p:nvPicPr>
          <p:cNvPr id="15" name="Picture 14" descr="A picture containing pepper, hot pepper, carrot, pile&#10;&#10;Description automatically generated">
            <a:extLst>
              <a:ext uri="{FF2B5EF4-FFF2-40B4-BE49-F238E27FC236}">
                <a16:creationId xmlns:a16="http://schemas.microsoft.com/office/drawing/2014/main" id="{971BEAE4-5476-EAA8-930D-5EE61C21CE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7697" y="2852402"/>
            <a:ext cx="1063591" cy="189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37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Microsoft Office PowerPoint</Application>
  <PresentationFormat>Widescreen</PresentationFormat>
  <Paragraphs>161</Paragraphs>
  <Slides>28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The /l/ sound  spelt el  at the end of words.</vt:lpstr>
      <vt:lpstr>Can you remember how the /l/ sound at the end of words can be spelt?  </vt:lpstr>
      <vt:lpstr>Can anyone spot what these words have in common?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read some sentences together. </vt:lpstr>
      <vt:lpstr>Let’s read some sentences together. 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2025-12-08T15:43:28Z</dcterms:modified>
</cp:coreProperties>
</file>