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66" r:id="rId2"/>
    <p:sldId id="265" r:id="rId3"/>
    <p:sldId id="274" r:id="rId4"/>
    <p:sldId id="309" r:id="rId5"/>
    <p:sldId id="281" r:id="rId6"/>
    <p:sldId id="282" r:id="rId7"/>
    <p:sldId id="283" r:id="rId8"/>
    <p:sldId id="311" r:id="rId9"/>
    <p:sldId id="286" r:id="rId10"/>
    <p:sldId id="285" r:id="rId11"/>
    <p:sldId id="301" r:id="rId12"/>
    <p:sldId id="302" r:id="rId13"/>
    <p:sldId id="303" r:id="rId14"/>
    <p:sldId id="304" r:id="rId15"/>
    <p:sldId id="306" r:id="rId16"/>
    <p:sldId id="307" r:id="rId17"/>
    <p:sldId id="308" r:id="rId18"/>
    <p:sldId id="266" r:id="rId19"/>
    <p:sldId id="258" r:id="rId20"/>
    <p:sldId id="260" r:id="rId21"/>
    <p:sldId id="261" r:id="rId22"/>
    <p:sldId id="291" r:id="rId23"/>
    <p:sldId id="364" r:id="rId24"/>
    <p:sldId id="365" r:id="rId25"/>
    <p:sldId id="310" r:id="rId26"/>
    <p:sldId id="363" r:id="rId27"/>
    <p:sldId id="270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EE30C6-EF4A-48A1-BAC4-43EEBA1C2E27}" v="2" dt="2025-12-08T15:43:20.3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3:20.320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3:20.320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3:20.320" v="2"/>
          <ac:spMkLst>
            <pc:docMk/>
            <pc:sldMk cId="0" sldId="270"/>
            <ac:spMk id="2" creationId="{DCC1AA8C-E0D4-A26E-1837-0DF9AAA28498}"/>
          </ac:spMkLst>
        </pc:spChg>
      </pc:sldChg>
      <pc:sldChg chg="del">
        <pc:chgData name="Glen Jones" userId="e846aaca-4b24-4b13-b0d0-f2308e16b284" providerId="ADAL" clId="{ED47ACC3-9597-4D89-A1DC-43CF280EF274}" dt="2025-12-08T15:43:04.741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3:03.560" v="0"/>
        <pc:sldMkLst>
          <pc:docMk/>
          <pc:sldMk cId="10048654" sldId="3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004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9F13248-5EC6-7351-B38C-ABBA139617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everyone hear the teacher?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every</a:t>
            </a:r>
            <a:r>
              <a:rPr lang="en-GB" sz="8000" dirty="0">
                <a:solidFill>
                  <a:schemeClr val="bg1"/>
                </a:solidFill>
              </a:rPr>
              <a:t>one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811" y="1309424"/>
            <a:ext cx="5110138" cy="476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7EC17C-0BCA-C130-6546-E653962459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see my pen?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any</a:t>
            </a:r>
            <a:r>
              <a:rPr lang="en-GB" sz="8000" dirty="0">
                <a:solidFill>
                  <a:schemeClr val="bg1"/>
                </a:solidFill>
              </a:rPr>
              <a:t>one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678" y="1256103"/>
            <a:ext cx="5227254" cy="487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CB784C7-885D-AF21-3699-BD05AF9156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sail has fallen off the windmill.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wind</a:t>
            </a:r>
            <a:r>
              <a:rPr lang="en-GB" sz="8000" dirty="0">
                <a:solidFill>
                  <a:schemeClr val="bg1"/>
                </a:solidFill>
              </a:rPr>
              <a:t>mill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9491" y="2019167"/>
            <a:ext cx="2891391" cy="372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30B59F8-D607-E96C-FAAD-EF06EEEBF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put rubbish in the dustbin.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42858" y="2558407"/>
            <a:ext cx="6069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dust</a:t>
            </a:r>
            <a:r>
              <a:rPr lang="en-GB" sz="8000" dirty="0">
                <a:solidFill>
                  <a:schemeClr val="bg1"/>
                </a:solidFill>
              </a:rPr>
              <a:t>bin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494" y="1931124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AA8639B-B773-B45F-27D4-12F184B40E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blue curtains in my bedroom.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56069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bed</a:t>
            </a:r>
            <a:r>
              <a:rPr lang="en-GB" sz="8000" dirty="0">
                <a:solidFill>
                  <a:schemeClr val="bg1"/>
                </a:solidFill>
              </a:rPr>
              <a:t>room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902" y="1347333"/>
            <a:ext cx="4788167" cy="446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AD2B531-ECC4-3462-18D1-8FDBCAFF12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twelve desks in the classroom.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77164" y="2558407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class</a:t>
            </a:r>
            <a:r>
              <a:rPr lang="en-GB" sz="8000" dirty="0">
                <a:solidFill>
                  <a:schemeClr val="bg1"/>
                </a:solidFill>
              </a:rPr>
              <a:t>room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269" y="164058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1B75A55-9B38-4D32-B3C8-45167E658C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ate popcorn when I watched a film.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pop</a:t>
            </a:r>
            <a:r>
              <a:rPr lang="en-GB" sz="8000" dirty="0">
                <a:solidFill>
                  <a:schemeClr val="bg1"/>
                </a:solidFill>
              </a:rPr>
              <a:t>corn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498" y="2104844"/>
            <a:ext cx="2873895" cy="370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A02F621-39BF-A6D1-EE7E-513EB1A317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94423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went swimming this weekend.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77098" y="2593242"/>
            <a:ext cx="53993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week</a:t>
            </a:r>
            <a:r>
              <a:rPr lang="en-GB" sz="8000" dirty="0">
                <a:solidFill>
                  <a:schemeClr val="bg1"/>
                </a:solidFill>
              </a:rPr>
              <a:t>end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98" y="1965959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110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3C32B9-E556-5C49-6A4F-C8D30CBF2B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9577F7-E086-DA8D-222C-137E7AB1B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523" y="1640297"/>
            <a:ext cx="10806953" cy="1325563"/>
          </a:xfrm>
          <a:prstGeom prst="roundRect">
            <a:avLst/>
          </a:prstGeom>
          <a:solidFill>
            <a:srgbClr val="EF8023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We are going to read a story together.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0CB71-D2E8-E203-E8CF-72D5CEF95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787" y="3899023"/>
            <a:ext cx="7221071" cy="699565"/>
          </a:xfrm>
          <a:prstGeom prst="roundRect">
            <a:avLst/>
          </a:prstGeom>
          <a:solidFill>
            <a:srgbClr val="EF8023"/>
          </a:solidFill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Can you spot the compound words?</a:t>
            </a:r>
          </a:p>
        </p:txBody>
      </p:sp>
    </p:spTree>
    <p:extLst>
      <p:ext uri="{BB962C8B-B14F-4D97-AF65-F5344CB8AC3E}">
        <p14:creationId xmlns:p14="http://schemas.microsoft.com/office/powerpoint/2010/main" val="693219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3BA37E6-F763-DA51-44B0-EB63C85479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A1522-300D-75DF-7E97-AE2E49540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980" y="225425"/>
            <a:ext cx="11380470" cy="4373470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3000" dirty="0">
                <a:solidFill>
                  <a:schemeClr val="bg1"/>
                </a:solidFill>
              </a:rPr>
              <a:t>One sunny weekend, Emile the alien and his robotic friend, Aimee, decided to visit Earth. They were excited to explore a new place and see how humans lived.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3000" dirty="0">
                <a:solidFill>
                  <a:schemeClr val="bg1"/>
                </a:solidFill>
              </a:rPr>
              <a:t>First, they found a big greenhouse full of plants. “Look, Aimee!” Emile said. “It’s like a bedroom for plants!” They peeked inside and saw flowers blooming everywhere.</a:t>
            </a:r>
          </a:p>
          <a:p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15DFA3B-8BE5-61B3-6FD7-1B95F1ED9386}"/>
              </a:ext>
            </a:extLst>
          </p:cNvPr>
          <p:cNvSpPr txBox="1">
            <a:spLocks/>
          </p:cNvSpPr>
          <p:nvPr/>
        </p:nvSpPr>
        <p:spPr>
          <a:xfrm>
            <a:off x="4724399" y="5933010"/>
            <a:ext cx="7221071" cy="699565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Can you spot the compound words?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6A0A77-CE11-42BD-B659-8A46C63D33C5}"/>
              </a:ext>
            </a:extLst>
          </p:cNvPr>
          <p:cNvSpPr txBox="1">
            <a:spLocks/>
          </p:cNvSpPr>
          <p:nvPr/>
        </p:nvSpPr>
        <p:spPr>
          <a:xfrm>
            <a:off x="220980" y="225425"/>
            <a:ext cx="11380470" cy="4373470"/>
          </a:xfrm>
          <a:prstGeom prst="roundRect">
            <a:avLst/>
          </a:prstGeom>
          <a:solidFill>
            <a:srgbClr val="002060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One sunny </a:t>
            </a:r>
            <a:r>
              <a:rPr lang="en-GB" sz="3000" b="1" u="sng" dirty="0">
                <a:solidFill>
                  <a:schemeClr val="bg1"/>
                </a:solidFill>
              </a:rPr>
              <a:t>weekend</a:t>
            </a:r>
            <a:r>
              <a:rPr lang="en-GB" sz="3000" dirty="0">
                <a:solidFill>
                  <a:schemeClr val="bg1"/>
                </a:solidFill>
              </a:rPr>
              <a:t>, Emile the alien and his robotic friend, Aimee, decided to visit Earth. They were excited to explore a new place and see how humans lived.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First, they found a big </a:t>
            </a:r>
            <a:r>
              <a:rPr lang="en-GB" sz="3000" b="1" u="sng" dirty="0">
                <a:solidFill>
                  <a:schemeClr val="bg1"/>
                </a:solidFill>
              </a:rPr>
              <a:t>greenhouse</a:t>
            </a:r>
            <a:r>
              <a:rPr lang="en-GB" sz="3000" dirty="0">
                <a:solidFill>
                  <a:schemeClr val="bg1"/>
                </a:solidFill>
              </a:rPr>
              <a:t> full of plants. “Look, Aimee!” Emile said. “It’s like a </a:t>
            </a:r>
            <a:r>
              <a:rPr lang="en-GB" sz="3000" b="1" u="sng" dirty="0">
                <a:solidFill>
                  <a:schemeClr val="bg1"/>
                </a:solidFill>
              </a:rPr>
              <a:t>bedroom</a:t>
            </a:r>
            <a:r>
              <a:rPr lang="en-GB" sz="3000" dirty="0">
                <a:solidFill>
                  <a:schemeClr val="bg1"/>
                </a:solidFill>
              </a:rPr>
              <a:t> for plants!” They peeked inside and saw flowers blooming </a:t>
            </a:r>
            <a:r>
              <a:rPr lang="en-GB" sz="3000" b="1" u="sng" dirty="0">
                <a:solidFill>
                  <a:schemeClr val="bg1"/>
                </a:solidFill>
              </a:rPr>
              <a:t>everywhere</a:t>
            </a:r>
            <a:r>
              <a:rPr lang="en-GB" sz="3000" dirty="0">
                <a:solidFill>
                  <a:schemeClr val="bg1"/>
                </a:solidFill>
              </a:rPr>
              <a:t>.</a:t>
            </a:r>
          </a:p>
          <a:p>
            <a:endParaRPr lang="en-US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42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D25A823-D6F5-35DB-CDEC-F9CA7E2800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E43992-7E31-C681-DC6B-06FA18BD8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4" y="3770923"/>
            <a:ext cx="11220450" cy="1325563"/>
          </a:xfrm>
          <a:prstGeom prst="roundRect">
            <a:avLst/>
          </a:prstGeom>
          <a:solidFill>
            <a:srgbClr val="7030A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These are all “Compound Words”.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564BF-00D1-CFE6-0347-B8E9842A3D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6046" y="5252123"/>
            <a:ext cx="8659906" cy="860425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What do you think  compound words are?</a:t>
            </a:r>
          </a:p>
        </p:txBody>
      </p:sp>
      <p:pic>
        <p:nvPicPr>
          <p:cNvPr id="5" name="Picture 4" descr="A greenhouse with trees in the windows&#10;&#10;Description automatically generated">
            <a:extLst>
              <a:ext uri="{FF2B5EF4-FFF2-40B4-BE49-F238E27FC236}">
                <a16:creationId xmlns:a16="http://schemas.microsoft.com/office/drawing/2014/main" id="{F5D5EE5F-B163-98D9-DF87-E4B56330E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46" b="89934" l="5404" r="95508">
                        <a14:foregroundMark x1="36523" y1="8746" x2="64063" y2="10396"/>
                        <a14:foregroundMark x1="19987" y1="37706" x2="43490" y2="36881"/>
                        <a14:foregroundMark x1="26302" y1="73845" x2="49284" y2="72525"/>
                        <a14:foregroundMark x1="49284" y1="72525" x2="49479" y2="72525"/>
                        <a14:foregroundMark x1="31576" y1="82591" x2="51107" y2="82591"/>
                        <a14:foregroundMark x1="10742" y1="78878" x2="83854" y2="84241"/>
                        <a14:foregroundMark x1="83854" y1="84241" x2="56966" y2="78713"/>
                        <a14:foregroundMark x1="56966" y1="78713" x2="33529" y2="52310"/>
                        <a14:foregroundMark x1="33529" y1="52310" x2="42513" y2="41914"/>
                        <a14:foregroundMark x1="15039" y1="81353" x2="26302" y2="83086"/>
                        <a14:foregroundMark x1="8724" y1="79703" x2="13997" y2="83086"/>
                        <a14:foregroundMark x1="5404" y1="80116" x2="5404" y2="80116"/>
                        <a14:foregroundMark x1="91862" y1="80941" x2="91862" y2="80941"/>
                        <a14:foregroundMark x1="95508" y1="79703" x2="95508" y2="797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2663" y="521386"/>
            <a:ext cx="2706584" cy="21356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AC8CF3-DD07-14DF-6EDB-73B54DA3BE26}"/>
              </a:ext>
            </a:extLst>
          </p:cNvPr>
          <p:cNvSpPr txBox="1"/>
          <p:nvPr/>
        </p:nvSpPr>
        <p:spPr>
          <a:xfrm>
            <a:off x="172217" y="2509598"/>
            <a:ext cx="3941117" cy="91940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rgbClr val="729A68"/>
                </a:solidFill>
                <a:latin typeface="Andika" panose="02000000000000000000" pitchFamily="2" charset="0"/>
              </a:rPr>
              <a:t>green</a:t>
            </a:r>
            <a:r>
              <a:rPr lang="en-US" sz="4800" dirty="0">
                <a:solidFill>
                  <a:srgbClr val="5F7CC2"/>
                </a:solidFill>
                <a:latin typeface="Andika" panose="02000000000000000000" pitchFamily="2" charset="0"/>
              </a:rPr>
              <a:t>house</a:t>
            </a:r>
          </a:p>
        </p:txBody>
      </p:sp>
      <p:pic>
        <p:nvPicPr>
          <p:cNvPr id="11" name="Picture 10" descr="A cupcake with frosting and sprinkles&#10;&#10;Description automatically generated">
            <a:extLst>
              <a:ext uri="{FF2B5EF4-FFF2-40B4-BE49-F238E27FC236}">
                <a16:creationId xmlns:a16="http://schemas.microsoft.com/office/drawing/2014/main" id="{DBE61E10-2E50-24A1-DCD5-08C9683CF1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33" b="95200" l="10000" r="90000">
                        <a14:foregroundMark x1="36794" y1="95200" x2="71679" y2="93133"/>
                        <a14:foregroundMark x1="55191" y1="7667" x2="57023" y2="9733"/>
                        <a14:foregroundMark x1="58015" y1="3933" x2="58015" y2="39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9712" y="290432"/>
            <a:ext cx="1905000" cy="218129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824691-D053-96B5-02FC-AFA6A5EC6B92}"/>
              </a:ext>
            </a:extLst>
          </p:cNvPr>
          <p:cNvSpPr txBox="1"/>
          <p:nvPr/>
        </p:nvSpPr>
        <p:spPr>
          <a:xfrm>
            <a:off x="4707422" y="2509598"/>
            <a:ext cx="2777155" cy="91940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rgbClr val="D39DBC"/>
                </a:solidFill>
                <a:latin typeface="Andika" panose="02000000000000000000" pitchFamily="2" charset="0"/>
              </a:rPr>
              <a:t>cup</a:t>
            </a:r>
            <a:r>
              <a:rPr lang="en-US" sz="4800" dirty="0">
                <a:solidFill>
                  <a:srgbClr val="B46066"/>
                </a:solidFill>
                <a:latin typeface="Andika" panose="02000000000000000000" pitchFamily="2" charset="0"/>
              </a:rPr>
              <a:t>cake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76AA70-636C-085E-27CF-65AE706D246E}"/>
              </a:ext>
            </a:extLst>
          </p:cNvPr>
          <p:cNvSpPr txBox="1"/>
          <p:nvPr/>
        </p:nvSpPr>
        <p:spPr>
          <a:xfrm>
            <a:off x="8567504" y="2509577"/>
            <a:ext cx="3392651" cy="91940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rgbClr val="BB9382"/>
                </a:solidFill>
                <a:latin typeface="Andika" panose="02000000000000000000" pitchFamily="2" charset="0"/>
              </a:rPr>
              <a:t>tree</a:t>
            </a:r>
            <a:r>
              <a:rPr lang="en-US" sz="4800" dirty="0">
                <a:solidFill>
                  <a:srgbClr val="7795C1"/>
                </a:solidFill>
                <a:latin typeface="Andika" panose="02000000000000000000" pitchFamily="2" charset="0"/>
              </a:rPr>
              <a:t>house</a:t>
            </a:r>
          </a:p>
        </p:txBody>
      </p:sp>
      <p:pic>
        <p:nvPicPr>
          <p:cNvPr id="19" name="Picture 18" descr="A cartoon of two people in a tree&#10;&#10;Description automatically generated">
            <a:extLst>
              <a:ext uri="{FF2B5EF4-FFF2-40B4-BE49-F238E27FC236}">
                <a16:creationId xmlns:a16="http://schemas.microsoft.com/office/drawing/2014/main" id="{A848C053-6856-2C34-7FC6-83BA93DE3B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30" b="93826" l="9857" r="90562">
                        <a14:foregroundMark x1="48387" y1="5630" x2="40621" y2="8232"/>
                        <a14:foregroundMark x1="90621" y1="42797" x2="90621" y2="42797"/>
                        <a14:foregroundMark x1="56930" y1="91949" x2="56930" y2="91949"/>
                        <a14:foregroundMark x1="36141" y1="93099" x2="36141" y2="93099"/>
                        <a14:foregroundMark x1="58005" y1="93826" x2="58005" y2="938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29587" y="187330"/>
            <a:ext cx="2419295" cy="23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64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E37E4F2-2AE9-A356-AED8-D6BA5B14A4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B84E0-1FFF-E831-F051-EFD882F9F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460" y="129826"/>
            <a:ext cx="11102340" cy="5455186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3000" dirty="0">
                <a:solidFill>
                  <a:schemeClr val="bg1"/>
                </a:solidFill>
              </a:rPr>
              <a:t>Next, they visited a classroom. “This is where everyone learns,” Aimee said. The classroom was empty because it was the weekend, but they could imagine kids sitting at their desks, learning new things.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3000" dirty="0">
                <a:solidFill>
                  <a:schemeClr val="bg1"/>
                </a:solidFill>
              </a:rPr>
              <a:t>As they wandered around, they spotted a tall windmill spinning in the breeze. “What’s that?” Emile asked. “It’s like a big toy that helps make energy,” Aimee explained.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E6D7E19-04CA-CCD2-0571-10EC68D7CB3C}"/>
              </a:ext>
            </a:extLst>
          </p:cNvPr>
          <p:cNvSpPr txBox="1">
            <a:spLocks/>
          </p:cNvSpPr>
          <p:nvPr/>
        </p:nvSpPr>
        <p:spPr>
          <a:xfrm>
            <a:off x="4724399" y="5933010"/>
            <a:ext cx="7221071" cy="699565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Can you spot the compound words?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9E0E99-E690-678B-AE82-A504981CAF45}"/>
              </a:ext>
            </a:extLst>
          </p:cNvPr>
          <p:cNvSpPr txBox="1">
            <a:spLocks/>
          </p:cNvSpPr>
          <p:nvPr/>
        </p:nvSpPr>
        <p:spPr>
          <a:xfrm>
            <a:off x="251460" y="129827"/>
            <a:ext cx="11102340" cy="5455186"/>
          </a:xfrm>
          <a:prstGeom prst="roundRect">
            <a:avLst/>
          </a:prstGeom>
          <a:solidFill>
            <a:srgbClr val="00206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Next, they visited a </a:t>
            </a:r>
            <a:r>
              <a:rPr lang="en-GB" sz="3000" b="1" u="sng" dirty="0">
                <a:solidFill>
                  <a:schemeClr val="bg1"/>
                </a:solidFill>
              </a:rPr>
              <a:t>classroom</a:t>
            </a:r>
            <a:r>
              <a:rPr lang="en-GB" sz="3000" dirty="0">
                <a:solidFill>
                  <a:schemeClr val="bg1"/>
                </a:solidFill>
              </a:rPr>
              <a:t>. “This is where </a:t>
            </a:r>
            <a:r>
              <a:rPr lang="en-GB" sz="3000" b="1" u="sng" dirty="0">
                <a:solidFill>
                  <a:schemeClr val="bg1"/>
                </a:solidFill>
              </a:rPr>
              <a:t>everyone</a:t>
            </a:r>
            <a:r>
              <a:rPr lang="en-GB" sz="3000" dirty="0">
                <a:solidFill>
                  <a:schemeClr val="bg1"/>
                </a:solidFill>
              </a:rPr>
              <a:t> learns,” Aimee said. The </a:t>
            </a:r>
            <a:r>
              <a:rPr lang="en-GB" sz="3000" b="1" u="sng" dirty="0">
                <a:solidFill>
                  <a:schemeClr val="bg1"/>
                </a:solidFill>
              </a:rPr>
              <a:t>classroom</a:t>
            </a:r>
            <a:r>
              <a:rPr lang="en-GB" sz="3000" dirty="0">
                <a:solidFill>
                  <a:schemeClr val="bg1"/>
                </a:solidFill>
              </a:rPr>
              <a:t> was empty because it was the </a:t>
            </a:r>
            <a:r>
              <a:rPr lang="en-GB" sz="3000" b="1" u="sng" dirty="0">
                <a:solidFill>
                  <a:schemeClr val="bg1"/>
                </a:solidFill>
              </a:rPr>
              <a:t>weekend</a:t>
            </a:r>
            <a:r>
              <a:rPr lang="en-GB" sz="3000" dirty="0">
                <a:solidFill>
                  <a:schemeClr val="bg1"/>
                </a:solidFill>
              </a:rPr>
              <a:t>, but they could imagine kids sitting at their desks, learning new things.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As they wandered around, they spotted a tall </a:t>
            </a:r>
            <a:r>
              <a:rPr lang="en-GB" sz="3000" b="1" u="sng" dirty="0">
                <a:solidFill>
                  <a:schemeClr val="bg1"/>
                </a:solidFill>
              </a:rPr>
              <a:t>windmill</a:t>
            </a:r>
            <a:r>
              <a:rPr lang="en-GB" sz="3000" dirty="0">
                <a:solidFill>
                  <a:schemeClr val="bg1"/>
                </a:solidFill>
              </a:rPr>
              <a:t> spinning in the breeze. “What’s that?” Emile asked. “It’s like a big toy that helps make energy,” Aimee explained.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3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EADECBE-2792-74E6-6130-81C66D48C1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9DF4B-7F01-AF3F-83C0-FDC20B864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0" y="145414"/>
            <a:ext cx="11403330" cy="55628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GB" sz="3000" dirty="0">
                <a:solidFill>
                  <a:schemeClr val="bg1"/>
                </a:solidFill>
              </a:rPr>
              <a:t>They continued their adventure and found a cupboard full of delicious snacks. Emile’s eyes lit up when he saw a big bag of popcorn. “Can anyone eat this?” he asked. Aimee nodded, and they shared the popcorn, laughing as they munched.</a:t>
            </a:r>
          </a:p>
          <a:p>
            <a:pPr marL="0" indent="0">
              <a:lnSpc>
                <a:spcPct val="160000"/>
              </a:lnSpc>
              <a:buNone/>
            </a:pPr>
            <a:endParaRPr lang="en-GB" sz="3000" dirty="0">
              <a:solidFill>
                <a:schemeClr val="bg1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GB" sz="3000" dirty="0">
                <a:solidFill>
                  <a:schemeClr val="bg1"/>
                </a:solidFill>
              </a:rPr>
              <a:t>Afterward, they explored the town, noticing dustbins on every corner. “It’s important that everybody helps to keep their planet clean,” Aimee said.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E71B55B-83BA-5E1D-17A3-D8116B325A35}"/>
              </a:ext>
            </a:extLst>
          </p:cNvPr>
          <p:cNvSpPr txBox="1">
            <a:spLocks/>
          </p:cNvSpPr>
          <p:nvPr/>
        </p:nvSpPr>
        <p:spPr>
          <a:xfrm>
            <a:off x="4724399" y="5933010"/>
            <a:ext cx="7221071" cy="699565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Can you spot the compound words?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B2C9E2-B2F2-CE2C-14AE-E0461A9E9553}"/>
              </a:ext>
            </a:extLst>
          </p:cNvPr>
          <p:cNvSpPr txBox="1">
            <a:spLocks/>
          </p:cNvSpPr>
          <p:nvPr/>
        </p:nvSpPr>
        <p:spPr>
          <a:xfrm>
            <a:off x="243840" y="145413"/>
            <a:ext cx="11403330" cy="5562857"/>
          </a:xfrm>
          <a:prstGeom prst="roundRect">
            <a:avLst/>
          </a:prstGeom>
          <a:solidFill>
            <a:srgbClr val="002060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They continued their adventure and found a </a:t>
            </a:r>
            <a:r>
              <a:rPr lang="en-GB" sz="3000" b="1" u="sng" dirty="0">
                <a:solidFill>
                  <a:schemeClr val="bg1"/>
                </a:solidFill>
              </a:rPr>
              <a:t>cupboard</a:t>
            </a:r>
            <a:r>
              <a:rPr lang="en-GB" sz="3000" dirty="0">
                <a:solidFill>
                  <a:schemeClr val="bg1"/>
                </a:solidFill>
              </a:rPr>
              <a:t> full of delicious snacks. Emile’s eyes lit up when he saw a big bag of </a:t>
            </a:r>
            <a:r>
              <a:rPr lang="en-GB" sz="3000" b="1" u="sng" dirty="0">
                <a:solidFill>
                  <a:schemeClr val="bg1"/>
                </a:solidFill>
              </a:rPr>
              <a:t>popcorn</a:t>
            </a:r>
            <a:r>
              <a:rPr lang="en-GB" sz="3000" dirty="0">
                <a:solidFill>
                  <a:schemeClr val="bg1"/>
                </a:solidFill>
              </a:rPr>
              <a:t>. “Can </a:t>
            </a:r>
            <a:r>
              <a:rPr lang="en-GB" sz="3000" b="1" u="sng" dirty="0">
                <a:solidFill>
                  <a:schemeClr val="bg1"/>
                </a:solidFill>
              </a:rPr>
              <a:t>anyone</a:t>
            </a:r>
            <a:r>
              <a:rPr lang="en-GB" sz="3000" dirty="0">
                <a:solidFill>
                  <a:schemeClr val="bg1"/>
                </a:solidFill>
              </a:rPr>
              <a:t> eat this?” he asked. Aimee nodded, and they shared the </a:t>
            </a:r>
            <a:r>
              <a:rPr lang="en-GB" sz="3000" b="1" u="sng" dirty="0">
                <a:solidFill>
                  <a:schemeClr val="bg1"/>
                </a:solidFill>
              </a:rPr>
              <a:t>popcorn</a:t>
            </a:r>
            <a:r>
              <a:rPr lang="en-GB" sz="3000" dirty="0">
                <a:solidFill>
                  <a:schemeClr val="bg1"/>
                </a:solidFill>
              </a:rPr>
              <a:t>, laughing as they munched.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endParaRPr lang="en-GB" sz="3000" dirty="0">
              <a:solidFill>
                <a:schemeClr val="bg1"/>
              </a:solidFill>
            </a:endParaRP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Afterward, they explored the town, noticing </a:t>
            </a:r>
            <a:r>
              <a:rPr lang="en-GB" sz="3000" b="1" u="sng" dirty="0">
                <a:solidFill>
                  <a:schemeClr val="bg1"/>
                </a:solidFill>
              </a:rPr>
              <a:t>dustbins</a:t>
            </a:r>
            <a:r>
              <a:rPr lang="en-GB" sz="3000" dirty="0">
                <a:solidFill>
                  <a:schemeClr val="bg1"/>
                </a:solidFill>
              </a:rPr>
              <a:t> on every corner. “It’s important that </a:t>
            </a:r>
            <a:r>
              <a:rPr lang="en-GB" sz="3000" b="1" u="sng" dirty="0">
                <a:solidFill>
                  <a:schemeClr val="bg1"/>
                </a:solidFill>
              </a:rPr>
              <a:t>everybody</a:t>
            </a:r>
            <a:r>
              <a:rPr lang="en-GB" sz="3000" dirty="0">
                <a:solidFill>
                  <a:schemeClr val="bg1"/>
                </a:solidFill>
              </a:rPr>
              <a:t> helps to keep their planet clean,” Aimee said.</a:t>
            </a:r>
          </a:p>
        </p:txBody>
      </p:sp>
    </p:spTree>
    <p:extLst>
      <p:ext uri="{BB962C8B-B14F-4D97-AF65-F5344CB8AC3E}">
        <p14:creationId xmlns:p14="http://schemas.microsoft.com/office/powerpoint/2010/main" val="144545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4F67027-9417-035B-5C41-DA77F49476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1B6108-0B3A-15D4-A282-C3427C47A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3700" y="465354"/>
            <a:ext cx="6324600" cy="685240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</a:rPr>
              <a:t>Can you fill in the gaps?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8826D-427B-135E-B7C7-FBB6808E1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028" y="1637067"/>
            <a:ext cx="10561952" cy="890981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000" dirty="0">
                <a:solidFill>
                  <a:schemeClr val="bg1"/>
                </a:solidFill>
              </a:rPr>
              <a:t>The classroom was empty because it was the </a:t>
            </a:r>
            <a:r>
              <a:rPr lang="en-US" sz="3000" dirty="0">
                <a:solidFill>
                  <a:schemeClr val="bg1"/>
                </a:solidFill>
              </a:rPr>
              <a:t>w_ _ke_d</a:t>
            </a:r>
            <a:r>
              <a:rPr lang="en-GB" sz="3000" dirty="0">
                <a:solidFill>
                  <a:schemeClr val="bg1"/>
                </a:solidFill>
              </a:rPr>
              <a:t>.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1284897-4FC3-2E30-0C77-8ED4D6A32452}"/>
              </a:ext>
            </a:extLst>
          </p:cNvPr>
          <p:cNvSpPr txBox="1">
            <a:spLocks/>
          </p:cNvSpPr>
          <p:nvPr/>
        </p:nvSpPr>
        <p:spPr>
          <a:xfrm>
            <a:off x="1839144" y="3994441"/>
            <a:ext cx="8513711" cy="770281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“This is where </a:t>
            </a:r>
            <a:r>
              <a:rPr lang="en-US" sz="3000" dirty="0">
                <a:solidFill>
                  <a:schemeClr val="bg1"/>
                </a:solidFill>
              </a:rPr>
              <a:t>e_e_yo_e </a:t>
            </a:r>
            <a:r>
              <a:rPr lang="en-GB" sz="3000" dirty="0">
                <a:solidFill>
                  <a:schemeClr val="bg1"/>
                </a:solidFill>
              </a:rPr>
              <a:t>learns,” Aimee said.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96E9B4A-91F7-399F-C01E-D878A567ED82}"/>
              </a:ext>
            </a:extLst>
          </p:cNvPr>
          <p:cNvSpPr txBox="1">
            <a:spLocks/>
          </p:cNvSpPr>
          <p:nvPr/>
        </p:nvSpPr>
        <p:spPr>
          <a:xfrm>
            <a:off x="815024" y="2815754"/>
            <a:ext cx="10561952" cy="890981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The classroom was empty because it was the </a:t>
            </a:r>
            <a:r>
              <a:rPr lang="en-US" sz="3000" dirty="0">
                <a:solidFill>
                  <a:schemeClr val="bg1"/>
                </a:solidFill>
              </a:rPr>
              <a:t>w</a:t>
            </a:r>
            <a:r>
              <a:rPr lang="en-US" sz="3000" dirty="0">
                <a:solidFill>
                  <a:srgbClr val="FFFF00"/>
                </a:solidFill>
              </a:rPr>
              <a:t>ee</a:t>
            </a:r>
            <a:r>
              <a:rPr lang="en-US" sz="3000" dirty="0">
                <a:solidFill>
                  <a:schemeClr val="bg1"/>
                </a:solidFill>
              </a:rPr>
              <a:t>ke</a:t>
            </a:r>
            <a:r>
              <a:rPr lang="en-US" sz="3000" dirty="0">
                <a:solidFill>
                  <a:srgbClr val="FFFF00"/>
                </a:solidFill>
              </a:rPr>
              <a:t>n</a:t>
            </a:r>
            <a:r>
              <a:rPr lang="en-US" sz="3000" dirty="0">
                <a:solidFill>
                  <a:schemeClr val="bg1"/>
                </a:solidFill>
              </a:rPr>
              <a:t>d</a:t>
            </a:r>
            <a:r>
              <a:rPr lang="en-GB" sz="3000" dirty="0">
                <a:solidFill>
                  <a:schemeClr val="bg1"/>
                </a:solidFill>
              </a:rPr>
              <a:t>.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2F7FBFC-7C4D-96DD-0E4B-145D8E9AAE1C}"/>
              </a:ext>
            </a:extLst>
          </p:cNvPr>
          <p:cNvSpPr txBox="1">
            <a:spLocks/>
          </p:cNvSpPr>
          <p:nvPr/>
        </p:nvSpPr>
        <p:spPr>
          <a:xfrm>
            <a:off x="1839144" y="5089625"/>
            <a:ext cx="8513711" cy="770281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“This is where </a:t>
            </a:r>
            <a:r>
              <a:rPr lang="en-US" sz="3000" dirty="0">
                <a:solidFill>
                  <a:schemeClr val="bg1"/>
                </a:solidFill>
              </a:rPr>
              <a:t>e</a:t>
            </a:r>
            <a:r>
              <a:rPr lang="en-US" sz="3000" dirty="0">
                <a:solidFill>
                  <a:srgbClr val="FFFF00"/>
                </a:solidFill>
              </a:rPr>
              <a:t>v</a:t>
            </a:r>
            <a:r>
              <a:rPr lang="en-US" sz="3000" dirty="0">
                <a:solidFill>
                  <a:schemeClr val="bg1"/>
                </a:solidFill>
              </a:rPr>
              <a:t>e</a:t>
            </a:r>
            <a:r>
              <a:rPr lang="en-US" sz="3000" dirty="0">
                <a:solidFill>
                  <a:srgbClr val="FFFF00"/>
                </a:solidFill>
              </a:rPr>
              <a:t>r</a:t>
            </a:r>
            <a:r>
              <a:rPr lang="en-US" sz="3000" dirty="0">
                <a:solidFill>
                  <a:schemeClr val="bg1"/>
                </a:solidFill>
              </a:rPr>
              <a:t>yo</a:t>
            </a:r>
            <a:r>
              <a:rPr lang="en-US" sz="3000" dirty="0">
                <a:solidFill>
                  <a:srgbClr val="FFFF00"/>
                </a:solidFill>
              </a:rPr>
              <a:t>n</a:t>
            </a:r>
            <a:r>
              <a:rPr lang="en-US" sz="3000" dirty="0">
                <a:solidFill>
                  <a:schemeClr val="bg1"/>
                </a:solidFill>
              </a:rPr>
              <a:t>e </a:t>
            </a:r>
            <a:r>
              <a:rPr lang="en-GB" sz="3000" dirty="0">
                <a:solidFill>
                  <a:schemeClr val="bg1"/>
                </a:solidFill>
              </a:rPr>
              <a:t>learns,” Aimee said.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56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4F67027-9417-035B-5C41-DA77F49476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F48826D-427B-135E-B7C7-FBB6808E1ABE}"/>
              </a:ext>
            </a:extLst>
          </p:cNvPr>
          <p:cNvSpPr txBox="1">
            <a:spLocks/>
          </p:cNvSpPr>
          <p:nvPr/>
        </p:nvSpPr>
        <p:spPr>
          <a:xfrm>
            <a:off x="1498964" y="1307476"/>
            <a:ext cx="9194071" cy="1599641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They continued their adventure and found a </a:t>
            </a:r>
            <a:r>
              <a:rPr lang="en-US" sz="3000" dirty="0">
                <a:solidFill>
                  <a:schemeClr val="bg1"/>
                </a:solidFill>
              </a:rPr>
              <a:t>cu_b_a_d </a:t>
            </a:r>
            <a:r>
              <a:rPr lang="en-GB" sz="3000" dirty="0">
                <a:solidFill>
                  <a:schemeClr val="bg1"/>
                </a:solidFill>
              </a:rPr>
              <a:t>full of delicious snacks.</a:t>
            </a:r>
            <a:endParaRPr lang="en-US" sz="30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123B41C-26B9-361A-728E-418E1AD6FE8E}"/>
              </a:ext>
            </a:extLst>
          </p:cNvPr>
          <p:cNvSpPr txBox="1">
            <a:spLocks/>
          </p:cNvSpPr>
          <p:nvPr/>
        </p:nvSpPr>
        <p:spPr>
          <a:xfrm>
            <a:off x="437546" y="4800383"/>
            <a:ext cx="11256911" cy="770281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They peeked inside and saw flowers blooming </a:t>
            </a:r>
            <a:r>
              <a:rPr lang="en-US" sz="3000" dirty="0">
                <a:solidFill>
                  <a:schemeClr val="bg1"/>
                </a:solidFill>
              </a:rPr>
              <a:t>e_ _ _yw_e_e</a:t>
            </a:r>
            <a:r>
              <a:rPr lang="en-GB" sz="3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8A41A2C-AC7B-1F6D-B465-60F384609A35}"/>
              </a:ext>
            </a:extLst>
          </p:cNvPr>
          <p:cNvSpPr txBox="1">
            <a:spLocks/>
          </p:cNvSpPr>
          <p:nvPr/>
        </p:nvSpPr>
        <p:spPr>
          <a:xfrm>
            <a:off x="2933700" y="465354"/>
            <a:ext cx="6324600" cy="685240"/>
          </a:xfrm>
          <a:prstGeom prst="round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>
                <a:solidFill>
                  <a:schemeClr val="bg1"/>
                </a:solidFill>
              </a:rPr>
              <a:t>Can you fill in the gaps?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0EF8D48-8B4B-D983-2302-1DF9B5D7DA58}"/>
              </a:ext>
            </a:extLst>
          </p:cNvPr>
          <p:cNvSpPr txBox="1">
            <a:spLocks/>
          </p:cNvSpPr>
          <p:nvPr/>
        </p:nvSpPr>
        <p:spPr>
          <a:xfrm>
            <a:off x="1468967" y="3043859"/>
            <a:ext cx="9194071" cy="1599641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They continued their adventure and found a </a:t>
            </a:r>
            <a:r>
              <a:rPr lang="en-US" sz="3000" dirty="0">
                <a:solidFill>
                  <a:schemeClr val="bg1"/>
                </a:solidFill>
              </a:rPr>
              <a:t>cu</a:t>
            </a:r>
            <a:r>
              <a:rPr lang="en-US" sz="3000" dirty="0">
                <a:solidFill>
                  <a:srgbClr val="FFFF00"/>
                </a:solidFill>
              </a:rPr>
              <a:t>p</a:t>
            </a:r>
            <a:r>
              <a:rPr lang="en-US" sz="3000" dirty="0">
                <a:solidFill>
                  <a:schemeClr val="bg1"/>
                </a:solidFill>
              </a:rPr>
              <a:t>b</a:t>
            </a:r>
            <a:r>
              <a:rPr lang="en-US" sz="3000" dirty="0">
                <a:solidFill>
                  <a:srgbClr val="FFFF00"/>
                </a:solidFill>
              </a:rPr>
              <a:t>o</a:t>
            </a:r>
            <a:r>
              <a:rPr lang="en-US" sz="3000" dirty="0">
                <a:solidFill>
                  <a:schemeClr val="bg1"/>
                </a:solidFill>
              </a:rPr>
              <a:t>a</a:t>
            </a:r>
            <a:r>
              <a:rPr lang="en-US" sz="3000" dirty="0">
                <a:solidFill>
                  <a:srgbClr val="FFFF00"/>
                </a:solidFill>
              </a:rPr>
              <a:t>r</a:t>
            </a:r>
            <a:r>
              <a:rPr lang="en-US" sz="3000" dirty="0">
                <a:solidFill>
                  <a:schemeClr val="bg1"/>
                </a:solidFill>
              </a:rPr>
              <a:t>d </a:t>
            </a:r>
            <a:r>
              <a:rPr lang="en-GB" sz="3000" dirty="0">
                <a:solidFill>
                  <a:schemeClr val="bg1"/>
                </a:solidFill>
              </a:rPr>
              <a:t>full of delicious snacks.</a:t>
            </a:r>
            <a:endParaRPr lang="en-US" sz="30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3E9D6F-F9B4-C0D4-3EE9-814C0C3A965F}"/>
              </a:ext>
            </a:extLst>
          </p:cNvPr>
          <p:cNvSpPr txBox="1">
            <a:spLocks/>
          </p:cNvSpPr>
          <p:nvPr/>
        </p:nvSpPr>
        <p:spPr>
          <a:xfrm>
            <a:off x="467543" y="5790404"/>
            <a:ext cx="11256911" cy="770281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3000" dirty="0">
                <a:solidFill>
                  <a:schemeClr val="bg1"/>
                </a:solidFill>
              </a:rPr>
              <a:t>They peeked inside and saw flowers blooming </a:t>
            </a:r>
            <a:r>
              <a:rPr lang="en-US" sz="3000" dirty="0">
                <a:solidFill>
                  <a:schemeClr val="bg1"/>
                </a:solidFill>
              </a:rPr>
              <a:t>e</a:t>
            </a:r>
            <a:r>
              <a:rPr lang="en-US" sz="3000" dirty="0">
                <a:solidFill>
                  <a:srgbClr val="FFFF00"/>
                </a:solidFill>
              </a:rPr>
              <a:t>ver</a:t>
            </a:r>
            <a:r>
              <a:rPr lang="en-US" sz="3000" dirty="0">
                <a:solidFill>
                  <a:schemeClr val="bg1"/>
                </a:solidFill>
              </a:rPr>
              <a:t>yw</a:t>
            </a:r>
            <a:r>
              <a:rPr lang="en-US" sz="3000" dirty="0">
                <a:solidFill>
                  <a:srgbClr val="FFFF00"/>
                </a:solidFill>
              </a:rPr>
              <a:t>h</a:t>
            </a:r>
            <a:r>
              <a:rPr lang="en-US" sz="3000" dirty="0">
                <a:solidFill>
                  <a:schemeClr val="bg1"/>
                </a:solidFill>
              </a:rPr>
              <a:t>e</a:t>
            </a:r>
            <a:r>
              <a:rPr lang="en-US" sz="3000" dirty="0">
                <a:solidFill>
                  <a:srgbClr val="FFFF00"/>
                </a:solidFill>
              </a:rPr>
              <a:t>r</a:t>
            </a:r>
            <a:r>
              <a:rPr lang="en-US" sz="3000" dirty="0">
                <a:solidFill>
                  <a:schemeClr val="bg1"/>
                </a:solidFill>
              </a:rPr>
              <a:t>e</a:t>
            </a:r>
            <a:r>
              <a:rPr lang="en-GB" sz="30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423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decided to visit the planet's famous green house.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32906" y="3721416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festivities led them to a cheerful class room.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682425" y="489497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waved to friendly aliens, and the wind mill cast colourful shadows.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10109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decided to visit the planet's famous </a:t>
            </a:r>
            <a:r>
              <a:rPr lang="en-GB" sz="3600" u="sng" dirty="0">
                <a:solidFill>
                  <a:srgbClr val="FF0000"/>
                </a:solidFill>
              </a:rPr>
              <a:t>greenhouse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74890" y="371723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festivities led them to a cheerful </a:t>
            </a:r>
            <a:r>
              <a:rPr lang="en-GB" sz="3600" u="sng" dirty="0">
                <a:solidFill>
                  <a:srgbClr val="FF0000"/>
                </a:solidFill>
              </a:rPr>
              <a:t>classroom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636097" y="489978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waved to friendly aliens, and the </a:t>
            </a:r>
            <a:r>
              <a:rPr lang="en-GB" sz="3600" u="sng" dirty="0">
                <a:solidFill>
                  <a:srgbClr val="FF0000"/>
                </a:solidFill>
              </a:rPr>
              <a:t>windmill </a:t>
            </a:r>
            <a:r>
              <a:rPr lang="en-GB" sz="3600" dirty="0">
                <a:solidFill>
                  <a:schemeClr val="bg1"/>
                </a:solidFill>
              </a:rPr>
              <a:t>cast colourful shadows.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owl of cereal and milk&#10;&#10;Description automatically generated with low confidence">
            <a:extLst>
              <a:ext uri="{FF2B5EF4-FFF2-40B4-BE49-F238E27FC236}">
                <a16:creationId xmlns:a16="http://schemas.microsoft.com/office/drawing/2014/main" id="{DCE317AB-E3F2-D282-4976-11F246EC5B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513" y="3405735"/>
            <a:ext cx="2599406" cy="3465874"/>
          </a:xfrm>
          <a:prstGeom prst="rect">
            <a:avLst/>
          </a:prstGeom>
        </p:spPr>
      </p:pic>
      <p:pic>
        <p:nvPicPr>
          <p:cNvPr id="20" name="Picture 19" descr="A person drawing on a white board&#10;&#10;Description automatically generated with medium confidence">
            <a:extLst>
              <a:ext uri="{FF2B5EF4-FFF2-40B4-BE49-F238E27FC236}">
                <a16:creationId xmlns:a16="http://schemas.microsoft.com/office/drawing/2014/main" id="{9ED2D5FE-D6D8-4A57-F654-89A3C6E4B8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6014" y="12777"/>
            <a:ext cx="3295615" cy="2199998"/>
          </a:xfrm>
          <a:prstGeom prst="rect">
            <a:avLst/>
          </a:prstGeom>
        </p:spPr>
      </p:pic>
      <p:pic>
        <p:nvPicPr>
          <p:cNvPr id="10" name="Picture 9" descr="An airplane flying in the sky&#10;&#10;Description automatically generated with medium confidence">
            <a:extLst>
              <a:ext uri="{FF2B5EF4-FFF2-40B4-BE49-F238E27FC236}">
                <a16:creationId xmlns:a16="http://schemas.microsoft.com/office/drawing/2014/main" id="{56FC93B5-BC13-41C7-5DDC-4FD6AC29E5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325" y="-1461"/>
            <a:ext cx="2917125" cy="2187844"/>
          </a:xfrm>
          <a:prstGeom prst="rect">
            <a:avLst/>
          </a:prstGeom>
        </p:spPr>
      </p:pic>
      <p:pic>
        <p:nvPicPr>
          <p:cNvPr id="6" name="Picture 5" descr="A football ball on a field&#10;&#10;Description automatically generated with medium confidence">
            <a:extLst>
              <a:ext uri="{FF2B5EF4-FFF2-40B4-BE49-F238E27FC236}">
                <a16:creationId xmlns:a16="http://schemas.microsoft.com/office/drawing/2014/main" id="{1DD92091-504A-DC21-D13B-1F934EB2C8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6340" y="4581756"/>
            <a:ext cx="3375660" cy="2250440"/>
          </a:xfrm>
          <a:prstGeom prst="rect">
            <a:avLst/>
          </a:prstGeom>
        </p:spPr>
      </p:pic>
      <p:pic>
        <p:nvPicPr>
          <p:cNvPr id="12" name="Picture 11" descr="A picture containing transport, smoke, satellite, missile&#10;&#10;Description automatically generated">
            <a:extLst>
              <a:ext uri="{FF2B5EF4-FFF2-40B4-BE49-F238E27FC236}">
                <a16:creationId xmlns:a16="http://schemas.microsoft.com/office/drawing/2014/main" id="{F5D5A197-80B5-45BC-E3F9-889C3DA0B4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202" y="0"/>
            <a:ext cx="2946666" cy="1894706"/>
          </a:xfrm>
          <a:prstGeom prst="rect">
            <a:avLst/>
          </a:prstGeom>
        </p:spPr>
      </p:pic>
      <p:pic>
        <p:nvPicPr>
          <p:cNvPr id="14" name="Picture 13" descr="A picture containing outdoor, person, head&#10;&#10;Description automatically generated">
            <a:extLst>
              <a:ext uri="{FF2B5EF4-FFF2-40B4-BE49-F238E27FC236}">
                <a16:creationId xmlns:a16="http://schemas.microsoft.com/office/drawing/2014/main" id="{30626860-B1BE-086E-88F8-9CDC511D15B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9053" y="1678559"/>
            <a:ext cx="2841953" cy="3087669"/>
          </a:xfrm>
          <a:prstGeom prst="rect">
            <a:avLst/>
          </a:prstGeom>
        </p:spPr>
      </p:pic>
      <p:pic>
        <p:nvPicPr>
          <p:cNvPr id="16" name="Picture 15" descr="A picture containing skiing&#10;&#10;Description automatically generated">
            <a:extLst>
              <a:ext uri="{FF2B5EF4-FFF2-40B4-BE49-F238E27FC236}">
                <a16:creationId xmlns:a16="http://schemas.microsoft.com/office/drawing/2014/main" id="{EB2553BE-80EA-C205-FC46-7C25EF31522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4" y="4549209"/>
            <a:ext cx="2917125" cy="231553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1A37D95-AE9E-945B-84BB-7B34143A63A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158" y="-1461"/>
            <a:ext cx="3159034" cy="2106023"/>
          </a:xfrm>
          <a:prstGeom prst="rect">
            <a:avLst/>
          </a:prstGeom>
        </p:spPr>
      </p:pic>
      <p:pic>
        <p:nvPicPr>
          <p:cNvPr id="18" name="Picture 17" descr="A picture containing person, person, close&#10;&#10;Description automatically generated">
            <a:extLst>
              <a:ext uri="{FF2B5EF4-FFF2-40B4-BE49-F238E27FC236}">
                <a16:creationId xmlns:a16="http://schemas.microsoft.com/office/drawing/2014/main" id="{A4BDCCAB-879C-3EEB-74EF-6D76C9DDE67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1081" y="4270607"/>
            <a:ext cx="3883665" cy="2592034"/>
          </a:xfrm>
          <a:prstGeom prst="rect">
            <a:avLst/>
          </a:prstGeom>
        </p:spPr>
      </p:pic>
      <p:pic>
        <p:nvPicPr>
          <p:cNvPr id="26" name="Picture 25" descr="A picture containing outdoor, orange, set, farm machine&#10;&#10;Description automatically generated">
            <a:extLst>
              <a:ext uri="{FF2B5EF4-FFF2-40B4-BE49-F238E27FC236}">
                <a16:creationId xmlns:a16="http://schemas.microsoft.com/office/drawing/2014/main" id="{3A474940-46A2-0A5F-D182-E4B895AC579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0"/>
          <a:stretch/>
        </p:blipFill>
        <p:spPr>
          <a:xfrm>
            <a:off x="10994" y="2159290"/>
            <a:ext cx="2409224" cy="25731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27C631-5370-AE7B-6C79-BF50DCFB379E}"/>
              </a:ext>
            </a:extLst>
          </p:cNvPr>
          <p:cNvSpPr txBox="1"/>
          <p:nvPr/>
        </p:nvSpPr>
        <p:spPr>
          <a:xfrm>
            <a:off x="2155983" y="1193525"/>
            <a:ext cx="7245079" cy="459700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Working in pairs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how many</a:t>
            </a:r>
          </a:p>
          <a:p>
            <a:pPr algn="ctr"/>
            <a:r>
              <a:rPr lang="en-GB" sz="4400" b="1" u="sng" dirty="0">
                <a:solidFill>
                  <a:schemeClr val="bg1"/>
                </a:solidFill>
              </a:rPr>
              <a:t>compound words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can you write down?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835321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7E3BE1F-AC89-5AFA-C5E5-356B69070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0C81750-6A23-20D8-9362-90D9D3FAF864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0A5E2BF-269B-CBCF-D1D8-A0938A58FD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1544" y="1775601"/>
            <a:ext cx="3027546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greenhouse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cupboard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everybody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everywhere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everyone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anyone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4200" y="1730018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windmill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dustbin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bedroom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classroom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popcorn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weekend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7E9528-56E1-2A36-297E-E80079FB2A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CC1AA8C-E0D4-A26E-1837-0DF9AAA2849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785AD80-F93D-D1B3-87F2-73EA796B94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Compound Words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E972634-66BD-0940-5370-971D7974B1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121A440-1562-41B4-8CD6-E4B5325187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C3710CB-F42F-4594-DFF7-4CF7B2E506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C2F9E36-CCF2-04B9-61E8-97FC262123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0" y="1059707"/>
            <a:ext cx="9530716" cy="14346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Sometimes we combine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two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to make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one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1584960" y="4417559"/>
            <a:ext cx="9530716" cy="715089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any </a:t>
            </a:r>
            <a:r>
              <a:rPr lang="en-GB" sz="3600" u="sng" dirty="0">
                <a:solidFill>
                  <a:schemeClr val="bg1"/>
                </a:solidFill>
              </a:rPr>
              <a:t>compound words</a:t>
            </a:r>
            <a:r>
              <a:rPr lang="en-GB" sz="36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6" name="Title 20">
            <a:extLst>
              <a:ext uri="{FF2B5EF4-FFF2-40B4-BE49-F238E27FC236}">
                <a16:creationId xmlns:a16="http://schemas.microsoft.com/office/drawing/2014/main" id="{F67CF887-D29A-331E-82D9-8A7C331A5083}"/>
              </a:ext>
            </a:extLst>
          </p:cNvPr>
          <p:cNvSpPr txBox="1">
            <a:spLocks/>
          </p:cNvSpPr>
          <p:nvPr/>
        </p:nvSpPr>
        <p:spPr>
          <a:xfrm>
            <a:off x="1584960" y="2842774"/>
            <a:ext cx="9530716" cy="122638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new words are called compound words. </a:t>
            </a:r>
          </a:p>
        </p:txBody>
      </p:sp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6FCDCDE-43EA-53F2-0E6C-5326FE2267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tomato plants in the greenhouse.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47064" y="2558407"/>
            <a:ext cx="585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green</a:t>
            </a:r>
            <a:r>
              <a:rPr lang="en-GB" sz="8000" dirty="0">
                <a:solidFill>
                  <a:schemeClr val="bg1"/>
                </a:solidFill>
              </a:rPr>
              <a:t>house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45" y="193994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0FF6087-0979-ED9C-E835-C0B84B9BE4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Flour is kept in the cupboard.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cup</a:t>
            </a:r>
            <a:r>
              <a:rPr lang="en-GB" sz="8000" dirty="0">
                <a:solidFill>
                  <a:schemeClr val="bg1"/>
                </a:solidFill>
              </a:rPr>
              <a:t>board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156" y="165799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42316213-13DD-0B4B-0F7C-725F48DA11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game is for everybody.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every</a:t>
            </a:r>
            <a:r>
              <a:rPr lang="en-GB" sz="8000" dirty="0">
                <a:solidFill>
                  <a:schemeClr val="bg1"/>
                </a:solidFill>
              </a:rPr>
              <a:t>body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3568" y="1708031"/>
            <a:ext cx="3163393" cy="407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471C53CE-1A1A-A16F-2CCC-09405F0852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1158241" y="1406618"/>
            <a:ext cx="10175150" cy="347329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</a:rPr>
              <a:t>Can you think of anymore </a:t>
            </a:r>
            <a:r>
              <a:rPr lang="en-GB" sz="6600" u="sng" dirty="0">
                <a:solidFill>
                  <a:schemeClr val="bg1"/>
                </a:solidFill>
              </a:rPr>
              <a:t>compound words</a:t>
            </a:r>
            <a:r>
              <a:rPr lang="en-GB" sz="66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34643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C62B2FC-1643-603A-0C6D-C957A35DFD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sees trouble everywhere.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704114" y="2558407"/>
            <a:ext cx="5747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every</a:t>
            </a:r>
            <a:r>
              <a:rPr lang="en-GB" sz="8000" dirty="0">
                <a:solidFill>
                  <a:schemeClr val="bg1"/>
                </a:solidFill>
              </a:rPr>
              <a:t>where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402" y="1931124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Microsoft Office PowerPoint</Application>
  <PresentationFormat>Widescreen</PresentationFormat>
  <Paragraphs>111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These are all “Compound Words”.</vt:lpstr>
      <vt:lpstr>Compound Words</vt:lpstr>
      <vt:lpstr>Sometimes we combine two words  to make one word.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are going to read a story together.</vt:lpstr>
      <vt:lpstr>PowerPoint Presentation</vt:lpstr>
      <vt:lpstr>PowerPoint Presentation</vt:lpstr>
      <vt:lpstr>PowerPoint Presentation</vt:lpstr>
      <vt:lpstr>Can you fill in the gaps?</vt:lpstr>
      <vt:lpstr>PowerPoint Presentation</vt:lpstr>
      <vt:lpstr>Can you spot the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2025-12-08T15:43:21Z</dcterms:modified>
</cp:coreProperties>
</file>