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404" r:id="rId2"/>
    <p:sldId id="366" r:id="rId3"/>
    <p:sldId id="259" r:id="rId4"/>
    <p:sldId id="369" r:id="rId5"/>
    <p:sldId id="399" r:id="rId6"/>
    <p:sldId id="274" r:id="rId7"/>
    <p:sldId id="269" r:id="rId8"/>
    <p:sldId id="264" r:id="rId9"/>
    <p:sldId id="280" r:id="rId10"/>
    <p:sldId id="367" r:id="rId11"/>
    <p:sldId id="400" r:id="rId12"/>
    <p:sldId id="401" r:id="rId13"/>
    <p:sldId id="402" r:id="rId14"/>
    <p:sldId id="403" r:id="rId15"/>
    <p:sldId id="281" r:id="rId16"/>
    <p:sldId id="282" r:id="rId17"/>
    <p:sldId id="283" r:id="rId18"/>
    <p:sldId id="286" r:id="rId19"/>
    <p:sldId id="285" r:id="rId20"/>
    <p:sldId id="301" r:id="rId21"/>
    <p:sldId id="302" r:id="rId22"/>
    <p:sldId id="303" r:id="rId23"/>
    <p:sldId id="304" r:id="rId24"/>
    <p:sldId id="305" r:id="rId25"/>
    <p:sldId id="306" r:id="rId26"/>
    <p:sldId id="365" r:id="rId27"/>
    <p:sldId id="361" r:id="rId28"/>
    <p:sldId id="363" r:id="rId29"/>
    <p:sldId id="364" r:id="rId30"/>
    <p:sldId id="270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BF56A9-CBE4-4BEE-A3EE-966B9C3F9B9C}" v="2" dt="2025-12-08T15:46:20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5981" autoAdjust="0"/>
  </p:normalViewPr>
  <p:slideViewPr>
    <p:cSldViewPr snapToGrid="0">
      <p:cViewPr varScale="1">
        <p:scale>
          <a:sx n="44" d="100"/>
          <a:sy n="44" d="100"/>
        </p:scale>
        <p:origin x="1806" y="4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6:22.417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45:54.443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5:54.443" v="0"/>
          <ac:spMkLst>
            <pc:docMk/>
            <pc:sldMk cId="0" sldId="270"/>
            <ac:spMk id="2" creationId="{F34C0679-DDF7-8699-226A-27EBDB1EE5F8}"/>
          </ac:spMkLst>
        </pc:spChg>
      </pc:sldChg>
      <pc:sldChg chg="del">
        <pc:chgData name="Glen Jones" userId="e846aaca-4b24-4b13-b0d0-f2308e16b284" providerId="ADAL" clId="{ED47ACC3-9597-4D89-A1DC-43CF280EF274}" dt="2025-12-08T15:46:22.417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6:20.574" v="1"/>
        <pc:sldMkLst>
          <pc:docMk/>
          <pc:sldMk cId="1406455514" sldId="40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Say the following words slowly to the class: 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Cry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High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My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Fly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Pie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Lie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Try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Tie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0618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7881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32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40645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836B5-46B2-6377-7C37-19A87A6C0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75C198C-C6F8-0E46-B4E2-CE64449A31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8A9EE-8EEC-318E-2BE5-2F81A72CE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73" y="179407"/>
            <a:ext cx="11610636" cy="6318376"/>
          </a:xfrm>
          <a:prstGeom prst="roundRect">
            <a:avLst>
              <a:gd name="adj" fmla="val 1005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July</a:t>
            </a:r>
            <a:r>
              <a:rPr lang="en-GB" sz="3600" dirty="0">
                <a:latin typeface="Andika" panose="02000000000000000000" pitchFamily="2" charset="0"/>
              </a:rPr>
              <a:t>, Emile the alien and his trusty robot friend, Aimee, looked up at the big blue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. Emile wanted to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</a:t>
            </a:r>
            <a:r>
              <a:rPr lang="en-GB" sz="3600" dirty="0">
                <a:latin typeface="Andika" panose="02000000000000000000" pitchFamily="2" charset="0"/>
              </a:rPr>
              <a:t>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"Why can’t I fly today?" Emile asked, feeling a bit sad. Aimee eagerly gave a  reply, "Let’s try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dry desert, fixing and cleaning the spaceship. Emile was a little shy to ask for help, but Aimee encouraged him. "Let’s multiply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sly grin and let out a cry of happiness before they both climbed inside. The spaceship zoomed up, up, up into the sky, leaving the dry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"Fly high, my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717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2150-131D-BC94-621A-A8E22431F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78CCB339-7C90-F2A7-B37C-589B29A600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1D404-B03F-5BA8-7E17-168E814053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73" y="179407"/>
            <a:ext cx="11610636" cy="6318376"/>
          </a:xfrm>
          <a:prstGeom prst="roundRect">
            <a:avLst>
              <a:gd name="adj" fmla="val 1005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July</a:t>
            </a:r>
            <a:r>
              <a:rPr lang="en-GB" sz="3600" dirty="0">
                <a:latin typeface="Andika" panose="02000000000000000000" pitchFamily="2" charset="0"/>
              </a:rPr>
              <a:t>, Emile the alien and his trusty robot friend, Aimee, looked up at the big blue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. Emile wanted to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</a:t>
            </a:r>
            <a:r>
              <a:rPr lang="en-GB" sz="3600" dirty="0">
                <a:latin typeface="Andika" panose="02000000000000000000" pitchFamily="2" charset="0"/>
              </a:rPr>
              <a:t>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Why</a:t>
            </a:r>
            <a:r>
              <a:rPr lang="en-GB" sz="3600" dirty="0">
                <a:latin typeface="Andika" panose="02000000000000000000" pitchFamily="2" charset="0"/>
              </a:rPr>
              <a:t> can’t I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 fly </a:t>
            </a:r>
            <a:r>
              <a:rPr lang="en-GB" sz="3600" dirty="0">
                <a:latin typeface="Andika" panose="02000000000000000000" pitchFamily="2" charset="0"/>
              </a:rPr>
              <a:t>today?" Emile asked, feeling a bit sad. Aimee eagerly gave a 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reply</a:t>
            </a:r>
            <a:r>
              <a:rPr lang="en-GB" sz="3600" dirty="0">
                <a:latin typeface="Andika" panose="02000000000000000000" pitchFamily="2" charset="0"/>
              </a:rPr>
              <a:t>,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try</a:t>
            </a:r>
            <a:r>
              <a:rPr lang="en-GB" sz="3600" dirty="0">
                <a:latin typeface="Andika" panose="02000000000000000000" pitchFamily="2" charset="0"/>
              </a:rPr>
              <a:t>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dry desert, fixing and cleaning the spaceship. Emile was a little shy to ask for help, but Aimee encouraged him. "Let’s multiply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sly grin and let out a cry of happiness before they both climbed inside. The spaceship zoomed up, up, up into the sky, leaving the dry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"Fly high, my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65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4D88B-16CA-DF22-B2B5-328EB15E9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79F22994-A4E8-EBCE-6F52-22325CC01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F9291-AC05-0171-DB87-FE8B9ED60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73" y="179407"/>
            <a:ext cx="11610636" cy="6318376"/>
          </a:xfrm>
          <a:prstGeom prst="roundRect">
            <a:avLst>
              <a:gd name="adj" fmla="val 1005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July</a:t>
            </a:r>
            <a:r>
              <a:rPr lang="en-GB" sz="3600" dirty="0">
                <a:latin typeface="Andika" panose="02000000000000000000" pitchFamily="2" charset="0"/>
              </a:rPr>
              <a:t>, Emile the alien and his trusty robot friend, Aimee, looked up at the big blue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. Emile wanted to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</a:t>
            </a:r>
            <a:r>
              <a:rPr lang="en-GB" sz="3600" dirty="0">
                <a:latin typeface="Andika" panose="02000000000000000000" pitchFamily="2" charset="0"/>
              </a:rPr>
              <a:t>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Why</a:t>
            </a:r>
            <a:r>
              <a:rPr lang="en-GB" sz="3600" dirty="0">
                <a:latin typeface="Andika" panose="02000000000000000000" pitchFamily="2" charset="0"/>
              </a:rPr>
              <a:t> can’t I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 fly </a:t>
            </a:r>
            <a:r>
              <a:rPr lang="en-GB" sz="3600" dirty="0">
                <a:latin typeface="Andika" panose="02000000000000000000" pitchFamily="2" charset="0"/>
              </a:rPr>
              <a:t>today?" Emile asked, feeling a bit sad. Aimee eagerly gave a 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reply</a:t>
            </a:r>
            <a:r>
              <a:rPr lang="en-GB" sz="3600" dirty="0">
                <a:latin typeface="Andika" panose="02000000000000000000" pitchFamily="2" charset="0"/>
              </a:rPr>
              <a:t>,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try</a:t>
            </a:r>
            <a:r>
              <a:rPr lang="en-GB" sz="3600" dirty="0">
                <a:latin typeface="Andika" panose="02000000000000000000" pitchFamily="2" charset="0"/>
              </a:rPr>
              <a:t>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dry</a:t>
            </a:r>
            <a:r>
              <a:rPr lang="en-GB" sz="3600" dirty="0">
                <a:latin typeface="Andika" panose="02000000000000000000" pitchFamily="2" charset="0"/>
              </a:rPr>
              <a:t> desert, fixing and cleaning the spaceship. Emile was a little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shy</a:t>
            </a:r>
            <a:r>
              <a:rPr lang="en-GB" sz="3600" dirty="0">
                <a:latin typeface="Andika" panose="02000000000000000000" pitchFamily="2" charset="0"/>
              </a:rPr>
              <a:t> to ask for help, but Aimee encouraged him.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multiply</a:t>
            </a:r>
            <a:r>
              <a:rPr lang="en-GB" sz="3600" dirty="0">
                <a:latin typeface="Andika" panose="02000000000000000000" pitchFamily="2" charset="0"/>
              </a:rPr>
              <a:t>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sly grin and let out a cry of happiness before they both climbed inside. The spaceship zoomed up, up, up into the sky, leaving the dry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"Fly high, my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382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DB22E-23A8-B290-2303-E0A77870C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9239FD1-5AF1-D7D1-16C5-9B232AC0F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13C97-2255-BD9F-174E-1E3A71B6A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73" y="179407"/>
            <a:ext cx="11610636" cy="6318376"/>
          </a:xfrm>
          <a:prstGeom prst="roundRect">
            <a:avLst>
              <a:gd name="adj" fmla="val 1005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July</a:t>
            </a:r>
            <a:r>
              <a:rPr lang="en-GB" sz="3600" dirty="0">
                <a:latin typeface="Andika" panose="02000000000000000000" pitchFamily="2" charset="0"/>
              </a:rPr>
              <a:t>, Emile the alien and his trusty robot friend, Aimee, looked up at the big blue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. Emile wanted to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</a:t>
            </a:r>
            <a:r>
              <a:rPr lang="en-GB" sz="3600" dirty="0">
                <a:latin typeface="Andika" panose="02000000000000000000" pitchFamily="2" charset="0"/>
              </a:rPr>
              <a:t>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Why</a:t>
            </a:r>
            <a:r>
              <a:rPr lang="en-GB" sz="3600" dirty="0">
                <a:latin typeface="Andika" panose="02000000000000000000" pitchFamily="2" charset="0"/>
              </a:rPr>
              <a:t> can’t I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 fly </a:t>
            </a:r>
            <a:r>
              <a:rPr lang="en-GB" sz="3600" dirty="0">
                <a:latin typeface="Andika" panose="02000000000000000000" pitchFamily="2" charset="0"/>
              </a:rPr>
              <a:t>today?" Emile asked, feeling a bit sad. Aimee eagerly gave a 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reply</a:t>
            </a:r>
            <a:r>
              <a:rPr lang="en-GB" sz="3600" dirty="0">
                <a:latin typeface="Andika" panose="02000000000000000000" pitchFamily="2" charset="0"/>
              </a:rPr>
              <a:t>,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try</a:t>
            </a:r>
            <a:r>
              <a:rPr lang="en-GB" sz="3600" dirty="0">
                <a:latin typeface="Andika" panose="02000000000000000000" pitchFamily="2" charset="0"/>
              </a:rPr>
              <a:t>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dry</a:t>
            </a:r>
            <a:r>
              <a:rPr lang="en-GB" sz="3600" dirty="0">
                <a:latin typeface="Andika" panose="02000000000000000000" pitchFamily="2" charset="0"/>
              </a:rPr>
              <a:t> desert, fixing and cleaning the spaceship. Emile was a little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shy</a:t>
            </a:r>
            <a:r>
              <a:rPr lang="en-GB" sz="3600" dirty="0">
                <a:latin typeface="Andika" panose="02000000000000000000" pitchFamily="2" charset="0"/>
              </a:rPr>
              <a:t> to ask for help, but Aimee encouraged him.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multiply</a:t>
            </a:r>
            <a:r>
              <a:rPr lang="en-GB" sz="3600" dirty="0">
                <a:latin typeface="Andika" panose="02000000000000000000" pitchFamily="2" charset="0"/>
              </a:rPr>
              <a:t>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sly</a:t>
            </a:r>
            <a:r>
              <a:rPr lang="en-GB" sz="3600" dirty="0">
                <a:latin typeface="Andika" panose="02000000000000000000" pitchFamily="2" charset="0"/>
              </a:rPr>
              <a:t> grin and let out a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cry</a:t>
            </a:r>
            <a:r>
              <a:rPr lang="en-GB" sz="3600" dirty="0">
                <a:latin typeface="Andika" panose="02000000000000000000" pitchFamily="2" charset="0"/>
              </a:rPr>
              <a:t> of happiness before they both climbed </a:t>
            </a:r>
            <a:r>
              <a:rPr lang="en-GB" sz="3600" dirty="0">
                <a:solidFill>
                  <a:schemeClr val="accent2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latin typeface="Andika" panose="02000000000000000000" pitchFamily="2" charset="0"/>
              </a:rPr>
              <a:t>. The spaceship zoomed up, up, up into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, leaving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dry</a:t>
            </a:r>
            <a:r>
              <a:rPr lang="en-GB" sz="3600" dirty="0">
                <a:latin typeface="Andika" panose="02000000000000000000" pitchFamily="2" charset="0"/>
              </a:rPr>
              <a:t>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"Fly high, my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658655-5BB4-2079-080A-CFF1A34511A8}"/>
              </a:ext>
            </a:extLst>
          </p:cNvPr>
          <p:cNvSpPr txBox="1">
            <a:spLocks/>
          </p:cNvSpPr>
          <p:nvPr/>
        </p:nvSpPr>
        <p:spPr>
          <a:xfrm>
            <a:off x="6332034" y="6100357"/>
            <a:ext cx="5582875" cy="623454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bg1"/>
                </a:solidFill>
                <a:latin typeface="Andika" panose="02000000000000000000" pitchFamily="2" charset="0"/>
              </a:rPr>
              <a:t>“Inside” has the same long ‘i’ (eye) sound but spelt with the split digraph i-e.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B33B0BF-A8A8-5130-2430-F0A0CBF2D540}"/>
              </a:ext>
            </a:extLst>
          </p:cNvPr>
          <p:cNvCxnSpPr>
            <a:cxnSpLocks/>
          </p:cNvCxnSpPr>
          <p:nvPr/>
        </p:nvCxnSpPr>
        <p:spPr>
          <a:xfrm flipH="1" flipV="1">
            <a:off x="7744691" y="4558145"/>
            <a:ext cx="789709" cy="1527035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0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BBA14-1A29-0E99-1A0F-64813DD9D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CA9E76D-AB9D-B850-5AFC-AD57D65217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A6DF4-8893-9505-1268-87161F71A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73" y="179407"/>
            <a:ext cx="11610636" cy="6318376"/>
          </a:xfrm>
          <a:prstGeom prst="roundRect">
            <a:avLst>
              <a:gd name="adj" fmla="val 1005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July</a:t>
            </a:r>
            <a:r>
              <a:rPr lang="en-GB" sz="3600" dirty="0">
                <a:latin typeface="Andika" panose="02000000000000000000" pitchFamily="2" charset="0"/>
              </a:rPr>
              <a:t>, Emile the alien and his trusty robot friend, Aimee, looked up at the big blue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. Emile wanted to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</a:t>
            </a:r>
            <a:r>
              <a:rPr lang="en-GB" sz="3600" dirty="0">
                <a:latin typeface="Andika" panose="02000000000000000000" pitchFamily="2" charset="0"/>
              </a:rPr>
              <a:t>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Why</a:t>
            </a:r>
            <a:r>
              <a:rPr lang="en-GB" sz="3600" dirty="0">
                <a:latin typeface="Andika" panose="02000000000000000000" pitchFamily="2" charset="0"/>
              </a:rPr>
              <a:t> can’t I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 fly </a:t>
            </a:r>
            <a:r>
              <a:rPr lang="en-GB" sz="3600" dirty="0">
                <a:latin typeface="Andika" panose="02000000000000000000" pitchFamily="2" charset="0"/>
              </a:rPr>
              <a:t>today?" Emile asked, feeling a bit sad. Aimee eagerly gave a 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reply</a:t>
            </a:r>
            <a:r>
              <a:rPr lang="en-GB" sz="3600" dirty="0">
                <a:latin typeface="Andika" panose="02000000000000000000" pitchFamily="2" charset="0"/>
              </a:rPr>
              <a:t>,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try</a:t>
            </a:r>
            <a:r>
              <a:rPr lang="en-GB" sz="3600" dirty="0">
                <a:latin typeface="Andika" panose="02000000000000000000" pitchFamily="2" charset="0"/>
              </a:rPr>
              <a:t>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dry</a:t>
            </a:r>
            <a:r>
              <a:rPr lang="en-GB" sz="3600" dirty="0">
                <a:latin typeface="Andika" panose="02000000000000000000" pitchFamily="2" charset="0"/>
              </a:rPr>
              <a:t> desert, fixing and cleaning the spaceship. Emile was a little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shy</a:t>
            </a:r>
            <a:r>
              <a:rPr lang="en-GB" sz="3600" dirty="0">
                <a:latin typeface="Andika" panose="02000000000000000000" pitchFamily="2" charset="0"/>
              </a:rPr>
              <a:t> to ask for help, but Aimee encouraged him. "Let’s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multiply</a:t>
            </a:r>
            <a:r>
              <a:rPr lang="en-GB" sz="3600" dirty="0">
                <a:latin typeface="Andika" panose="02000000000000000000" pitchFamily="2" charset="0"/>
              </a:rPr>
              <a:t>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sly</a:t>
            </a:r>
            <a:r>
              <a:rPr lang="en-GB" sz="3600" dirty="0">
                <a:latin typeface="Andika" panose="02000000000000000000" pitchFamily="2" charset="0"/>
              </a:rPr>
              <a:t> grin and let out a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cry</a:t>
            </a:r>
            <a:r>
              <a:rPr lang="en-GB" sz="3600" dirty="0">
                <a:latin typeface="Andika" panose="02000000000000000000" pitchFamily="2" charset="0"/>
              </a:rPr>
              <a:t> of happiness before they both climbed </a:t>
            </a:r>
            <a:r>
              <a:rPr lang="en-GB" sz="3600" dirty="0">
                <a:solidFill>
                  <a:schemeClr val="accent2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latin typeface="Andika" panose="02000000000000000000" pitchFamily="2" charset="0"/>
              </a:rPr>
              <a:t>. The spaceship zoomed up, up, up into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sky</a:t>
            </a:r>
            <a:r>
              <a:rPr lang="en-GB" sz="3600" dirty="0">
                <a:latin typeface="Andika" panose="02000000000000000000" pitchFamily="2" charset="0"/>
              </a:rPr>
              <a:t>, leaving the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dry</a:t>
            </a:r>
            <a:r>
              <a:rPr lang="en-GB" sz="3600" dirty="0">
                <a:latin typeface="Andika" panose="02000000000000000000" pitchFamily="2" charset="0"/>
              </a:rPr>
              <a:t>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Fly high</a:t>
            </a:r>
            <a:r>
              <a:rPr lang="en-GB" sz="3600" dirty="0">
                <a:latin typeface="Andika" panose="02000000000000000000" pitchFamily="2" charset="0"/>
              </a:rPr>
              <a:t>, </a:t>
            </a:r>
            <a:r>
              <a:rPr lang="en-GB" sz="3600" b="1" dirty="0">
                <a:solidFill>
                  <a:schemeClr val="accent6"/>
                </a:solidFill>
                <a:latin typeface="Andika" panose="02000000000000000000" pitchFamily="2" charset="0"/>
              </a:rPr>
              <a:t>my</a:t>
            </a:r>
            <a:r>
              <a:rPr lang="en-GB" sz="3600" dirty="0">
                <a:latin typeface="Andika" panose="02000000000000000000" pitchFamily="2" charset="0"/>
              </a:rPr>
              <a:t>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58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CB19840-F6EE-4477-23A9-9C441AAF1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hope the baby doesn't cry.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38800" y="4091372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881" y="2296821"/>
            <a:ext cx="4925919" cy="388380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902944-582B-6C12-1779-81C44FE6EF2E}"/>
              </a:ext>
            </a:extLst>
          </p:cNvPr>
          <p:cNvSpPr txBox="1">
            <a:spLocks/>
          </p:cNvSpPr>
          <p:nvPr/>
        </p:nvSpPr>
        <p:spPr>
          <a:xfrm>
            <a:off x="2721941" y="1934258"/>
            <a:ext cx="6669740" cy="7251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word with the /igh/ sound?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95BBFCB-B843-78A1-2EDC-8F8EA24CB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ducks fly?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33881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538C10E-5DF7-2276-0C04-DBA9BADBEC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wait for the paint to dry.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2141" y="2013185"/>
            <a:ext cx="2900676" cy="373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BD5BD6C-981A-0198-E035-3C1FDAB48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try hang-gliding.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4" y="180424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737A03A-389D-C980-7CEC-4594E25D3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reply to this message.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repl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69" y="1771654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A375B-3493-8705-8BEE-B6BF7AC53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8F721-F30E-A827-5B66-9F312B63F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354DA-3AF3-C15F-3B7C-534AE6C26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8"/>
            <a:ext cx="10944564" cy="1008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Listen to these words.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23B72D0-F135-16FC-A302-FD1509DCA7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22" y="-162277"/>
            <a:ext cx="2661917" cy="248352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2FB3174-75F7-29BD-6C83-67A4F6FB0AD8}"/>
              </a:ext>
            </a:extLst>
          </p:cNvPr>
          <p:cNvSpPr txBox="1">
            <a:spLocks/>
          </p:cNvSpPr>
          <p:nvPr/>
        </p:nvSpPr>
        <p:spPr>
          <a:xfrm>
            <a:off x="600891" y="2356403"/>
            <a:ext cx="10944564" cy="1008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hear any common sounds?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92B11B-8CDD-801E-A398-8E08AC784BBC}"/>
              </a:ext>
            </a:extLst>
          </p:cNvPr>
          <p:cNvSpPr txBox="1">
            <a:spLocks/>
          </p:cNvSpPr>
          <p:nvPr/>
        </p:nvSpPr>
        <p:spPr>
          <a:xfrm>
            <a:off x="600890" y="3793928"/>
            <a:ext cx="10944563" cy="1008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all have the long ‘i’ ‘eye’ sound.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DE42D9A-5CFD-0E84-45E3-BCC5689C3816}"/>
              </a:ext>
            </a:extLst>
          </p:cNvPr>
          <p:cNvSpPr txBox="1">
            <a:spLocks/>
          </p:cNvSpPr>
          <p:nvPr/>
        </p:nvSpPr>
        <p:spPr>
          <a:xfrm>
            <a:off x="600891" y="5231453"/>
            <a:ext cx="10944562" cy="1008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try to write the words down?</a:t>
            </a:r>
          </a:p>
        </p:txBody>
      </p:sp>
    </p:spTree>
    <p:extLst>
      <p:ext uri="{BB962C8B-B14F-4D97-AF65-F5344CB8AC3E}">
        <p14:creationId xmlns:p14="http://schemas.microsoft.com/office/powerpoint/2010/main" val="147358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0B84733-E853-D9AC-3B2B-AAD288AEC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July.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July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23492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E723C9-867A-384C-A151-3B011F8943EB}"/>
              </a:ext>
            </a:extLst>
          </p:cNvPr>
          <p:cNvSpPr txBox="1"/>
          <p:nvPr/>
        </p:nvSpPr>
        <p:spPr>
          <a:xfrm>
            <a:off x="4066405" y="4654885"/>
            <a:ext cx="2380890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Why does July start with a capital ‘J’?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310035B-AC80-ACEC-1E60-5D59F1A6CAFA}"/>
              </a:ext>
            </a:extLst>
          </p:cNvPr>
          <p:cNvCxnSpPr>
            <a:cxnSpLocks/>
          </p:cNvCxnSpPr>
          <p:nvPr/>
        </p:nvCxnSpPr>
        <p:spPr>
          <a:xfrm flipV="1">
            <a:off x="5855711" y="3649213"/>
            <a:ext cx="398440" cy="845149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0BAC4C1-099B-E209-E868-43023AC8C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very shy.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9393" y="2122097"/>
            <a:ext cx="2833723" cy="36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B1E8D11-6248-7DA5-7387-ED240A2FED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my pet rabbit.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400289" y="2881137"/>
            <a:ext cx="2833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31025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7436159-04A7-F180-F165-4683B0FF6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Foxes are sly creatures.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002" y="1686111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F768CAC-3B29-5CD6-6903-B6B94FF01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many stars in the sky.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sk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E01CFF-380C-C6EB-375A-5C36F1C19C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680" y="1930203"/>
            <a:ext cx="3029487" cy="390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29B86B07-DF43-6A82-26B1-7EADEFE4F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Richard can multiply very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multipl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30BFDFD-EED7-906B-EB5B-754075A9B1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4503" y="2130725"/>
            <a:ext cx="4161496" cy="328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soared through the colourful skies, Emile couldn't help but feel a bit drigh.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23455" y="443416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His favourite place was a quiet corner of his home planet where he could gaze at the stars in the skye.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5677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soared through the colourful skies, Emile couldn't help but feel a bit dr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23454" y="443416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His favourite place was a quiet corner of his home planet where he could gaze at the stars in the sky</a:t>
            </a:r>
            <a:r>
              <a:rPr lang="en-GB" sz="3600" strike="sngStrike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__p_y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_r_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cry </a:t>
            </a:r>
          </a:p>
          <a:p>
            <a:pPr algn="ctr"/>
            <a:r>
              <a:rPr lang="en-GB" sz="4400" dirty="0"/>
              <a:t>fly </a:t>
            </a:r>
          </a:p>
          <a:p>
            <a:pPr algn="ctr"/>
            <a:r>
              <a:rPr lang="en-GB" sz="4400" dirty="0"/>
              <a:t>reply </a:t>
            </a:r>
          </a:p>
          <a:p>
            <a:pPr algn="ctr"/>
            <a:r>
              <a:rPr lang="en-GB" sz="4400" dirty="0"/>
              <a:t>July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cry </a:t>
            </a:r>
          </a:p>
          <a:p>
            <a:pPr algn="ctr"/>
            <a:r>
              <a:rPr lang="en-GB" sz="4400" dirty="0"/>
              <a:t>fly </a:t>
            </a:r>
          </a:p>
          <a:p>
            <a:pPr algn="ctr"/>
            <a:r>
              <a:rPr lang="en-GB" sz="4400" dirty="0"/>
              <a:t>reply </a:t>
            </a:r>
          </a:p>
          <a:p>
            <a:pPr algn="ctr"/>
            <a:r>
              <a:rPr lang="en-GB" sz="4400" dirty="0"/>
              <a:t>July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4EC9674C-7A64-E2DA-4448-703DF9AB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20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1745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00E2-FC3A-38D6-CCB6-C9D35E395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18B56C86-2538-4FB4-9146-04C6268249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939BD29-1660-A451-5E85-1CB8D56BFB81}"/>
              </a:ext>
            </a:extLst>
          </p:cNvPr>
          <p:cNvSpPr txBox="1">
            <a:spLocks/>
          </p:cNvSpPr>
          <p:nvPr/>
        </p:nvSpPr>
        <p:spPr>
          <a:xfrm>
            <a:off x="623717" y="468973"/>
            <a:ext cx="10944564" cy="1008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Here they are: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AD32568-921F-CAE5-57B4-384E85BEB66E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numCol="2">
            <a:noAutofit/>
          </a:bodyPr>
          <a:lstStyle/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Cry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High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My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Fly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endParaRPr lang="en-GB" sz="3600" dirty="0"/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Pie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Lie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Try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Tie</a:t>
            </a:r>
          </a:p>
          <a:p>
            <a:pPr marL="1966913" indent="-1246188" defTabSz="1260475">
              <a:lnSpc>
                <a:spcPct val="170000"/>
              </a:lnSpc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477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C00628D-858A-E284-8401-62AF52DE4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70A396B-9FEC-1272-02D0-882A5702FA10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C40AF8-05BA-AF82-3B0A-BB2969AA75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fly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reply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July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my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sly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sky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multiply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why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010332-3081-3DDE-3B6C-99C247131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34C0679-DDF7-8699-226A-27EBDB1EE5F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B4E75-9FD6-7B03-941A-45E93DE88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3EFEAF81-CAAB-D982-D72D-143C07BE9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6C7B233-1E68-152D-4356-1AABAD78FACC}"/>
              </a:ext>
            </a:extLst>
          </p:cNvPr>
          <p:cNvSpPr txBox="1">
            <a:spLocks/>
          </p:cNvSpPr>
          <p:nvPr/>
        </p:nvSpPr>
        <p:spPr>
          <a:xfrm>
            <a:off x="623717" y="468973"/>
            <a:ext cx="10944564" cy="1008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How can we group these words?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21A601A-9545-26F7-0C30-F63FD772AFFA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numCol="2">
            <a:noAutofit/>
          </a:bodyPr>
          <a:lstStyle/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Cry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High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My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Fly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endParaRPr lang="en-GB" sz="3600" dirty="0"/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Pie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Lie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Try</a:t>
            </a:r>
          </a:p>
          <a:p>
            <a:pPr marL="1966913" indent="-1246188" defTabSz="1260475">
              <a:lnSpc>
                <a:spcPct val="170000"/>
              </a:lnSpc>
              <a:buFont typeface="+mj-lt"/>
              <a:buAutoNum type="arabicPeriod"/>
            </a:pPr>
            <a:r>
              <a:rPr lang="en-GB" sz="3600" dirty="0"/>
              <a:t>Tie</a:t>
            </a:r>
          </a:p>
          <a:p>
            <a:pPr marL="1966913" indent="-1246188" defTabSz="1260475">
              <a:lnSpc>
                <a:spcPct val="170000"/>
              </a:lnSpc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889350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Ends in igh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Ends in ie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High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Ends in 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Fly</a:t>
            </a:r>
          </a:p>
        </p:txBody>
      </p:sp>
    </p:spTree>
    <p:extLst>
      <p:ext uri="{BB962C8B-B14F-4D97-AF65-F5344CB8AC3E}">
        <p14:creationId xmlns:p14="http://schemas.microsoft.com/office/powerpoint/2010/main" val="31403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49 -0.08588 L 0.4039 0.11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13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0209F3D-6D0A-4031-08AE-F67BF59299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99827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/i/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307359D-A6C0-6E39-CAD4-4EA369ECAD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12EAB2F-B4F2-9A8B-AB34-B91E31CDF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5BD9E5F-150E-1F6A-8163-A68C5AE02C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B19D4A0D-AC38-62CE-B405-F5F1E90565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hear what sound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295745" y="202986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425916" y="198148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06698" y="4579598"/>
            <a:ext cx="9378603" cy="1940957"/>
          </a:xfrm>
          <a:prstGeom prst="roundRect">
            <a:avLst/>
          </a:prstGeom>
          <a:solidFill>
            <a:srgbClr val="00B0F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They all end in an /igh/ sound that is spelt </a:t>
            </a:r>
            <a:r>
              <a:rPr lang="en-GB" sz="5400" u="sng" dirty="0">
                <a:solidFill>
                  <a:schemeClr val="bg1"/>
                </a:solidFill>
              </a:rPr>
              <a:t>y</a:t>
            </a:r>
            <a:r>
              <a:rPr lang="en-GB" sz="5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33465" y="197668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9" name="Picture 8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86863F31-E2B5-1491-75FA-22257AC795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7110" y="2584749"/>
            <a:ext cx="2208722" cy="1472481"/>
          </a:xfrm>
          <a:prstGeom prst="rect">
            <a:avLst/>
          </a:prstGeom>
        </p:spPr>
      </p:pic>
      <p:pic>
        <p:nvPicPr>
          <p:cNvPr id="6" name="Picture 5" descr="A close up of a bee&#10;&#10;Description automatically generated with medium confidence">
            <a:extLst>
              <a:ext uri="{FF2B5EF4-FFF2-40B4-BE49-F238E27FC236}">
                <a16:creationId xmlns:a16="http://schemas.microsoft.com/office/drawing/2014/main" id="{BE8E6926-1A29-5899-E6DF-45054401D0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3140" y="2576728"/>
            <a:ext cx="2227122" cy="1484431"/>
          </a:xfrm>
          <a:prstGeom prst="rect">
            <a:avLst/>
          </a:prstGeom>
        </p:spPr>
      </p:pic>
      <p:pic>
        <p:nvPicPr>
          <p:cNvPr id="3" name="Picture 2" descr="A close up of a baby&#10;&#10;Description automatically generated">
            <a:extLst>
              <a:ext uri="{FF2B5EF4-FFF2-40B4-BE49-F238E27FC236}">
                <a16:creationId xmlns:a16="http://schemas.microsoft.com/office/drawing/2014/main" id="{D708A6AE-FB8F-269F-A6C8-5F7C3EA415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660" y="2605841"/>
            <a:ext cx="2165331" cy="144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48F768B-6777-64EA-FA9A-A5A6A1BA9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EA496B-6FF5-246B-D3F7-721A7D889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3271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Let’s read a story about Emile!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DB4BA-85F6-7DA0-0FA2-D53E1048E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89683"/>
            <a:ext cx="10515600" cy="1325563"/>
          </a:xfrm>
          <a:prstGeom prst="roundRect">
            <a:avLst/>
          </a:prstGeo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How many words with the long ‘i’ (eye) sound ending in ‘y’ can you spot? </a:t>
            </a:r>
          </a:p>
        </p:txBody>
      </p:sp>
    </p:spTree>
    <p:extLst>
      <p:ext uri="{BB962C8B-B14F-4D97-AF65-F5344CB8AC3E}">
        <p14:creationId xmlns:p14="http://schemas.microsoft.com/office/powerpoint/2010/main" val="3691110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D85B65C-B8BB-C173-457A-046370D72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9666E-A205-51D2-9D6D-C2B49AD01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793" y="249382"/>
            <a:ext cx="11664825" cy="6220692"/>
          </a:xfrm>
          <a:prstGeom prst="roundRect">
            <a:avLst>
              <a:gd name="adj" fmla="val 117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One sunny day in July, Emile the alien and his trusty robot friend, Aimee, looked up at the big blue sky. Emile wanted to fly, but his spaceship was broken.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"Why can’t I fly today?" Emile asked, feeling a bit sad. Aimee eagerly gave a  reply, "Let’s try to fix it together!"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They worked all day in the dry desert, fixing and cleaning the spaceship. Emile was a little shy to ask for help, but Aimee encouraged him. "Let’s multiply our efforts!" she said.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After a few hours, the ship was ready. Emile grinned a sly grin and let out a cry of happiness before they both climbed inside. The spaceship zoomed up, up, up into the sky, leaving the dry land below.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600" dirty="0">
                <a:latin typeface="Andika" panose="02000000000000000000" pitchFamily="2" charset="0"/>
              </a:rPr>
              <a:t>"Fly high, my friend!" shouted Emile, and together, they laughed all the way through the clouds.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709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Microsoft Office PowerPoint</Application>
  <PresentationFormat>Widescreen</PresentationFormat>
  <Paragraphs>180</Paragraphs>
  <Slides>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The /i/ sound  spelt –y  at the end of words.</vt:lpstr>
      <vt:lpstr>Can anyone hear what sound these words have in common?</vt:lpstr>
      <vt:lpstr>Let’s read a story about Emile!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35</cp:revision>
  <dcterms:created xsi:type="dcterms:W3CDTF">2022-05-31T09:42:07Z</dcterms:created>
  <dcterms:modified xsi:type="dcterms:W3CDTF">2025-12-08T15:46:24Z</dcterms:modified>
</cp:coreProperties>
</file>