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59" r:id="rId2"/>
    <p:sldId id="274" r:id="rId3"/>
    <p:sldId id="354" r:id="rId4"/>
    <p:sldId id="366" r:id="rId5"/>
    <p:sldId id="367" r:id="rId6"/>
    <p:sldId id="368" r:id="rId7"/>
    <p:sldId id="369" r:id="rId8"/>
    <p:sldId id="364" r:id="rId9"/>
    <p:sldId id="370" r:id="rId10"/>
    <p:sldId id="371" r:id="rId11"/>
    <p:sldId id="379" r:id="rId12"/>
    <p:sldId id="380" r:id="rId13"/>
    <p:sldId id="381" r:id="rId14"/>
    <p:sldId id="308" r:id="rId15"/>
    <p:sldId id="382" r:id="rId16"/>
    <p:sldId id="281" r:id="rId17"/>
    <p:sldId id="282" r:id="rId18"/>
    <p:sldId id="283" r:id="rId19"/>
    <p:sldId id="286" r:id="rId20"/>
    <p:sldId id="285" r:id="rId21"/>
    <p:sldId id="301" r:id="rId22"/>
    <p:sldId id="302" r:id="rId23"/>
    <p:sldId id="303" r:id="rId24"/>
    <p:sldId id="304" r:id="rId25"/>
    <p:sldId id="305" r:id="rId26"/>
    <p:sldId id="306" r:id="rId27"/>
    <p:sldId id="365" r:id="rId28"/>
    <p:sldId id="360" r:id="rId29"/>
    <p:sldId id="361" r:id="rId30"/>
    <p:sldId id="362" r:id="rId31"/>
    <p:sldId id="363" r:id="rId32"/>
    <p:sldId id="270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E8682-F6F5-49B5-ABCF-C7C6052EC519}" v="1" dt="2025-12-08T15:45:50.6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modSld">
      <pc:chgData name="Glen Jones" userId="e846aaca-4b24-4b13-b0d0-f2308e16b284" providerId="ADAL" clId="{ED47ACC3-9597-4D89-A1DC-43CF280EF274}" dt="2025-12-08T15:45:50.638" v="0"/>
      <pc:docMkLst>
        <pc:docMk/>
      </pc:docMkLst>
      <pc:sldChg chg="addSp modSp modAnim">
        <pc:chgData name="Glen Jones" userId="e846aaca-4b24-4b13-b0d0-f2308e16b284" providerId="ADAL" clId="{ED47ACC3-9597-4D89-A1DC-43CF280EF274}" dt="2025-12-08T15:45:50.638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5:50.638" v="0"/>
          <ac:spMkLst>
            <pc:docMk/>
            <pc:sldMk cId="0" sldId="270"/>
            <ac:spMk id="2" creationId="{6D9D249B-5D00-C7AC-4244-2705C060E07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884" y="272723"/>
            <a:ext cx="11507190" cy="99793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Most nouns change from singular to plural by adding an ‘s’.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671288" y="305709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2671287" y="393720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2671288" y="484373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7841143" y="309625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7857901" y="393720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glass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857901" y="484373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dress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5908A6F2-7EC7-2922-A222-6B5AA6C04D1D}"/>
              </a:ext>
            </a:extLst>
          </p:cNvPr>
          <p:cNvSpPr/>
          <p:nvPr/>
        </p:nvSpPr>
        <p:spPr>
          <a:xfrm>
            <a:off x="4809373" y="319742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EF26DA-EE3A-E40C-5560-0744610C55E5}"/>
              </a:ext>
            </a:extLst>
          </p:cNvPr>
          <p:cNvSpPr txBox="1">
            <a:spLocks/>
          </p:cNvSpPr>
          <p:nvPr/>
        </p:nvSpPr>
        <p:spPr>
          <a:xfrm>
            <a:off x="5541292" y="308851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4" name="Equals 3">
            <a:extLst>
              <a:ext uri="{FF2B5EF4-FFF2-40B4-BE49-F238E27FC236}">
                <a16:creationId xmlns:a16="http://schemas.microsoft.com/office/drawing/2014/main" id="{DEED75C7-3A09-FE38-A76B-57D9FCA003CF}"/>
              </a:ext>
            </a:extLst>
          </p:cNvPr>
          <p:cNvSpPr/>
          <p:nvPr/>
        </p:nvSpPr>
        <p:spPr>
          <a:xfrm>
            <a:off x="6878507" y="322073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04034BC5-DDCC-9B7E-F980-C2C93231070C}"/>
              </a:ext>
            </a:extLst>
          </p:cNvPr>
          <p:cNvSpPr/>
          <p:nvPr/>
        </p:nvSpPr>
        <p:spPr>
          <a:xfrm>
            <a:off x="4812669" y="4059329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753AAC1-36ED-E47F-4129-11FD4E0DD3E0}"/>
              </a:ext>
            </a:extLst>
          </p:cNvPr>
          <p:cNvSpPr txBox="1">
            <a:spLocks/>
          </p:cNvSpPr>
          <p:nvPr/>
        </p:nvSpPr>
        <p:spPr>
          <a:xfrm>
            <a:off x="5544588" y="3950417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FBC677A9-9050-A5A9-2A88-D6BCA61A1A85}"/>
              </a:ext>
            </a:extLst>
          </p:cNvPr>
          <p:cNvSpPr/>
          <p:nvPr/>
        </p:nvSpPr>
        <p:spPr>
          <a:xfrm>
            <a:off x="6881803" y="4082641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C609343-3166-2348-9AB8-203CABB0E215}"/>
              </a:ext>
            </a:extLst>
          </p:cNvPr>
          <p:cNvSpPr/>
          <p:nvPr/>
        </p:nvSpPr>
        <p:spPr>
          <a:xfrm>
            <a:off x="4812709" y="493150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CB6A88-0E2B-3A6C-62DA-7A5908236DAB}"/>
              </a:ext>
            </a:extLst>
          </p:cNvPr>
          <p:cNvSpPr txBox="1">
            <a:spLocks/>
          </p:cNvSpPr>
          <p:nvPr/>
        </p:nvSpPr>
        <p:spPr>
          <a:xfrm>
            <a:off x="5544628" y="482259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2D6FE079-E407-F5D2-8875-E8F2E97693C6}"/>
              </a:ext>
            </a:extLst>
          </p:cNvPr>
          <p:cNvSpPr/>
          <p:nvPr/>
        </p:nvSpPr>
        <p:spPr>
          <a:xfrm>
            <a:off x="6881843" y="495481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A66C145-899B-9F36-41E9-AC45F5258F3A}"/>
              </a:ext>
            </a:extLst>
          </p:cNvPr>
          <p:cNvSpPr txBox="1">
            <a:spLocks/>
          </p:cNvSpPr>
          <p:nvPr/>
        </p:nvSpPr>
        <p:spPr>
          <a:xfrm>
            <a:off x="568036" y="1511189"/>
            <a:ext cx="11055927" cy="123968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But some nouns that end with an ‘s’ change from singular to plural by adding an ‘es’.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DA507F-0EEE-34B9-B520-A065673D8DBA}"/>
              </a:ext>
            </a:extLst>
          </p:cNvPr>
          <p:cNvSpPr txBox="1">
            <a:spLocks/>
          </p:cNvSpPr>
          <p:nvPr/>
        </p:nvSpPr>
        <p:spPr>
          <a:xfrm>
            <a:off x="522515" y="5795785"/>
            <a:ext cx="11055927" cy="7438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hear the ‘es’ at the end of these words?</a:t>
            </a:r>
          </a:p>
        </p:txBody>
      </p:sp>
    </p:spTree>
    <p:extLst>
      <p:ext uri="{BB962C8B-B14F-4D97-AF65-F5344CB8AC3E}">
        <p14:creationId xmlns:p14="http://schemas.microsoft.com/office/powerpoint/2010/main" val="140976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4" grpId="0" animBg="1"/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/igh/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fly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copy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reply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marry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</a:t>
            </a:r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 sound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story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663FD-9A40-6E65-1074-0633B47BC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F52CED-C5C1-1BE4-6BEA-31C7C2573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1CD59-145A-5F4C-4FF7-30F4FC4E4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D6702B-B3D0-4831-EE56-8118D5D4AD32}"/>
              </a:ext>
            </a:extLst>
          </p:cNvPr>
          <p:cNvSpPr txBox="1">
            <a:spLocks/>
          </p:cNvSpPr>
          <p:nvPr/>
        </p:nvSpPr>
        <p:spPr>
          <a:xfrm>
            <a:off x="4202544" y="2932146"/>
            <a:ext cx="7473273" cy="344252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an action word.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2209E6-E13A-5B99-FBDD-29A23F3E9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1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789E2-C61D-8F45-F491-144A7835E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5A64C58-CAF9-E6D9-44FE-C9357C26E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0CF65-F4B4-8305-8865-3D279A75F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72809-0DB3-4ECE-B6CA-CA866524289A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764CEC3-C1EC-DAAA-2BD2-8C64F39840B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2A75EF5-FA39-0999-BB33-2487FAEE2B27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reply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320A938-A0DD-479B-E730-EAC899967BEC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7976268-9C66-6967-E7B5-6117D48AF304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655F73D-7B19-ABC0-E1FA-027C5BE3E416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lady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92D1A22-78D3-886A-8156-87F58ADB6D92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51A0542-E57F-E09F-B760-3B2B6B8FF5D3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marry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FE98F8F-9E36-A6CA-E8A3-4888CABCCD30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245D11-5D2F-BED8-43CA-0E6900347963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74A23284-6453-CD28-CDA6-B0AA94069975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E0B964AD-8ED8-94E9-A5EF-99F2BF448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6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849 0.0951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24" y="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3607 -0.0148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A6550C5-318D-B4FD-F290-BDB5CEA64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179084"/>
            <a:ext cx="10275345" cy="195400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What has changed???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381C32C-D017-63FE-F324-E501111D350E}"/>
              </a:ext>
            </a:extLst>
          </p:cNvPr>
          <p:cNvGrpSpPr/>
          <p:nvPr/>
        </p:nvGrpSpPr>
        <p:grpSpPr>
          <a:xfrm>
            <a:off x="3992880" y="2545595"/>
            <a:ext cx="4206240" cy="615826"/>
            <a:chOff x="1584960" y="2258212"/>
            <a:chExt cx="4206240" cy="61582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8F75D8DE-5591-0F7B-942B-B7B896B373DA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1768604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BD57120-79C8-5FCE-ADFF-56FF0B68B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7D73CB-8A8D-2580-C093-14C886C2D9D7}"/>
              </a:ext>
            </a:extLst>
          </p:cNvPr>
          <p:cNvGrpSpPr/>
          <p:nvPr/>
        </p:nvGrpSpPr>
        <p:grpSpPr>
          <a:xfrm>
            <a:off x="3992880" y="3452949"/>
            <a:ext cx="4206240" cy="615826"/>
            <a:chOff x="1584960" y="2258212"/>
            <a:chExt cx="4206240" cy="61582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3A57701-4AB0-A4E7-52FE-390AD439A74D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1239055-D8DE-6274-395F-BFBD120B9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35EF8F5-ECE8-3B3C-DE1D-B3DE4D9F2AE9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E25314D-D122-3703-8A24-813FFE305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0663A6-A45E-B41C-2285-38A4F338BE33}"/>
              </a:ext>
            </a:extLst>
          </p:cNvPr>
          <p:cNvGrpSpPr/>
          <p:nvPr/>
        </p:nvGrpSpPr>
        <p:grpSpPr>
          <a:xfrm>
            <a:off x="3992880" y="4260954"/>
            <a:ext cx="4206240" cy="615826"/>
            <a:chOff x="1584960" y="2258212"/>
            <a:chExt cx="4206240" cy="615826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A6C0912-3EC7-493C-A02D-9A511CE4BA8E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F5F63D8-879D-3DA1-14A1-B3A033A51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92FFA37-AD68-C16E-7EBE-388463F2E4A1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1768604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A2EFF34-B64E-2696-5EEA-781F510CD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FD98CC-13C1-A39E-A5E9-6DF487DAFB64}"/>
              </a:ext>
            </a:extLst>
          </p:cNvPr>
          <p:cNvGrpSpPr/>
          <p:nvPr/>
        </p:nvGrpSpPr>
        <p:grpSpPr>
          <a:xfrm>
            <a:off x="3992880" y="5136858"/>
            <a:ext cx="4206240" cy="615826"/>
            <a:chOff x="1584960" y="2258212"/>
            <a:chExt cx="4206240" cy="615826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B203884-90F1-3A20-432C-01FB5DF095AF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DE24E82-9345-AA4B-1664-C72E6E8DC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B5A3A155-C33F-E175-0416-4E57D00445CA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1768604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5BF1E6F-3193-8BE4-D5C6-9B394631E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tries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70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537B7-BC3C-1ECE-4D5E-DF516D982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204AE77-B74E-5E3F-BB29-3D14495349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97F6D90-341A-40F9-2D5A-3770F780A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179084"/>
            <a:ext cx="10275345" cy="195400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add an /s/ sound to words ending in &lt;y&gt;,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(1) the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is removed and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(2)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ies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is added.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BFB2A33-D247-1FD6-F5DE-725608D4C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14FBDF8-4A6A-73AB-3C82-41F6CA47DEB9}"/>
              </a:ext>
            </a:extLst>
          </p:cNvPr>
          <p:cNvGrpSpPr/>
          <p:nvPr/>
        </p:nvGrpSpPr>
        <p:grpSpPr>
          <a:xfrm>
            <a:off x="3992880" y="2545595"/>
            <a:ext cx="4206240" cy="615826"/>
            <a:chOff x="1584960" y="2258212"/>
            <a:chExt cx="4206240" cy="61582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4B52221-90D6-9EBC-AB24-8D66FE0D0E80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89CD07D-9113-6122-C7BE-4E4E99520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86596E7F-A3D2-AF80-D4DE-C0A528FB0B10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F674A46-B23F-DFCA-76F4-6FC968C60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9CACB91-6C7E-4377-18BF-CF62416D20C2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14C7E76-274F-F71D-234F-EAE3A591A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cries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F3E28F-12A2-0C2B-75C2-F4DCBDEB750B}"/>
              </a:ext>
            </a:extLst>
          </p:cNvPr>
          <p:cNvGrpSpPr/>
          <p:nvPr/>
        </p:nvGrpSpPr>
        <p:grpSpPr>
          <a:xfrm>
            <a:off x="3992880" y="3452949"/>
            <a:ext cx="4206240" cy="615826"/>
            <a:chOff x="1584960" y="2258212"/>
            <a:chExt cx="4206240" cy="61582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BC534B1-DAD0-A4D5-84FA-CE638A60DF46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7A31D6F-D58C-08DE-5CA3-856ED5572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0A04392-A0AB-2A92-B001-5EDD104261B2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B3FFAEA-507C-CFEE-06AD-53F8C9E62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6137D339-B0FA-BC57-DA3A-D62F80CDDB2C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0A1AB26-2E66-A6F4-FD46-9B154EEEB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flies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631925F-0864-94D0-7D39-21F97D0021C8}"/>
              </a:ext>
            </a:extLst>
          </p:cNvPr>
          <p:cNvGrpSpPr/>
          <p:nvPr/>
        </p:nvGrpSpPr>
        <p:grpSpPr>
          <a:xfrm>
            <a:off x="3992880" y="4260954"/>
            <a:ext cx="4206240" cy="615826"/>
            <a:chOff x="1584960" y="2258212"/>
            <a:chExt cx="4206240" cy="615826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80920303-75CD-197E-00CD-C183221F48B6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CA3E4C6-558B-2855-1FC9-DD956F268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C7228DB-23C2-7FA0-DFDC-13A36931E28B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893566C-35B9-0C7A-6F06-70430F133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9EF33969-1371-047E-D4C0-46FB8BB58D97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8B3EB22-F61E-7061-EB52-576B9EE9F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skies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1589110-7492-B178-CEF2-4E783A0A5E82}"/>
              </a:ext>
            </a:extLst>
          </p:cNvPr>
          <p:cNvGrpSpPr/>
          <p:nvPr/>
        </p:nvGrpSpPr>
        <p:grpSpPr>
          <a:xfrm>
            <a:off x="3992880" y="5136858"/>
            <a:ext cx="4206240" cy="615826"/>
            <a:chOff x="1584960" y="2258212"/>
            <a:chExt cx="4206240" cy="615826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EE1FC3B-5E2E-5ECE-143A-2F4BB086CEF7}"/>
                </a:ext>
              </a:extLst>
            </p:cNvPr>
            <p:cNvSpPr/>
            <p:nvPr/>
          </p:nvSpPr>
          <p:spPr>
            <a:xfrm>
              <a:off x="1584960" y="2327655"/>
              <a:ext cx="4206240" cy="539716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75558F2-1035-E87B-F503-8433BEA47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61" y="2258212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try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F2808A06-9425-B6F5-395A-81BED65DF61D}"/>
                </a:ext>
              </a:extLst>
            </p:cNvPr>
            <p:cNvCxnSpPr>
              <a:cxnSpLocks/>
            </p:cNvCxnSpPr>
            <p:nvPr/>
          </p:nvCxnSpPr>
          <p:spPr>
            <a:xfrm>
              <a:off x="2779119" y="2553304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DC2AFFB-865C-C3BA-9F43-00C487E21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024" y="2264879"/>
              <a:ext cx="1432556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tr</a:t>
              </a:r>
              <a:r>
                <a:rPr lang="en-GB" altLang="en-US" sz="2800" strike="sngStrike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2800" b="1" strike="sngStrike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0DDA1BB4-16BF-0837-3EE9-CF12B611B59F}"/>
                </a:ext>
              </a:extLst>
            </p:cNvPr>
            <p:cNvCxnSpPr>
              <a:cxnSpLocks/>
            </p:cNvCxnSpPr>
            <p:nvPr/>
          </p:nvCxnSpPr>
          <p:spPr>
            <a:xfrm>
              <a:off x="4070928" y="2570439"/>
              <a:ext cx="47679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23FFA1A-00D5-6B46-FB14-B2001C478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1580" y="2297745"/>
              <a:ext cx="1341121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tries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07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B3226FE-F702-7539-D4E9-0B00339C00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flicked a fly off the pony's nose.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fl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777" y="1789066"/>
            <a:ext cx="4925919" cy="38838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AE2319-FF8D-CB6F-0EC9-27D889AC898A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fly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FE261F6-23C7-167C-DC33-AD370E6F3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had three tries.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066" y="1571733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0FDB58-58EF-B636-3C9E-603E7B5EF3DC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try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27D005F4-352C-F6C0-7A7D-A8FC9D67A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Have there been any replies?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repl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8405" y="2123182"/>
            <a:ext cx="2947543" cy="37977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EA64EA-95B7-EC33-1A0B-D98B60F838A7}"/>
              </a:ext>
            </a:extLst>
          </p:cNvPr>
          <p:cNvSpPr txBox="1"/>
          <p:nvPr/>
        </p:nvSpPr>
        <p:spPr>
          <a:xfrm>
            <a:off x="8638903" y="3734259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reply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28DEEEE-D566-C2CB-4D07-7272C03C1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copies do you need?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cop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2037677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B1EC60-7C04-EDF5-0047-34B5D1C685F8}"/>
              </a:ext>
            </a:extLst>
          </p:cNvPr>
          <p:cNvSpPr txBox="1"/>
          <p:nvPr/>
        </p:nvSpPr>
        <p:spPr>
          <a:xfrm>
            <a:off x="8229600" y="3589458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152075-89B4-331E-7A02-770741EE91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37996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Adding –ies to words ending in –y.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D53015F-4C0A-3644-ACFA-29663628B4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C56BF62-D3E9-69DC-C604-65B75F342F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07A7AC-1B5E-24AE-195F-2F2379B92D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A111AF7-A886-FDAE-942C-0295FA1DE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babies were crying.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bab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924" y="1936277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292627-2B0F-6F02-38C0-795F376895CA}"/>
              </a:ext>
            </a:extLst>
          </p:cNvPr>
          <p:cNvSpPr txBox="1"/>
          <p:nvPr/>
        </p:nvSpPr>
        <p:spPr>
          <a:xfrm>
            <a:off x="8247016" y="3696137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54794CD8-C24E-3F0C-0C0E-ACBCD4C16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carries the shopping bags.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carr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120" y="156373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E6ECF6-A473-9422-BD21-AD9A65FBFBF0}"/>
              </a:ext>
            </a:extLst>
          </p:cNvPr>
          <p:cNvSpPr txBox="1"/>
          <p:nvPr/>
        </p:nvSpPr>
        <p:spPr>
          <a:xfrm>
            <a:off x="8342811" y="3589458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carry</a:t>
            </a:r>
          </a:p>
        </p:txBody>
      </p:sp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BD19E66-3076-EC66-972C-CBA53B11E7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dries the clean plates.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9395" y="2124161"/>
            <a:ext cx="2960934" cy="3814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9ECC29-897A-EAA8-3FDC-BB8AC0753583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dry</a:t>
            </a:r>
          </a:p>
        </p:txBody>
      </p:sp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BFA7305-FE69-E747-BDA7-B5DDEC9A2D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two families in the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famil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48277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D87311-16EF-2980-287F-31A87B8D20F7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family</a:t>
            </a:r>
          </a:p>
        </p:txBody>
      </p:sp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C6CACCA-A228-11DF-C99E-A042314F2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bride marries the groom.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marr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375" y="188237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D044C3-D8E8-733A-ED6D-9D8E4235D341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marry</a:t>
            </a:r>
          </a:p>
        </p:txBody>
      </p:sp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6D5DFA1B-D2DE-F088-235D-D762EC810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uncle tells long stories.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stor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E01CFF-380C-C6EB-375A-5C36F1C19C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196" y="1973335"/>
            <a:ext cx="2962535" cy="38170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4E9FF6-A048-45BC-6487-1ACB7AF4698E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story</a:t>
            </a:r>
          </a:p>
        </p:txBody>
      </p:sp>
    </p:spTree>
    <p:extLst>
      <p:ext uri="{BB962C8B-B14F-4D97-AF65-F5344CB8AC3E}">
        <p14:creationId xmlns:p14="http://schemas.microsoft.com/office/powerpoint/2010/main" val="2676941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5EF16B7-B699-2473-BFC9-66B4A60F4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ladies are wearing pretty dresses.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lad</a:t>
            </a:r>
            <a:r>
              <a:rPr lang="en-GB" sz="8000" u="sng" dirty="0">
                <a:solidFill>
                  <a:schemeClr val="bg1"/>
                </a:solidFill>
              </a:rPr>
              <a:t>ies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30BFDFD-EED7-906B-EB5B-754075A9B1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021" y="2078966"/>
            <a:ext cx="4347494" cy="34277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1977FC-DD84-636F-42E4-32D0BEE5E0AF}"/>
              </a:ext>
            </a:extLst>
          </p:cNvPr>
          <p:cNvSpPr txBox="1"/>
          <p:nvPr/>
        </p:nvSpPr>
        <p:spPr>
          <a:xfrm>
            <a:off x="7794171" y="3730971"/>
            <a:ext cx="216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lady</a:t>
            </a:r>
          </a:p>
        </p:txBody>
      </p:sp>
    </p:spTree>
    <p:extLst>
      <p:ext uri="{BB962C8B-B14F-4D97-AF65-F5344CB8AC3E}">
        <p14:creationId xmlns:p14="http://schemas.microsoft.com/office/powerpoint/2010/main" val="142454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curious little alien with a passion for telling storys.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23455" y="4434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evel creature, known as the devel, appeared from behind a tree.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903" y="210214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curious little alien with a passion for telling stor</a:t>
            </a:r>
            <a:r>
              <a:rPr lang="en-GB" sz="3600" u="sng" dirty="0">
                <a:solidFill>
                  <a:srgbClr val="FF0000"/>
                </a:solidFill>
              </a:rPr>
              <a:t>ies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564818" y="44340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 creature, known as the dev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l, appeared from behind a tree.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02487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12736" y="527839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12736" y="527839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12736" y="527839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12736" y="527839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DFF784F-E20D-43BB-BE9F-BFA7D0C7A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8901" y="181581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flies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tries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replies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copies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babies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carries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AADCB01-820F-A2F0-E914-BA2DF9E0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2464" y="1878968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families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marries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stories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ladies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202544" y="2932146"/>
            <a:ext cx="7473273" cy="344252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 word for a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object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7481611E-A14E-0EE3-566C-85517658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8901" y="181581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flies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tries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replies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copies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babies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carries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5C98C47-8B13-04A6-873F-D86EC995C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2464" y="1878968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families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marries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stories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ladies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54358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CC57B5D-4C26-60AB-5245-7ED55FEA9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AB21B73-BD40-8949-04E9-155E5FC45192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72C1AB6-D593-00E9-05C6-BE6B72DE6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flies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tries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replies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copies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babies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carries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families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marries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stories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ladies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F64F4D-078E-77C4-8732-06377DFE5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D9D249B-5D00-C7AC-4244-2705C060E07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60B3172-E289-A788-5CF5-91095D0D7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loads and loads of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32875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6680507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290856" y="271887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4132875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Edward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680507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Zara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9290856" y="378813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6683D9E-7191-A8B4-FA29-97FF0E89690E}"/>
              </a:ext>
            </a:extLst>
          </p:cNvPr>
          <p:cNvSpPr txBox="1">
            <a:spLocks/>
          </p:cNvSpPr>
          <p:nvPr/>
        </p:nvSpPr>
        <p:spPr>
          <a:xfrm>
            <a:off x="4132875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3C3127A-FD08-265D-BC0C-C2E7FC7C0C09}"/>
              </a:ext>
            </a:extLst>
          </p:cNvPr>
          <p:cNvSpPr txBox="1">
            <a:spLocks/>
          </p:cNvSpPr>
          <p:nvPr/>
        </p:nvSpPr>
        <p:spPr>
          <a:xfrm>
            <a:off x="6680507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7F4F7A-A6F4-5844-DDEF-5FBBE59F1954}"/>
              </a:ext>
            </a:extLst>
          </p:cNvPr>
          <p:cNvSpPr txBox="1">
            <a:spLocks/>
          </p:cNvSpPr>
          <p:nvPr/>
        </p:nvSpPr>
        <p:spPr>
          <a:xfrm>
            <a:off x="9290856" y="490920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Europe</a:t>
            </a:r>
          </a:p>
        </p:txBody>
      </p:sp>
    </p:spTree>
    <p:extLst>
      <p:ext uri="{BB962C8B-B14F-4D97-AF65-F5344CB8AC3E}">
        <p14:creationId xmlns:p14="http://schemas.microsoft.com/office/powerpoint/2010/main" val="13981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99" y="557731"/>
            <a:ext cx="11422966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What’s the difference between the nouns on </a:t>
            </a:r>
            <a:r>
              <a:rPr lang="en-GB" sz="3200" u="sng" dirty="0">
                <a:solidFill>
                  <a:schemeClr val="bg1"/>
                </a:solidFill>
              </a:rPr>
              <a:t>blue</a:t>
            </a:r>
            <a:r>
              <a:rPr lang="en-GB" sz="3200" dirty="0">
                <a:solidFill>
                  <a:schemeClr val="bg1"/>
                </a:solidFill>
              </a:rPr>
              <a:t> blocks and the nouns on </a:t>
            </a:r>
            <a:r>
              <a:rPr lang="en-GB" sz="3200" u="sng" dirty="0">
                <a:solidFill>
                  <a:schemeClr val="bg1"/>
                </a:solidFill>
              </a:rPr>
              <a:t>green</a:t>
            </a:r>
            <a:r>
              <a:rPr lang="en-GB" sz="3200" dirty="0">
                <a:solidFill>
                  <a:schemeClr val="bg1"/>
                </a:solidFill>
              </a:rPr>
              <a:t> blocks?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433782" y="2685200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4981414" y="2685200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7591763" y="2675562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2433782" y="375446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4981414" y="375446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591763" y="374482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rabbits</a:t>
            </a:r>
          </a:p>
        </p:txBody>
      </p:sp>
    </p:spTree>
    <p:extLst>
      <p:ext uri="{BB962C8B-B14F-4D97-AF65-F5344CB8AC3E}">
        <p14:creationId xmlns:p14="http://schemas.microsoft.com/office/powerpoint/2010/main" val="416134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4A9F8AC-2F26-F9A0-34CC-4DA862A9D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The nouns on green blocks end in an s and relate to </a:t>
            </a:r>
            <a:r>
              <a:rPr lang="en-GB" sz="3200" u="sng" dirty="0">
                <a:solidFill>
                  <a:schemeClr val="bg1"/>
                </a:solidFill>
              </a:rPr>
              <a:t>more than one</a:t>
            </a:r>
            <a:r>
              <a:rPr lang="en-GB" sz="3200" dirty="0">
                <a:solidFill>
                  <a:schemeClr val="bg1"/>
                </a:solidFill>
              </a:rPr>
              <a:t>. 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433782" y="2685200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4981414" y="2685200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7591763" y="2675562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2433782" y="375446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4981414" y="375446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591763" y="3744826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404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5460625-E1B3-4938-46DE-73F0C3663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3526" y="162146"/>
            <a:ext cx="9514934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you whisper a sentence using the nouns on green blocks to a classmate?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32875" y="2176440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cat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4156716" y="3192822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dog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4176863" y="4209204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rabbit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6952232" y="2176440"/>
            <a:ext cx="241819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 cat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952232" y="3192822"/>
            <a:ext cx="241819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 dog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6954381" y="4234565"/>
            <a:ext cx="2418191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100 rabbit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2F5750E-0D1E-D04C-03C5-1EF6AB89E946}"/>
              </a:ext>
            </a:extLst>
          </p:cNvPr>
          <p:cNvSpPr txBox="1">
            <a:spLocks/>
          </p:cNvSpPr>
          <p:nvPr/>
        </p:nvSpPr>
        <p:spPr>
          <a:xfrm>
            <a:off x="926276" y="5472441"/>
            <a:ext cx="10753890" cy="11601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explain the pattern to a classmate by </a:t>
            </a:r>
            <a:r>
              <a:rPr lang="en-GB" sz="3200" u="sng" dirty="0">
                <a:solidFill>
                  <a:schemeClr val="bg1"/>
                </a:solidFill>
              </a:rPr>
              <a:t>whispering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F359D7C-0668-A191-649B-9835371A8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" y="1092127"/>
            <a:ext cx="3265163" cy="438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6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iagram&#10;&#10;Description automatically generated">
            <a:extLst>
              <a:ext uri="{FF2B5EF4-FFF2-40B4-BE49-F238E27FC236}">
                <a16:creationId xmlns:a16="http://schemas.microsoft.com/office/drawing/2014/main" id="{4E33F463-0BB6-6107-D61F-9B4D987FA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182" y="307198"/>
            <a:ext cx="10262957" cy="83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A </a:t>
            </a:r>
            <a:r>
              <a:rPr lang="en-GB" sz="3200" u="sng" dirty="0">
                <a:solidFill>
                  <a:schemeClr val="bg1"/>
                </a:solidFill>
              </a:rPr>
              <a:t>singular</a:t>
            </a:r>
            <a:r>
              <a:rPr lang="en-GB" sz="3200" dirty="0">
                <a:solidFill>
                  <a:schemeClr val="bg1"/>
                </a:solidFill>
              </a:rPr>
              <a:t> noun means there is one of them.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F873E3-8BA3-987C-DCCE-E4C0C1887388}"/>
              </a:ext>
            </a:extLst>
          </p:cNvPr>
          <p:cNvSpPr txBox="1">
            <a:spLocks/>
          </p:cNvSpPr>
          <p:nvPr/>
        </p:nvSpPr>
        <p:spPr>
          <a:xfrm>
            <a:off x="825182" y="1294244"/>
            <a:ext cx="10262957" cy="83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A </a:t>
            </a:r>
            <a:r>
              <a:rPr lang="en-GB" sz="3200" u="sng" dirty="0">
                <a:solidFill>
                  <a:schemeClr val="bg1"/>
                </a:solidFill>
              </a:rPr>
              <a:t>plural</a:t>
            </a:r>
            <a:r>
              <a:rPr lang="en-GB" sz="3200" dirty="0">
                <a:solidFill>
                  <a:schemeClr val="bg1"/>
                </a:solidFill>
              </a:rPr>
              <a:t> noun means there is more than one of them.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6F2D7CC-1229-2FAF-5583-E20764492644}"/>
              </a:ext>
            </a:extLst>
          </p:cNvPr>
          <p:cNvSpPr txBox="1">
            <a:spLocks/>
          </p:cNvSpPr>
          <p:nvPr/>
        </p:nvSpPr>
        <p:spPr>
          <a:xfrm>
            <a:off x="5471509" y="236644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7A8C9B4-C407-3DB4-0801-B182C6DEAB9A}"/>
              </a:ext>
            </a:extLst>
          </p:cNvPr>
          <p:cNvSpPr txBox="1">
            <a:spLocks/>
          </p:cNvSpPr>
          <p:nvPr/>
        </p:nvSpPr>
        <p:spPr>
          <a:xfrm>
            <a:off x="5495350" y="338282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dog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BE11A7-634F-6C4B-093A-F41FB43C1714}"/>
              </a:ext>
            </a:extLst>
          </p:cNvPr>
          <p:cNvSpPr txBox="1">
            <a:spLocks/>
          </p:cNvSpPr>
          <p:nvPr/>
        </p:nvSpPr>
        <p:spPr>
          <a:xfrm>
            <a:off x="5515497" y="439920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rabbit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5FC738-17BA-F99C-6F04-66D30D28A260}"/>
              </a:ext>
            </a:extLst>
          </p:cNvPr>
          <p:cNvSpPr txBox="1">
            <a:spLocks/>
          </p:cNvSpPr>
          <p:nvPr/>
        </p:nvSpPr>
        <p:spPr>
          <a:xfrm>
            <a:off x="8290866" y="2366445"/>
            <a:ext cx="241819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 cat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4707A2D-103A-6974-BD01-DAE0B650AA50}"/>
              </a:ext>
            </a:extLst>
          </p:cNvPr>
          <p:cNvSpPr txBox="1">
            <a:spLocks/>
          </p:cNvSpPr>
          <p:nvPr/>
        </p:nvSpPr>
        <p:spPr>
          <a:xfrm>
            <a:off x="8290866" y="3382827"/>
            <a:ext cx="2418190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 dog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E70DE50-5F02-B980-E089-5438C81AC0B6}"/>
              </a:ext>
            </a:extLst>
          </p:cNvPr>
          <p:cNvSpPr txBox="1">
            <a:spLocks/>
          </p:cNvSpPr>
          <p:nvPr/>
        </p:nvSpPr>
        <p:spPr>
          <a:xfrm>
            <a:off x="8293015" y="4424570"/>
            <a:ext cx="2418191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100 rabbit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2CBFB93-B924-2BB6-4611-3EAD1B702958}"/>
              </a:ext>
            </a:extLst>
          </p:cNvPr>
          <p:cNvSpPr txBox="1">
            <a:spLocks/>
          </p:cNvSpPr>
          <p:nvPr/>
        </p:nvSpPr>
        <p:spPr>
          <a:xfrm>
            <a:off x="825181" y="2366446"/>
            <a:ext cx="4364336" cy="2776564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Are the nouns on green blocks singular or plural nouns?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A4580043-7144-88C4-972A-6F90C74C456B}"/>
              </a:ext>
            </a:extLst>
          </p:cNvPr>
          <p:cNvSpPr txBox="1">
            <a:spLocks/>
          </p:cNvSpPr>
          <p:nvPr/>
        </p:nvSpPr>
        <p:spPr>
          <a:xfrm>
            <a:off x="854935" y="5563756"/>
            <a:ext cx="10262956" cy="83283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The nouns on the green blocks are </a:t>
            </a:r>
            <a:r>
              <a:rPr lang="en-GB" sz="3200" u="sng" dirty="0">
                <a:solidFill>
                  <a:schemeClr val="bg1"/>
                </a:solidFill>
              </a:rPr>
              <a:t>plural nouns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175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14BA19-1D95-5D56-08AF-0E222534C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171" y="557731"/>
            <a:ext cx="8336478" cy="99793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Most nouns change from singular to plural by adding an 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2433782" y="1791882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2433781" y="267198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2433782" y="357851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7603637" y="183103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7620395" y="267198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7620395" y="3578519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rabbit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5908A6F2-7EC7-2922-A222-6B5AA6C04D1D}"/>
              </a:ext>
            </a:extLst>
          </p:cNvPr>
          <p:cNvSpPr/>
          <p:nvPr/>
        </p:nvSpPr>
        <p:spPr>
          <a:xfrm>
            <a:off x="4571867" y="1932205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EF26DA-EE3A-E40C-5560-0744610C55E5}"/>
              </a:ext>
            </a:extLst>
          </p:cNvPr>
          <p:cNvSpPr txBox="1">
            <a:spLocks/>
          </p:cNvSpPr>
          <p:nvPr/>
        </p:nvSpPr>
        <p:spPr>
          <a:xfrm>
            <a:off x="5303786" y="1823293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4" name="Equals 3">
            <a:extLst>
              <a:ext uri="{FF2B5EF4-FFF2-40B4-BE49-F238E27FC236}">
                <a16:creationId xmlns:a16="http://schemas.microsoft.com/office/drawing/2014/main" id="{DEED75C7-3A09-FE38-A76B-57D9FCA003CF}"/>
              </a:ext>
            </a:extLst>
          </p:cNvPr>
          <p:cNvSpPr/>
          <p:nvPr/>
        </p:nvSpPr>
        <p:spPr>
          <a:xfrm>
            <a:off x="6641001" y="1955517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04034BC5-DDCC-9B7E-F980-C2C93231070C}"/>
              </a:ext>
            </a:extLst>
          </p:cNvPr>
          <p:cNvSpPr/>
          <p:nvPr/>
        </p:nvSpPr>
        <p:spPr>
          <a:xfrm>
            <a:off x="4575163" y="2794112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753AAC1-36ED-E47F-4129-11FD4E0DD3E0}"/>
              </a:ext>
            </a:extLst>
          </p:cNvPr>
          <p:cNvSpPr txBox="1">
            <a:spLocks/>
          </p:cNvSpPr>
          <p:nvPr/>
        </p:nvSpPr>
        <p:spPr>
          <a:xfrm>
            <a:off x="5307082" y="2685200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FBC677A9-9050-A5A9-2A88-D6BCA61A1A85}"/>
              </a:ext>
            </a:extLst>
          </p:cNvPr>
          <p:cNvSpPr/>
          <p:nvPr/>
        </p:nvSpPr>
        <p:spPr>
          <a:xfrm>
            <a:off x="6644297" y="2817424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C609343-3166-2348-9AB8-203CABB0E215}"/>
              </a:ext>
            </a:extLst>
          </p:cNvPr>
          <p:cNvSpPr/>
          <p:nvPr/>
        </p:nvSpPr>
        <p:spPr>
          <a:xfrm>
            <a:off x="4575203" y="3666285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CB6A88-0E2B-3A6C-62DA-7A5908236DAB}"/>
              </a:ext>
            </a:extLst>
          </p:cNvPr>
          <p:cNvSpPr txBox="1">
            <a:spLocks/>
          </p:cNvSpPr>
          <p:nvPr/>
        </p:nvSpPr>
        <p:spPr>
          <a:xfrm>
            <a:off x="5307122" y="3557373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2D6FE079-E407-F5D2-8875-E8F2E97693C6}"/>
              </a:ext>
            </a:extLst>
          </p:cNvPr>
          <p:cNvSpPr/>
          <p:nvPr/>
        </p:nvSpPr>
        <p:spPr>
          <a:xfrm>
            <a:off x="6644337" y="3689597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B09A9BD-A924-615C-1F08-3C6CBB242819}"/>
              </a:ext>
            </a:extLst>
          </p:cNvPr>
          <p:cNvSpPr txBox="1">
            <a:spLocks/>
          </p:cNvSpPr>
          <p:nvPr/>
        </p:nvSpPr>
        <p:spPr>
          <a:xfrm>
            <a:off x="763979" y="4499137"/>
            <a:ext cx="10664042" cy="99793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anyone think what happens when a singular noun already ends in an s?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5E00057-869B-D089-7F41-3C453432064D}"/>
              </a:ext>
            </a:extLst>
          </p:cNvPr>
          <p:cNvSpPr txBox="1">
            <a:spLocks/>
          </p:cNvSpPr>
          <p:nvPr/>
        </p:nvSpPr>
        <p:spPr>
          <a:xfrm>
            <a:off x="2417024" y="5705148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C2D2DB7-E346-1D50-D3C2-522FDC653CDC}"/>
              </a:ext>
            </a:extLst>
          </p:cNvPr>
          <p:cNvSpPr txBox="1">
            <a:spLocks/>
          </p:cNvSpPr>
          <p:nvPr/>
        </p:nvSpPr>
        <p:spPr>
          <a:xfrm>
            <a:off x="7603637" y="5705148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???</a:t>
            </a:r>
            <a:endParaRPr lang="en-GB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710B899-6F88-47C6-C6E1-321EEF2636B2}"/>
              </a:ext>
            </a:extLst>
          </p:cNvPr>
          <p:cNvSpPr/>
          <p:nvPr/>
        </p:nvSpPr>
        <p:spPr>
          <a:xfrm>
            <a:off x="4558445" y="5792914"/>
            <a:ext cx="486888" cy="463153"/>
          </a:xfrm>
          <a:prstGeom prst="plus">
            <a:avLst>
              <a:gd name="adj" fmla="val 40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424B6FC-1609-724F-C133-8498202C0914}"/>
              </a:ext>
            </a:extLst>
          </p:cNvPr>
          <p:cNvSpPr txBox="1">
            <a:spLocks/>
          </p:cNvSpPr>
          <p:nvPr/>
        </p:nvSpPr>
        <p:spPr>
          <a:xfrm>
            <a:off x="5290364" y="5684002"/>
            <a:ext cx="1156391" cy="743800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7" name="Equals 26">
            <a:extLst>
              <a:ext uri="{FF2B5EF4-FFF2-40B4-BE49-F238E27FC236}">
                <a16:creationId xmlns:a16="http://schemas.microsoft.com/office/drawing/2014/main" id="{942FC791-3395-F2E6-C61D-BDED27D68254}"/>
              </a:ext>
            </a:extLst>
          </p:cNvPr>
          <p:cNvSpPr/>
          <p:nvPr/>
        </p:nvSpPr>
        <p:spPr>
          <a:xfrm>
            <a:off x="6627579" y="5816226"/>
            <a:ext cx="679003" cy="46315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97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4" grpId="0" animBg="1"/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Microsoft Office PowerPoint</Application>
  <PresentationFormat>Widescreen</PresentationFormat>
  <Paragraphs>246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Andika</vt:lpstr>
      <vt:lpstr>Arial</vt:lpstr>
      <vt:lpstr>Office Theme</vt:lpstr>
      <vt:lpstr> How to Use this PowerPoint</vt:lpstr>
      <vt:lpstr>Adding –ies to words ending in –y.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has changed???</vt:lpstr>
      <vt:lpstr>To add an /s/ sound to words ending in &lt;y&gt;,  (1) the y is removed and  (2)ies is added.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2025-12-08T15:45:59Z</dcterms:modified>
</cp:coreProperties>
</file>