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8"/>
  </p:notesMasterIdLst>
  <p:sldIdLst>
    <p:sldId id="359" r:id="rId2"/>
    <p:sldId id="274" r:id="rId3"/>
    <p:sldId id="354" r:id="rId4"/>
    <p:sldId id="381" r:id="rId5"/>
    <p:sldId id="360" r:id="rId6"/>
    <p:sldId id="373" r:id="rId7"/>
    <p:sldId id="369" r:id="rId8"/>
    <p:sldId id="367" r:id="rId9"/>
    <p:sldId id="368" r:id="rId10"/>
    <p:sldId id="374" r:id="rId11"/>
    <p:sldId id="375" r:id="rId12"/>
    <p:sldId id="309" r:id="rId13"/>
    <p:sldId id="372" r:id="rId14"/>
    <p:sldId id="281" r:id="rId15"/>
    <p:sldId id="382" r:id="rId16"/>
    <p:sldId id="308" r:id="rId17"/>
    <p:sldId id="282" r:id="rId18"/>
    <p:sldId id="283" r:id="rId19"/>
    <p:sldId id="286" r:id="rId20"/>
    <p:sldId id="285" r:id="rId21"/>
    <p:sldId id="376" r:id="rId22"/>
    <p:sldId id="377" r:id="rId23"/>
    <p:sldId id="378" r:id="rId24"/>
    <p:sldId id="379" r:id="rId25"/>
    <p:sldId id="380" r:id="rId26"/>
    <p:sldId id="301" r:id="rId27"/>
    <p:sldId id="302" r:id="rId28"/>
    <p:sldId id="303" r:id="rId29"/>
    <p:sldId id="304" r:id="rId30"/>
    <p:sldId id="306" r:id="rId31"/>
    <p:sldId id="365" r:id="rId32"/>
    <p:sldId id="366" r:id="rId33"/>
    <p:sldId id="361" r:id="rId34"/>
    <p:sldId id="363" r:id="rId35"/>
    <p:sldId id="364" r:id="rId36"/>
    <p:sldId id="270" r:id="rId37"/>
  </p:sldIdLst>
  <p:sldSz cx="12192000" cy="6858000"/>
  <p:notesSz cx="6858000" cy="9144000"/>
  <p:embeddedFontLst>
    <p:embeddedFont>
      <p:font typeface="Andika" panose="02000000000000000000" pitchFamily="2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5D0AFE-765B-4591-9FE1-12D34A2C5330}" v="2" dt="2025-12-08T15:46:30.7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96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5:46:30.775" v="2"/>
      <pc:docMkLst>
        <pc:docMk/>
      </pc:docMkLst>
      <pc:sldChg chg="addSp modSp modAnim">
        <pc:chgData name="Glen Jones" userId="e846aaca-4b24-4b13-b0d0-f2308e16b284" providerId="ADAL" clId="{ED47ACC3-9597-4D89-A1DC-43CF280EF274}" dt="2025-12-08T15:45:46.529" v="0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5:45:46.529" v="0"/>
          <ac:spMkLst>
            <pc:docMk/>
            <pc:sldMk cId="0" sldId="270"/>
            <ac:spMk id="2" creationId="{307F5E7C-E68F-59AF-C942-8095D87488E4}"/>
          </ac:spMkLst>
        </pc:spChg>
      </pc:sldChg>
      <pc:sldChg chg="add del">
        <pc:chgData name="Glen Jones" userId="e846aaca-4b24-4b13-b0d0-f2308e16b284" providerId="ADAL" clId="{ED47ACC3-9597-4D89-A1DC-43CF280EF274}" dt="2025-12-08T15:46:30.775" v="2"/>
        <pc:sldMkLst>
          <pc:docMk/>
          <pc:sldMk cId="2355754654" sldId="35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A114BA19-1D95-5D56-08AF-0E222534C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8171" y="557731"/>
            <a:ext cx="8336478" cy="99793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Most verbs change by adding an </a:t>
            </a:r>
            <a:r>
              <a:rPr lang="en-GB" sz="3200" u="sng" dirty="0">
                <a:solidFill>
                  <a:schemeClr val="bg1"/>
                </a:solidFill>
              </a:rPr>
              <a:t>s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2433782" y="1791882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spend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D58C840-2C4A-7186-E533-ECD0839EDD22}"/>
              </a:ext>
            </a:extLst>
          </p:cNvPr>
          <p:cNvSpPr txBox="1">
            <a:spLocks/>
          </p:cNvSpPr>
          <p:nvPr/>
        </p:nvSpPr>
        <p:spPr>
          <a:xfrm>
            <a:off x="2433781" y="2671987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thank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F130DF-565A-1616-9615-710179290024}"/>
              </a:ext>
            </a:extLst>
          </p:cNvPr>
          <p:cNvSpPr txBox="1">
            <a:spLocks/>
          </p:cNvSpPr>
          <p:nvPr/>
        </p:nvSpPr>
        <p:spPr>
          <a:xfrm>
            <a:off x="2433782" y="3578519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3F5C1FC-9704-0013-B40A-079728809DA0}"/>
              </a:ext>
            </a:extLst>
          </p:cNvPr>
          <p:cNvSpPr txBox="1">
            <a:spLocks/>
          </p:cNvSpPr>
          <p:nvPr/>
        </p:nvSpPr>
        <p:spPr>
          <a:xfrm>
            <a:off x="7603637" y="1831039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spend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14A145-BF33-0B6E-65D1-6FC0034F87EA}"/>
              </a:ext>
            </a:extLst>
          </p:cNvPr>
          <p:cNvSpPr txBox="1">
            <a:spLocks/>
          </p:cNvSpPr>
          <p:nvPr/>
        </p:nvSpPr>
        <p:spPr>
          <a:xfrm>
            <a:off x="7620395" y="2671987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thank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074DFAD-6DD7-6F7B-F186-86947B99013C}"/>
              </a:ext>
            </a:extLst>
          </p:cNvPr>
          <p:cNvSpPr txBox="1">
            <a:spLocks/>
          </p:cNvSpPr>
          <p:nvPr/>
        </p:nvSpPr>
        <p:spPr>
          <a:xfrm>
            <a:off x="7620395" y="3578519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2" name="Cross 1">
            <a:extLst>
              <a:ext uri="{FF2B5EF4-FFF2-40B4-BE49-F238E27FC236}">
                <a16:creationId xmlns:a16="http://schemas.microsoft.com/office/drawing/2014/main" id="{5908A6F2-7EC7-2922-A222-6B5AA6C04D1D}"/>
              </a:ext>
            </a:extLst>
          </p:cNvPr>
          <p:cNvSpPr/>
          <p:nvPr/>
        </p:nvSpPr>
        <p:spPr>
          <a:xfrm>
            <a:off x="4571867" y="1932205"/>
            <a:ext cx="486888" cy="463153"/>
          </a:xfrm>
          <a:prstGeom prst="plus">
            <a:avLst>
              <a:gd name="adj" fmla="val 40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CEF26DA-EE3A-E40C-5560-0744610C55E5}"/>
              </a:ext>
            </a:extLst>
          </p:cNvPr>
          <p:cNvSpPr txBox="1">
            <a:spLocks/>
          </p:cNvSpPr>
          <p:nvPr/>
        </p:nvSpPr>
        <p:spPr>
          <a:xfrm>
            <a:off x="5303786" y="1823293"/>
            <a:ext cx="1156391" cy="743800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4" name="Equals 3">
            <a:extLst>
              <a:ext uri="{FF2B5EF4-FFF2-40B4-BE49-F238E27FC236}">
                <a16:creationId xmlns:a16="http://schemas.microsoft.com/office/drawing/2014/main" id="{DEED75C7-3A09-FE38-A76B-57D9FCA003CF}"/>
              </a:ext>
            </a:extLst>
          </p:cNvPr>
          <p:cNvSpPr/>
          <p:nvPr/>
        </p:nvSpPr>
        <p:spPr>
          <a:xfrm>
            <a:off x="6641001" y="1955517"/>
            <a:ext cx="679003" cy="463153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04034BC5-DDCC-9B7E-F980-C2C93231070C}"/>
              </a:ext>
            </a:extLst>
          </p:cNvPr>
          <p:cNvSpPr/>
          <p:nvPr/>
        </p:nvSpPr>
        <p:spPr>
          <a:xfrm>
            <a:off x="4575163" y="2794112"/>
            <a:ext cx="486888" cy="463153"/>
          </a:xfrm>
          <a:prstGeom prst="plus">
            <a:avLst>
              <a:gd name="adj" fmla="val 40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753AAC1-36ED-E47F-4129-11FD4E0DD3E0}"/>
              </a:ext>
            </a:extLst>
          </p:cNvPr>
          <p:cNvSpPr txBox="1">
            <a:spLocks/>
          </p:cNvSpPr>
          <p:nvPr/>
        </p:nvSpPr>
        <p:spPr>
          <a:xfrm>
            <a:off x="5307082" y="2685200"/>
            <a:ext cx="1156391" cy="743800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17" name="Equals 16">
            <a:extLst>
              <a:ext uri="{FF2B5EF4-FFF2-40B4-BE49-F238E27FC236}">
                <a16:creationId xmlns:a16="http://schemas.microsoft.com/office/drawing/2014/main" id="{FBC677A9-9050-A5A9-2A88-D6BCA61A1A85}"/>
              </a:ext>
            </a:extLst>
          </p:cNvPr>
          <p:cNvSpPr/>
          <p:nvPr/>
        </p:nvSpPr>
        <p:spPr>
          <a:xfrm>
            <a:off x="6644297" y="2817424"/>
            <a:ext cx="679003" cy="463153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8C609343-3166-2348-9AB8-203CABB0E215}"/>
              </a:ext>
            </a:extLst>
          </p:cNvPr>
          <p:cNvSpPr/>
          <p:nvPr/>
        </p:nvSpPr>
        <p:spPr>
          <a:xfrm>
            <a:off x="4575203" y="3666285"/>
            <a:ext cx="486888" cy="463153"/>
          </a:xfrm>
          <a:prstGeom prst="plus">
            <a:avLst>
              <a:gd name="adj" fmla="val 40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1CB6A88-0E2B-3A6C-62DA-7A5908236DAB}"/>
              </a:ext>
            </a:extLst>
          </p:cNvPr>
          <p:cNvSpPr txBox="1">
            <a:spLocks/>
          </p:cNvSpPr>
          <p:nvPr/>
        </p:nvSpPr>
        <p:spPr>
          <a:xfrm>
            <a:off x="5307122" y="3557373"/>
            <a:ext cx="1156391" cy="743800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20" name="Equals 19">
            <a:extLst>
              <a:ext uri="{FF2B5EF4-FFF2-40B4-BE49-F238E27FC236}">
                <a16:creationId xmlns:a16="http://schemas.microsoft.com/office/drawing/2014/main" id="{2D6FE079-E407-F5D2-8875-E8F2E97693C6}"/>
              </a:ext>
            </a:extLst>
          </p:cNvPr>
          <p:cNvSpPr/>
          <p:nvPr/>
        </p:nvSpPr>
        <p:spPr>
          <a:xfrm>
            <a:off x="6644337" y="3689597"/>
            <a:ext cx="679003" cy="463153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AB09A9BD-A924-615C-1F08-3C6CBB242819}"/>
              </a:ext>
            </a:extLst>
          </p:cNvPr>
          <p:cNvSpPr txBox="1">
            <a:spLocks/>
          </p:cNvSpPr>
          <p:nvPr/>
        </p:nvSpPr>
        <p:spPr>
          <a:xfrm>
            <a:off x="763979" y="4499137"/>
            <a:ext cx="10664042" cy="99793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Can anyone think what happens when a verb ends in with a /ch/ sound?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5E00057-869B-D089-7F41-3C453432064D}"/>
              </a:ext>
            </a:extLst>
          </p:cNvPr>
          <p:cNvSpPr txBox="1">
            <a:spLocks/>
          </p:cNvSpPr>
          <p:nvPr/>
        </p:nvSpPr>
        <p:spPr>
          <a:xfrm>
            <a:off x="2417024" y="5705148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catch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C2D2DB7-E346-1D50-D3C2-522FDC653CDC}"/>
              </a:ext>
            </a:extLst>
          </p:cNvPr>
          <p:cNvSpPr txBox="1">
            <a:spLocks/>
          </p:cNvSpPr>
          <p:nvPr/>
        </p:nvSpPr>
        <p:spPr>
          <a:xfrm>
            <a:off x="7603637" y="5705148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???</a:t>
            </a:r>
            <a:endParaRPr lang="en-GB" u="sng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5710B899-6F88-47C6-C6E1-321EEF2636B2}"/>
              </a:ext>
            </a:extLst>
          </p:cNvPr>
          <p:cNvSpPr/>
          <p:nvPr/>
        </p:nvSpPr>
        <p:spPr>
          <a:xfrm>
            <a:off x="4558445" y="5792914"/>
            <a:ext cx="486888" cy="463153"/>
          </a:xfrm>
          <a:prstGeom prst="plus">
            <a:avLst>
              <a:gd name="adj" fmla="val 40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424B6FC-1609-724F-C133-8498202C0914}"/>
              </a:ext>
            </a:extLst>
          </p:cNvPr>
          <p:cNvSpPr txBox="1">
            <a:spLocks/>
          </p:cNvSpPr>
          <p:nvPr/>
        </p:nvSpPr>
        <p:spPr>
          <a:xfrm>
            <a:off x="5290364" y="5684002"/>
            <a:ext cx="1156391" cy="743800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27" name="Equals 26">
            <a:extLst>
              <a:ext uri="{FF2B5EF4-FFF2-40B4-BE49-F238E27FC236}">
                <a16:creationId xmlns:a16="http://schemas.microsoft.com/office/drawing/2014/main" id="{942FC791-3395-F2E6-C61D-BDED27D68254}"/>
              </a:ext>
            </a:extLst>
          </p:cNvPr>
          <p:cNvSpPr/>
          <p:nvPr/>
        </p:nvSpPr>
        <p:spPr>
          <a:xfrm>
            <a:off x="6627579" y="5816226"/>
            <a:ext cx="679003" cy="463153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974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  <p:bldP spid="14" grpId="0" animBg="1"/>
      <p:bldP spid="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A114BA19-1D95-5D56-08AF-0E222534C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884" y="272723"/>
            <a:ext cx="11507190" cy="99793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Most verbs change by adding an </a:t>
            </a:r>
            <a:r>
              <a:rPr lang="en-GB" sz="3200" u="sng" dirty="0">
                <a:solidFill>
                  <a:schemeClr val="bg1"/>
                </a:solidFill>
              </a:rPr>
              <a:t>s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2671288" y="3057099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D58C840-2C4A-7186-E533-ECD0839EDD22}"/>
              </a:ext>
            </a:extLst>
          </p:cNvPr>
          <p:cNvSpPr txBox="1">
            <a:spLocks/>
          </p:cNvSpPr>
          <p:nvPr/>
        </p:nvSpPr>
        <p:spPr>
          <a:xfrm>
            <a:off x="2671287" y="3937204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wat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F130DF-565A-1616-9615-710179290024}"/>
              </a:ext>
            </a:extLst>
          </p:cNvPr>
          <p:cNvSpPr txBox="1">
            <a:spLocks/>
          </p:cNvSpPr>
          <p:nvPr/>
        </p:nvSpPr>
        <p:spPr>
          <a:xfrm>
            <a:off x="2671288" y="4843736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3F5C1FC-9704-0013-B40A-079728809DA0}"/>
              </a:ext>
            </a:extLst>
          </p:cNvPr>
          <p:cNvSpPr txBox="1">
            <a:spLocks/>
          </p:cNvSpPr>
          <p:nvPr/>
        </p:nvSpPr>
        <p:spPr>
          <a:xfrm>
            <a:off x="7841143" y="3096256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catch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14A145-BF33-0B6E-65D1-6FC0034F87EA}"/>
              </a:ext>
            </a:extLst>
          </p:cNvPr>
          <p:cNvSpPr txBox="1">
            <a:spLocks/>
          </p:cNvSpPr>
          <p:nvPr/>
        </p:nvSpPr>
        <p:spPr>
          <a:xfrm>
            <a:off x="7857901" y="3937204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watch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074DFAD-6DD7-6F7B-F186-86947B99013C}"/>
              </a:ext>
            </a:extLst>
          </p:cNvPr>
          <p:cNvSpPr txBox="1">
            <a:spLocks/>
          </p:cNvSpPr>
          <p:nvPr/>
        </p:nvSpPr>
        <p:spPr>
          <a:xfrm>
            <a:off x="7857901" y="4843736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itch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</a:t>
            </a:r>
          </a:p>
        </p:txBody>
      </p:sp>
      <p:sp>
        <p:nvSpPr>
          <p:cNvPr id="2" name="Cross 1">
            <a:extLst>
              <a:ext uri="{FF2B5EF4-FFF2-40B4-BE49-F238E27FC236}">
                <a16:creationId xmlns:a16="http://schemas.microsoft.com/office/drawing/2014/main" id="{5908A6F2-7EC7-2922-A222-6B5AA6C04D1D}"/>
              </a:ext>
            </a:extLst>
          </p:cNvPr>
          <p:cNvSpPr/>
          <p:nvPr/>
        </p:nvSpPr>
        <p:spPr>
          <a:xfrm>
            <a:off x="4809373" y="3197422"/>
            <a:ext cx="486888" cy="463153"/>
          </a:xfrm>
          <a:prstGeom prst="plus">
            <a:avLst>
              <a:gd name="adj" fmla="val 40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CEF26DA-EE3A-E40C-5560-0744610C55E5}"/>
              </a:ext>
            </a:extLst>
          </p:cNvPr>
          <p:cNvSpPr txBox="1">
            <a:spLocks/>
          </p:cNvSpPr>
          <p:nvPr/>
        </p:nvSpPr>
        <p:spPr>
          <a:xfrm>
            <a:off x="5541292" y="3088510"/>
            <a:ext cx="1156391" cy="743800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</a:t>
            </a:r>
          </a:p>
        </p:txBody>
      </p:sp>
      <p:sp>
        <p:nvSpPr>
          <p:cNvPr id="4" name="Equals 3">
            <a:extLst>
              <a:ext uri="{FF2B5EF4-FFF2-40B4-BE49-F238E27FC236}">
                <a16:creationId xmlns:a16="http://schemas.microsoft.com/office/drawing/2014/main" id="{DEED75C7-3A09-FE38-A76B-57D9FCA003CF}"/>
              </a:ext>
            </a:extLst>
          </p:cNvPr>
          <p:cNvSpPr/>
          <p:nvPr/>
        </p:nvSpPr>
        <p:spPr>
          <a:xfrm>
            <a:off x="6878507" y="3220734"/>
            <a:ext cx="679003" cy="463153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04034BC5-DDCC-9B7E-F980-C2C93231070C}"/>
              </a:ext>
            </a:extLst>
          </p:cNvPr>
          <p:cNvSpPr/>
          <p:nvPr/>
        </p:nvSpPr>
        <p:spPr>
          <a:xfrm>
            <a:off x="4812669" y="4059329"/>
            <a:ext cx="486888" cy="463153"/>
          </a:xfrm>
          <a:prstGeom prst="plus">
            <a:avLst>
              <a:gd name="adj" fmla="val 40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753AAC1-36ED-E47F-4129-11FD4E0DD3E0}"/>
              </a:ext>
            </a:extLst>
          </p:cNvPr>
          <p:cNvSpPr txBox="1">
            <a:spLocks/>
          </p:cNvSpPr>
          <p:nvPr/>
        </p:nvSpPr>
        <p:spPr>
          <a:xfrm>
            <a:off x="5544588" y="3950417"/>
            <a:ext cx="1156391" cy="743800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</a:t>
            </a:r>
          </a:p>
        </p:txBody>
      </p:sp>
      <p:sp>
        <p:nvSpPr>
          <p:cNvPr id="17" name="Equals 16">
            <a:extLst>
              <a:ext uri="{FF2B5EF4-FFF2-40B4-BE49-F238E27FC236}">
                <a16:creationId xmlns:a16="http://schemas.microsoft.com/office/drawing/2014/main" id="{FBC677A9-9050-A5A9-2A88-D6BCA61A1A85}"/>
              </a:ext>
            </a:extLst>
          </p:cNvPr>
          <p:cNvSpPr/>
          <p:nvPr/>
        </p:nvSpPr>
        <p:spPr>
          <a:xfrm>
            <a:off x="6881803" y="4082641"/>
            <a:ext cx="679003" cy="463153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8C609343-3166-2348-9AB8-203CABB0E215}"/>
              </a:ext>
            </a:extLst>
          </p:cNvPr>
          <p:cNvSpPr/>
          <p:nvPr/>
        </p:nvSpPr>
        <p:spPr>
          <a:xfrm>
            <a:off x="4812709" y="4931502"/>
            <a:ext cx="486888" cy="463153"/>
          </a:xfrm>
          <a:prstGeom prst="plus">
            <a:avLst>
              <a:gd name="adj" fmla="val 40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1CB6A88-0E2B-3A6C-62DA-7A5908236DAB}"/>
              </a:ext>
            </a:extLst>
          </p:cNvPr>
          <p:cNvSpPr txBox="1">
            <a:spLocks/>
          </p:cNvSpPr>
          <p:nvPr/>
        </p:nvSpPr>
        <p:spPr>
          <a:xfrm>
            <a:off x="5544628" y="4822590"/>
            <a:ext cx="1156391" cy="743800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</a:t>
            </a:r>
          </a:p>
        </p:txBody>
      </p:sp>
      <p:sp>
        <p:nvSpPr>
          <p:cNvPr id="20" name="Equals 19">
            <a:extLst>
              <a:ext uri="{FF2B5EF4-FFF2-40B4-BE49-F238E27FC236}">
                <a16:creationId xmlns:a16="http://schemas.microsoft.com/office/drawing/2014/main" id="{2D6FE079-E407-F5D2-8875-E8F2E97693C6}"/>
              </a:ext>
            </a:extLst>
          </p:cNvPr>
          <p:cNvSpPr/>
          <p:nvPr/>
        </p:nvSpPr>
        <p:spPr>
          <a:xfrm>
            <a:off x="6881843" y="4954814"/>
            <a:ext cx="679003" cy="463153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EA66C145-899B-9F36-41E9-AC45F5258F3A}"/>
              </a:ext>
            </a:extLst>
          </p:cNvPr>
          <p:cNvSpPr txBox="1">
            <a:spLocks/>
          </p:cNvSpPr>
          <p:nvPr/>
        </p:nvSpPr>
        <p:spPr>
          <a:xfrm>
            <a:off x="568036" y="1511189"/>
            <a:ext cx="11055927" cy="123968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But some verbs that end with a /ch/ sound add an </a:t>
            </a:r>
            <a:r>
              <a:rPr lang="en-GB" sz="3200" u="sng" dirty="0">
                <a:solidFill>
                  <a:schemeClr val="bg1"/>
                </a:solidFill>
              </a:rPr>
              <a:t>es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EFDA507F-0EEE-34B9-B520-A065673D8DBA}"/>
              </a:ext>
            </a:extLst>
          </p:cNvPr>
          <p:cNvSpPr txBox="1">
            <a:spLocks/>
          </p:cNvSpPr>
          <p:nvPr/>
        </p:nvSpPr>
        <p:spPr>
          <a:xfrm>
            <a:off x="522515" y="5795785"/>
            <a:ext cx="11055927" cy="74380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Can you hear the ‘es’ at the end of these words?</a:t>
            </a:r>
          </a:p>
        </p:txBody>
      </p:sp>
    </p:spTree>
    <p:extLst>
      <p:ext uri="{BB962C8B-B14F-4D97-AF65-F5344CB8AC3E}">
        <p14:creationId xmlns:p14="http://schemas.microsoft.com/office/powerpoint/2010/main" val="140976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  <p:bldP spid="14" grpId="0" animBg="1"/>
      <p:bldP spid="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58E325F-5F73-425A-F4AF-7B43CE9B2C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58" y="811349"/>
            <a:ext cx="9530716" cy="154205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see a pattern when you add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-ing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57" name="Title 20">
            <a:extLst>
              <a:ext uri="{FF2B5EF4-FFF2-40B4-BE49-F238E27FC236}">
                <a16:creationId xmlns:a16="http://schemas.microsoft.com/office/drawing/2014/main" id="{BD30FFCF-12EB-E56F-D2B5-5F7A824392E0}"/>
              </a:ext>
            </a:extLst>
          </p:cNvPr>
          <p:cNvSpPr txBox="1">
            <a:spLocks/>
          </p:cNvSpPr>
          <p:nvPr/>
        </p:nvSpPr>
        <p:spPr>
          <a:xfrm>
            <a:off x="2845739" y="2821848"/>
            <a:ext cx="164156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hunt</a:t>
            </a:r>
            <a:endParaRPr lang="en-GB" altLang="en-US" sz="3600" u="sng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9" name="Title 20">
            <a:extLst>
              <a:ext uri="{FF2B5EF4-FFF2-40B4-BE49-F238E27FC236}">
                <a16:creationId xmlns:a16="http://schemas.microsoft.com/office/drawing/2014/main" id="{14BCCAB6-34B1-BFA9-AB7F-67B1A295C121}"/>
              </a:ext>
            </a:extLst>
          </p:cNvPr>
          <p:cNvSpPr txBox="1">
            <a:spLocks/>
          </p:cNvSpPr>
          <p:nvPr/>
        </p:nvSpPr>
        <p:spPr>
          <a:xfrm>
            <a:off x="8110399" y="2795275"/>
            <a:ext cx="204487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hunt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ing</a:t>
            </a:r>
          </a:p>
        </p:txBody>
      </p:sp>
      <p:sp>
        <p:nvSpPr>
          <p:cNvPr id="2" name="Plus Sign 1">
            <a:extLst>
              <a:ext uri="{FF2B5EF4-FFF2-40B4-BE49-F238E27FC236}">
                <a16:creationId xmlns:a16="http://schemas.microsoft.com/office/drawing/2014/main" id="{D3751357-F0C3-F6AD-C9EE-CEF4CC9E4061}"/>
              </a:ext>
            </a:extLst>
          </p:cNvPr>
          <p:cNvSpPr/>
          <p:nvPr/>
        </p:nvSpPr>
        <p:spPr>
          <a:xfrm>
            <a:off x="4583094" y="2821848"/>
            <a:ext cx="650033" cy="685814"/>
          </a:xfrm>
          <a:prstGeom prst="mathPlus">
            <a:avLst/>
          </a:prstGeom>
          <a:solidFill>
            <a:srgbClr val="EF802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Title 20">
            <a:extLst>
              <a:ext uri="{FF2B5EF4-FFF2-40B4-BE49-F238E27FC236}">
                <a16:creationId xmlns:a16="http://schemas.microsoft.com/office/drawing/2014/main" id="{A440C2DD-2685-C982-D6D6-E4DF8452DB49}"/>
              </a:ext>
            </a:extLst>
          </p:cNvPr>
          <p:cNvSpPr txBox="1">
            <a:spLocks/>
          </p:cNvSpPr>
          <p:nvPr/>
        </p:nvSpPr>
        <p:spPr>
          <a:xfrm>
            <a:off x="5365318" y="2798719"/>
            <a:ext cx="164156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rgbClr val="FFFF00"/>
                </a:solidFill>
                <a:latin typeface="+mj-lt"/>
              </a:rPr>
              <a:t>ing</a:t>
            </a:r>
            <a:endParaRPr lang="en-GB" altLang="en-US" sz="3600" u="sng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5" name="Equals 4">
            <a:extLst>
              <a:ext uri="{FF2B5EF4-FFF2-40B4-BE49-F238E27FC236}">
                <a16:creationId xmlns:a16="http://schemas.microsoft.com/office/drawing/2014/main" id="{6D54504E-C3E9-FA21-2C0C-74393C0D1771}"/>
              </a:ext>
            </a:extLst>
          </p:cNvPr>
          <p:cNvSpPr/>
          <p:nvPr/>
        </p:nvSpPr>
        <p:spPr>
          <a:xfrm>
            <a:off x="7196538" y="2907172"/>
            <a:ext cx="741523" cy="486828"/>
          </a:xfrm>
          <a:prstGeom prst="mathEqual">
            <a:avLst/>
          </a:prstGeom>
          <a:solidFill>
            <a:srgbClr val="EF802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Title 20">
            <a:extLst>
              <a:ext uri="{FF2B5EF4-FFF2-40B4-BE49-F238E27FC236}">
                <a16:creationId xmlns:a16="http://schemas.microsoft.com/office/drawing/2014/main" id="{CDA5312B-00AA-631D-E116-4285B2B73849}"/>
              </a:ext>
            </a:extLst>
          </p:cNvPr>
          <p:cNvSpPr txBox="1">
            <a:spLocks/>
          </p:cNvSpPr>
          <p:nvPr/>
        </p:nvSpPr>
        <p:spPr>
          <a:xfrm>
            <a:off x="2845739" y="3876585"/>
            <a:ext cx="164156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buzz</a:t>
            </a:r>
            <a:endParaRPr lang="en-GB" altLang="en-US" sz="3600" u="sng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Title 20">
            <a:extLst>
              <a:ext uri="{FF2B5EF4-FFF2-40B4-BE49-F238E27FC236}">
                <a16:creationId xmlns:a16="http://schemas.microsoft.com/office/drawing/2014/main" id="{F764FBCD-64BA-1F3D-0388-72DCB8D48039}"/>
              </a:ext>
            </a:extLst>
          </p:cNvPr>
          <p:cNvSpPr txBox="1">
            <a:spLocks/>
          </p:cNvSpPr>
          <p:nvPr/>
        </p:nvSpPr>
        <p:spPr>
          <a:xfrm>
            <a:off x="8110399" y="3850012"/>
            <a:ext cx="204487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buzz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ing</a:t>
            </a:r>
          </a:p>
        </p:txBody>
      </p:sp>
      <p:sp>
        <p:nvSpPr>
          <p:cNvPr id="29" name="Plus Sign 28">
            <a:extLst>
              <a:ext uri="{FF2B5EF4-FFF2-40B4-BE49-F238E27FC236}">
                <a16:creationId xmlns:a16="http://schemas.microsoft.com/office/drawing/2014/main" id="{444BA905-43D3-5607-C5E9-12B025B15E4F}"/>
              </a:ext>
            </a:extLst>
          </p:cNvPr>
          <p:cNvSpPr/>
          <p:nvPr/>
        </p:nvSpPr>
        <p:spPr>
          <a:xfrm>
            <a:off x="4583094" y="3876585"/>
            <a:ext cx="650033" cy="685814"/>
          </a:xfrm>
          <a:prstGeom prst="mathPlus">
            <a:avLst/>
          </a:prstGeom>
          <a:solidFill>
            <a:srgbClr val="EF802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Title 20">
            <a:extLst>
              <a:ext uri="{FF2B5EF4-FFF2-40B4-BE49-F238E27FC236}">
                <a16:creationId xmlns:a16="http://schemas.microsoft.com/office/drawing/2014/main" id="{555EF59B-037A-5787-9D9D-D7715CB4D7E9}"/>
              </a:ext>
            </a:extLst>
          </p:cNvPr>
          <p:cNvSpPr txBox="1">
            <a:spLocks/>
          </p:cNvSpPr>
          <p:nvPr/>
        </p:nvSpPr>
        <p:spPr>
          <a:xfrm>
            <a:off x="5365318" y="3853456"/>
            <a:ext cx="164156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rgbClr val="FFFF00"/>
                </a:solidFill>
                <a:latin typeface="+mj-lt"/>
              </a:rPr>
              <a:t>ing</a:t>
            </a:r>
            <a:endParaRPr lang="en-GB" altLang="en-US" sz="3600" u="sng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31" name="Equals 30">
            <a:extLst>
              <a:ext uri="{FF2B5EF4-FFF2-40B4-BE49-F238E27FC236}">
                <a16:creationId xmlns:a16="http://schemas.microsoft.com/office/drawing/2014/main" id="{69FE06A7-D6F0-E044-E971-B087FB5A2B9B}"/>
              </a:ext>
            </a:extLst>
          </p:cNvPr>
          <p:cNvSpPr/>
          <p:nvPr/>
        </p:nvSpPr>
        <p:spPr>
          <a:xfrm>
            <a:off x="7196538" y="3961909"/>
            <a:ext cx="741523" cy="486828"/>
          </a:xfrm>
          <a:prstGeom prst="mathEqual">
            <a:avLst/>
          </a:prstGeom>
          <a:solidFill>
            <a:srgbClr val="EF802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2" name="Title 20">
            <a:extLst>
              <a:ext uri="{FF2B5EF4-FFF2-40B4-BE49-F238E27FC236}">
                <a16:creationId xmlns:a16="http://schemas.microsoft.com/office/drawing/2014/main" id="{B8F74645-035E-0240-9B0E-6A3DBA3322C6}"/>
              </a:ext>
            </a:extLst>
          </p:cNvPr>
          <p:cNvSpPr txBox="1">
            <a:spLocks/>
          </p:cNvSpPr>
          <p:nvPr/>
        </p:nvSpPr>
        <p:spPr>
          <a:xfrm>
            <a:off x="2845739" y="5011099"/>
            <a:ext cx="164156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jump</a:t>
            </a:r>
            <a:endParaRPr lang="en-GB" altLang="en-US" sz="3600" u="sng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3" name="Title 20">
            <a:extLst>
              <a:ext uri="{FF2B5EF4-FFF2-40B4-BE49-F238E27FC236}">
                <a16:creationId xmlns:a16="http://schemas.microsoft.com/office/drawing/2014/main" id="{52524374-1AF6-7D53-20DC-78A0C8C67554}"/>
              </a:ext>
            </a:extLst>
          </p:cNvPr>
          <p:cNvSpPr txBox="1">
            <a:spLocks/>
          </p:cNvSpPr>
          <p:nvPr/>
        </p:nvSpPr>
        <p:spPr>
          <a:xfrm>
            <a:off x="8110399" y="4984526"/>
            <a:ext cx="204487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jump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ing</a:t>
            </a:r>
          </a:p>
        </p:txBody>
      </p:sp>
      <p:sp>
        <p:nvSpPr>
          <p:cNvPr id="44" name="Plus Sign 43">
            <a:extLst>
              <a:ext uri="{FF2B5EF4-FFF2-40B4-BE49-F238E27FC236}">
                <a16:creationId xmlns:a16="http://schemas.microsoft.com/office/drawing/2014/main" id="{357883BF-0FD5-F376-D128-744ED3527299}"/>
              </a:ext>
            </a:extLst>
          </p:cNvPr>
          <p:cNvSpPr/>
          <p:nvPr/>
        </p:nvSpPr>
        <p:spPr>
          <a:xfrm>
            <a:off x="4583094" y="5011099"/>
            <a:ext cx="650033" cy="685814"/>
          </a:xfrm>
          <a:prstGeom prst="mathPlus">
            <a:avLst/>
          </a:prstGeom>
          <a:solidFill>
            <a:srgbClr val="EF802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Title 20">
            <a:extLst>
              <a:ext uri="{FF2B5EF4-FFF2-40B4-BE49-F238E27FC236}">
                <a16:creationId xmlns:a16="http://schemas.microsoft.com/office/drawing/2014/main" id="{1A9BE62B-BE89-CBE0-4190-9E44C06B0698}"/>
              </a:ext>
            </a:extLst>
          </p:cNvPr>
          <p:cNvSpPr txBox="1">
            <a:spLocks/>
          </p:cNvSpPr>
          <p:nvPr/>
        </p:nvSpPr>
        <p:spPr>
          <a:xfrm>
            <a:off x="5365318" y="4987970"/>
            <a:ext cx="164156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rgbClr val="FFFF00"/>
                </a:solidFill>
                <a:latin typeface="+mj-lt"/>
              </a:rPr>
              <a:t>ing</a:t>
            </a:r>
            <a:endParaRPr lang="en-GB" altLang="en-US" sz="3600" u="sng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46" name="Equals 45">
            <a:extLst>
              <a:ext uri="{FF2B5EF4-FFF2-40B4-BE49-F238E27FC236}">
                <a16:creationId xmlns:a16="http://schemas.microsoft.com/office/drawing/2014/main" id="{71E323F1-567F-F229-565D-1537284334D2}"/>
              </a:ext>
            </a:extLst>
          </p:cNvPr>
          <p:cNvSpPr/>
          <p:nvPr/>
        </p:nvSpPr>
        <p:spPr>
          <a:xfrm>
            <a:off x="7196538" y="5096423"/>
            <a:ext cx="741523" cy="486828"/>
          </a:xfrm>
          <a:prstGeom prst="mathEqual">
            <a:avLst/>
          </a:prstGeom>
          <a:solidFill>
            <a:srgbClr val="EF802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97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4785880-983D-AC3D-A96C-B0B2DAE5CE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48425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think of any verbs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that 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end in y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EFD597B-E62C-7B12-5D47-04E05F96E9F6}"/>
              </a:ext>
            </a:extLst>
          </p:cNvPr>
          <p:cNvGrpSpPr/>
          <p:nvPr/>
        </p:nvGrpSpPr>
        <p:grpSpPr>
          <a:xfrm>
            <a:off x="6516827" y="1781879"/>
            <a:ext cx="3701143" cy="2209285"/>
            <a:chOff x="-1561" y="1794653"/>
            <a:chExt cx="3701143" cy="2209285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7C075F4-DB15-C334-A2A0-1C94C31C5F89}"/>
                </a:ext>
              </a:extLst>
            </p:cNvPr>
            <p:cNvSpPr/>
            <p:nvPr/>
          </p:nvSpPr>
          <p:spPr>
            <a:xfrm>
              <a:off x="542727" y="1794653"/>
              <a:ext cx="2647406" cy="2209285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D645918-6F8A-B270-F36B-17A0330A5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fly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2654547" y="1728698"/>
            <a:ext cx="3701143" cy="2257658"/>
            <a:chOff x="-1561" y="1794653"/>
            <a:chExt cx="3701143" cy="225765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401111" y="1794653"/>
              <a:ext cx="2647406" cy="225765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cry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3" name="Picture 2" descr="A close up of a baby&#10;&#10;Description automatically generated">
            <a:extLst>
              <a:ext uri="{FF2B5EF4-FFF2-40B4-BE49-F238E27FC236}">
                <a16:creationId xmlns:a16="http://schemas.microsoft.com/office/drawing/2014/main" id="{D708A6AE-FB8F-269F-A6C8-5F7C3EA415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1742" y="2357858"/>
            <a:ext cx="2165331" cy="1443554"/>
          </a:xfrm>
          <a:prstGeom prst="rect">
            <a:avLst/>
          </a:prstGeom>
        </p:spPr>
      </p:pic>
      <p:sp>
        <p:nvSpPr>
          <p:cNvPr id="2" name="Title 20">
            <a:extLst>
              <a:ext uri="{FF2B5EF4-FFF2-40B4-BE49-F238E27FC236}">
                <a16:creationId xmlns:a16="http://schemas.microsoft.com/office/drawing/2014/main" id="{83B5B6B0-6BA1-640E-7437-AB743A510648}"/>
              </a:ext>
            </a:extLst>
          </p:cNvPr>
          <p:cNvSpPr txBox="1">
            <a:spLocks/>
          </p:cNvSpPr>
          <p:nvPr/>
        </p:nvSpPr>
        <p:spPr>
          <a:xfrm>
            <a:off x="1590332" y="4157766"/>
            <a:ext cx="9530716" cy="148425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Do you remember how we add the </a:t>
            </a:r>
          </a:p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/s/ sound to these words? </a:t>
            </a:r>
          </a:p>
        </p:txBody>
      </p:sp>
      <p:pic>
        <p:nvPicPr>
          <p:cNvPr id="7" name="Picture 6" descr="A plane flying in the sky&#10;&#10;Description automatically generated">
            <a:extLst>
              <a:ext uri="{FF2B5EF4-FFF2-40B4-BE49-F238E27FC236}">
                <a16:creationId xmlns:a16="http://schemas.microsoft.com/office/drawing/2014/main" id="{9FA184AB-7AA3-826B-6D48-435E6A2D32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481" y="2353099"/>
            <a:ext cx="1931084" cy="1448313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2961997-404B-743F-4C89-9F46EE14BC42}"/>
              </a:ext>
            </a:extLst>
          </p:cNvPr>
          <p:cNvGrpSpPr/>
          <p:nvPr/>
        </p:nvGrpSpPr>
        <p:grpSpPr>
          <a:xfrm>
            <a:off x="1632553" y="5910519"/>
            <a:ext cx="4206240" cy="615826"/>
            <a:chOff x="1584960" y="2258212"/>
            <a:chExt cx="4206240" cy="615826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9AEC044E-DAA6-15E7-B128-1EB58F810539}"/>
                </a:ext>
              </a:extLst>
            </p:cNvPr>
            <p:cNvSpPr/>
            <p:nvPr/>
          </p:nvSpPr>
          <p:spPr>
            <a:xfrm>
              <a:off x="1584960" y="2327655"/>
              <a:ext cx="4206240" cy="539716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363B231-32FE-D989-17E4-9EE097B119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961" y="2258212"/>
              <a:ext cx="1432556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cry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24E09CC3-0304-799E-C597-C7AE0FF3E020}"/>
                </a:ext>
              </a:extLst>
            </p:cNvPr>
            <p:cNvCxnSpPr>
              <a:cxnSpLocks/>
            </p:cNvCxnSpPr>
            <p:nvPr/>
          </p:nvCxnSpPr>
          <p:spPr>
            <a:xfrm>
              <a:off x="2779119" y="2553304"/>
              <a:ext cx="476795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274A340-BD67-F156-FE6E-0F47B1621C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9024" y="2264879"/>
              <a:ext cx="1432556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cr</a:t>
              </a:r>
              <a:r>
                <a:rPr lang="en-GB" altLang="en-US" sz="2800" strike="sngStrike" dirty="0">
                  <a:solidFill>
                    <a:schemeClr val="bg1"/>
                  </a:solidFill>
                  <a:latin typeface="+mj-lt"/>
                </a:rPr>
                <a:t>y</a:t>
              </a:r>
              <a:endParaRPr lang="en-GB" altLang="en-US" sz="2800" b="1" strike="sngStrike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D6E4BB07-1226-A647-4EFC-AAEAD9CD6232}"/>
                </a:ext>
              </a:extLst>
            </p:cNvPr>
            <p:cNvCxnSpPr>
              <a:cxnSpLocks/>
            </p:cNvCxnSpPr>
            <p:nvPr/>
          </p:nvCxnSpPr>
          <p:spPr>
            <a:xfrm>
              <a:off x="4070928" y="2570439"/>
              <a:ext cx="476795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C9B8324-9E87-6FF5-0FDB-F7E7D7583D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1580" y="2297745"/>
              <a:ext cx="1341121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cries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B961EC6-A998-EE94-F668-8C8713B9B42C}"/>
              </a:ext>
            </a:extLst>
          </p:cNvPr>
          <p:cNvGrpSpPr/>
          <p:nvPr/>
        </p:nvGrpSpPr>
        <p:grpSpPr>
          <a:xfrm>
            <a:off x="6894800" y="5910519"/>
            <a:ext cx="4206240" cy="615826"/>
            <a:chOff x="1584960" y="2258212"/>
            <a:chExt cx="4206240" cy="615826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7BBB7683-028F-DA71-8CAF-737AEC4F0550}"/>
                </a:ext>
              </a:extLst>
            </p:cNvPr>
            <p:cNvSpPr/>
            <p:nvPr/>
          </p:nvSpPr>
          <p:spPr>
            <a:xfrm>
              <a:off x="1584960" y="2327655"/>
              <a:ext cx="4206240" cy="539716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10D72B6-92BD-E493-F0E2-B2E1B8299A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961" y="2258212"/>
              <a:ext cx="1432556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fly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C381E2B2-E3FE-AEC0-B3A9-B3AAA1B94AFC}"/>
                </a:ext>
              </a:extLst>
            </p:cNvPr>
            <p:cNvCxnSpPr>
              <a:cxnSpLocks/>
            </p:cNvCxnSpPr>
            <p:nvPr/>
          </p:nvCxnSpPr>
          <p:spPr>
            <a:xfrm>
              <a:off x="2779119" y="2553304"/>
              <a:ext cx="476795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59B86D8-4AC7-C3FF-8EE3-F9CEFC932D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9024" y="2264879"/>
              <a:ext cx="1432556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fl</a:t>
              </a:r>
              <a:r>
                <a:rPr lang="en-GB" altLang="en-US" sz="2800" strike="sngStrike" dirty="0">
                  <a:solidFill>
                    <a:schemeClr val="bg1"/>
                  </a:solidFill>
                  <a:latin typeface="+mj-lt"/>
                </a:rPr>
                <a:t>y</a:t>
              </a:r>
              <a:endParaRPr lang="en-GB" altLang="en-US" sz="2800" b="1" strike="sngStrike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20908957-80D0-56FC-4B2C-63E3AADBAB56}"/>
                </a:ext>
              </a:extLst>
            </p:cNvPr>
            <p:cNvCxnSpPr>
              <a:cxnSpLocks/>
            </p:cNvCxnSpPr>
            <p:nvPr/>
          </p:nvCxnSpPr>
          <p:spPr>
            <a:xfrm>
              <a:off x="4070928" y="2570439"/>
              <a:ext cx="476795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9E0FBA6-D545-5A2A-EC5E-12B1013CB9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1580" y="2297745"/>
              <a:ext cx="1341121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flies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82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DA0DA436-249E-D372-387F-30FDBFE4FB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0" y="918878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0" y="1007787"/>
            <a:ext cx="4925919" cy="388380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D7011B8C-5B63-7D9A-27E5-64A9B5B0F4FE}"/>
              </a:ext>
            </a:extLst>
          </p:cNvPr>
          <p:cNvGrpSpPr/>
          <p:nvPr/>
        </p:nvGrpSpPr>
        <p:grpSpPr>
          <a:xfrm>
            <a:off x="5538646" y="2746457"/>
            <a:ext cx="4540427" cy="1596389"/>
            <a:chOff x="291738" y="2088779"/>
            <a:chExt cx="4540427" cy="1596389"/>
          </a:xfrm>
          <a:solidFill>
            <a:srgbClr val="C00000"/>
          </a:solidFill>
        </p:grpSpPr>
        <p:sp>
          <p:nvSpPr>
            <p:cNvPr id="8" name="Title 20">
              <a:extLst>
                <a:ext uri="{FF2B5EF4-FFF2-40B4-BE49-F238E27FC236}">
                  <a16:creationId xmlns:a16="http://schemas.microsoft.com/office/drawing/2014/main" id="{E86D2D6D-7CE2-40B2-0AFE-B81D9C71851C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cry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5381EDE3-E1AE-24D1-DDE8-DD777A994858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itle 20">
              <a:extLst>
                <a:ext uri="{FF2B5EF4-FFF2-40B4-BE49-F238E27FC236}">
                  <a16:creationId xmlns:a16="http://schemas.microsoft.com/office/drawing/2014/main" id="{12D9D493-93CA-D5BF-C6A5-93A1921D667F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107474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cr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ied</a:t>
              </a:r>
            </a:p>
          </p:txBody>
        </p:sp>
        <p:sp>
          <p:nvSpPr>
            <p:cNvPr id="11" name="Title 20">
              <a:extLst>
                <a:ext uri="{FF2B5EF4-FFF2-40B4-BE49-F238E27FC236}">
                  <a16:creationId xmlns:a16="http://schemas.microsoft.com/office/drawing/2014/main" id="{E1C022FD-A6FF-63F2-EAEF-30D2DF280651}"/>
                </a:ext>
              </a:extLst>
            </p:cNvPr>
            <p:cNvSpPr txBox="1">
              <a:spLocks/>
            </p:cNvSpPr>
            <p:nvPr/>
          </p:nvSpPr>
          <p:spPr>
            <a:xfrm>
              <a:off x="2724689" y="2946208"/>
              <a:ext cx="210747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cry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ing</a:t>
              </a: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C13073C0-E391-D816-F060-C87B9EE3CC78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20">
            <a:extLst>
              <a:ext uri="{FF2B5EF4-FFF2-40B4-BE49-F238E27FC236}">
                <a16:creationId xmlns:a16="http://schemas.microsoft.com/office/drawing/2014/main" id="{221FB238-50E2-3BF0-37D3-8A73EE968F9B}"/>
              </a:ext>
            </a:extLst>
          </p:cNvPr>
          <p:cNvSpPr txBox="1">
            <a:spLocks/>
          </p:cNvSpPr>
          <p:nvPr/>
        </p:nvSpPr>
        <p:spPr>
          <a:xfrm>
            <a:off x="7971597" y="1845024"/>
            <a:ext cx="2107474" cy="738960"/>
          </a:xfrm>
          <a:prstGeom prst="roundRect">
            <a:avLst/>
          </a:prstGeom>
          <a:solidFill>
            <a:srgbClr val="C0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cr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ies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2B4884DE-DC2D-D04D-6032-3E277406B940}"/>
              </a:ext>
            </a:extLst>
          </p:cNvPr>
          <p:cNvCxnSpPr>
            <a:cxnSpLocks/>
          </p:cNvCxnSpPr>
          <p:nvPr/>
        </p:nvCxnSpPr>
        <p:spPr>
          <a:xfrm flipV="1">
            <a:off x="7362612" y="2294965"/>
            <a:ext cx="476796" cy="298576"/>
          </a:xfrm>
          <a:prstGeom prst="straightConnector1">
            <a:avLst/>
          </a:prstGeom>
          <a:solidFill>
            <a:srgbClr val="C00000"/>
          </a:solidFill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26F56-297E-E976-0A3D-5228D4B3C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4A839F2-EC67-9914-044F-0815DD9408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31973D-3F63-C67B-A60B-1EFD95A473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42818DA-428D-A21C-2F57-7551933F8B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1194405"/>
            <a:ext cx="3962754" cy="3697191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7CE0730A-E2C1-9B7B-EC24-D2E159D13719}"/>
              </a:ext>
            </a:extLst>
          </p:cNvPr>
          <p:cNvGrpSpPr/>
          <p:nvPr/>
        </p:nvGrpSpPr>
        <p:grpSpPr>
          <a:xfrm>
            <a:off x="5044168" y="2282375"/>
            <a:ext cx="4540427" cy="1596389"/>
            <a:chOff x="291738" y="2088779"/>
            <a:chExt cx="4540427" cy="1596389"/>
          </a:xfrm>
          <a:solidFill>
            <a:srgbClr val="00B0F0"/>
          </a:solidFill>
        </p:grpSpPr>
        <p:sp>
          <p:nvSpPr>
            <p:cNvPr id="8" name="Title 20">
              <a:extLst>
                <a:ext uri="{FF2B5EF4-FFF2-40B4-BE49-F238E27FC236}">
                  <a16:creationId xmlns:a16="http://schemas.microsoft.com/office/drawing/2014/main" id="{95361123-E19E-5A8E-BFA3-C8C38B2FA99B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fly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1C3D5C0B-324D-99FA-F1F6-99E1E4603652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itle 20">
              <a:extLst>
                <a:ext uri="{FF2B5EF4-FFF2-40B4-BE49-F238E27FC236}">
                  <a16:creationId xmlns:a16="http://schemas.microsoft.com/office/drawing/2014/main" id="{A496C920-4AED-ED2A-3421-CFD87F60DDD0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107474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fl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ies</a:t>
              </a:r>
            </a:p>
          </p:txBody>
        </p:sp>
        <p:sp>
          <p:nvSpPr>
            <p:cNvPr id="11" name="Title 20">
              <a:extLst>
                <a:ext uri="{FF2B5EF4-FFF2-40B4-BE49-F238E27FC236}">
                  <a16:creationId xmlns:a16="http://schemas.microsoft.com/office/drawing/2014/main" id="{F5A3AF1F-2681-D645-5418-861613512C81}"/>
                </a:ext>
              </a:extLst>
            </p:cNvPr>
            <p:cNvSpPr txBox="1">
              <a:spLocks/>
            </p:cNvSpPr>
            <p:nvPr/>
          </p:nvSpPr>
          <p:spPr>
            <a:xfrm>
              <a:off x="2724689" y="2946208"/>
              <a:ext cx="210747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fly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ing</a:t>
              </a: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BB086037-7A94-A9B2-DA0A-3AAF49624B68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20">
            <a:extLst>
              <a:ext uri="{FF2B5EF4-FFF2-40B4-BE49-F238E27FC236}">
                <a16:creationId xmlns:a16="http://schemas.microsoft.com/office/drawing/2014/main" id="{BCCC11C5-1054-E6D1-3574-F3DC200AB0F7}"/>
              </a:ext>
            </a:extLst>
          </p:cNvPr>
          <p:cNvSpPr txBox="1">
            <a:spLocks/>
          </p:cNvSpPr>
          <p:nvPr/>
        </p:nvSpPr>
        <p:spPr>
          <a:xfrm>
            <a:off x="5233968" y="4753929"/>
            <a:ext cx="4249573" cy="738960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Flew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NOT flied!!</a:t>
            </a:r>
          </a:p>
        </p:txBody>
      </p:sp>
    </p:spTree>
    <p:extLst>
      <p:ext uri="{BB962C8B-B14F-4D97-AF65-F5344CB8AC3E}">
        <p14:creationId xmlns:p14="http://schemas.microsoft.com/office/powerpoint/2010/main" val="3945329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Background pattern&#10;&#10;Description automatically generated">
            <a:extLst>
              <a:ext uri="{FF2B5EF4-FFF2-40B4-BE49-F238E27FC236}">
                <a16:creationId xmlns:a16="http://schemas.microsoft.com/office/drawing/2014/main" id="{C0A8BBDB-FE4D-0892-F263-A5F51C2C75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4"/>
            <a:ext cx="9530716" cy="154205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see a pattern when you add the suffix -ed, -er, -est or -ing?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1E0D909D-435D-E30D-0DEA-A29EEA6DFF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1123" y="2008930"/>
            <a:ext cx="605667" cy="57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cry</a:t>
            </a:r>
            <a:endParaRPr lang="en-GB" altLang="en-US" sz="28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D5F8B56-838E-7E0C-4FD8-2F0ACF526F1E}"/>
              </a:ext>
            </a:extLst>
          </p:cNvPr>
          <p:cNvGrpSpPr/>
          <p:nvPr/>
        </p:nvGrpSpPr>
        <p:grpSpPr>
          <a:xfrm>
            <a:off x="779554" y="4974250"/>
            <a:ext cx="4540427" cy="1596389"/>
            <a:chOff x="291738" y="2088779"/>
            <a:chExt cx="4540427" cy="1596389"/>
          </a:xfrm>
          <a:solidFill>
            <a:srgbClr val="FFC000"/>
          </a:solidFill>
        </p:grpSpPr>
        <p:sp>
          <p:nvSpPr>
            <p:cNvPr id="65" name="Title 20">
              <a:extLst>
                <a:ext uri="{FF2B5EF4-FFF2-40B4-BE49-F238E27FC236}">
                  <a16:creationId xmlns:a16="http://schemas.microsoft.com/office/drawing/2014/main" id="{8D7B3699-ED1E-B6E2-523A-0516B8233475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happy</a:t>
              </a: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C282848C-58F8-7153-09F2-3B55912E3448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itle 20">
              <a:extLst>
                <a:ext uri="{FF2B5EF4-FFF2-40B4-BE49-F238E27FC236}">
                  <a16:creationId xmlns:a16="http://schemas.microsoft.com/office/drawing/2014/main" id="{F678CB89-78D9-4522-3074-85D41CF69A3E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107474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happ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ier</a:t>
              </a:r>
            </a:p>
          </p:txBody>
        </p:sp>
        <p:sp>
          <p:nvSpPr>
            <p:cNvPr id="68" name="Title 20">
              <a:extLst>
                <a:ext uri="{FF2B5EF4-FFF2-40B4-BE49-F238E27FC236}">
                  <a16:creationId xmlns:a16="http://schemas.microsoft.com/office/drawing/2014/main" id="{4BF39970-3327-9A38-5A1A-426C1EBBB57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9" y="2946208"/>
              <a:ext cx="210747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happ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iest</a:t>
              </a:r>
            </a:p>
          </p:txBody>
        </p: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B5038EF6-8C7D-9652-FFED-816CB2439B1E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F541343-516D-591F-B82D-264F05608489}"/>
              </a:ext>
            </a:extLst>
          </p:cNvPr>
          <p:cNvGrpSpPr/>
          <p:nvPr/>
        </p:nvGrpSpPr>
        <p:grpSpPr>
          <a:xfrm>
            <a:off x="848403" y="2070702"/>
            <a:ext cx="4477828" cy="2460741"/>
            <a:chOff x="291738" y="2088779"/>
            <a:chExt cx="4477828" cy="246074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C3EF28B-5CA2-CCFD-888B-450293F44D48}"/>
                </a:ext>
              </a:extLst>
            </p:cNvPr>
            <p:cNvGrpSpPr/>
            <p:nvPr/>
          </p:nvGrpSpPr>
          <p:grpSpPr>
            <a:xfrm>
              <a:off x="291738" y="2088779"/>
              <a:ext cx="4477828" cy="2460741"/>
              <a:chOff x="291738" y="2088779"/>
              <a:chExt cx="4477828" cy="2460741"/>
            </a:xfrm>
          </p:grpSpPr>
          <p:sp>
            <p:nvSpPr>
              <p:cNvPr id="57" name="Title 20">
                <a:extLst>
                  <a:ext uri="{FF2B5EF4-FFF2-40B4-BE49-F238E27FC236}">
                    <a16:creationId xmlns:a16="http://schemas.microsoft.com/office/drawing/2014/main" id="{BD30FFCF-12EB-E56F-D2B5-5F7A824392E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738" y="2101728"/>
                <a:ext cx="1641565" cy="738960"/>
              </a:xfrm>
              <a:prstGeom prst="roundRect">
                <a:avLst/>
              </a:prstGeom>
              <a:solidFill>
                <a:srgbClr val="EF8023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Andika" panose="02000000000000000000" pitchFamily="2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altLang="en-US" sz="3600" dirty="0">
                    <a:solidFill>
                      <a:schemeClr val="bg1"/>
                    </a:solidFill>
                    <a:latin typeface="+mj-lt"/>
                  </a:rPr>
                  <a:t>copy</a:t>
                </a:r>
              </a:p>
            </p:txBody>
          </p:sp>
          <p:cxnSp>
            <p:nvCxnSpPr>
              <p:cNvPr id="58" name="Straight Arrow Connector 57">
                <a:extLst>
                  <a:ext uri="{FF2B5EF4-FFF2-40B4-BE49-F238E27FC236}">
                    <a16:creationId xmlns:a16="http://schemas.microsoft.com/office/drawing/2014/main" id="{78F625E4-CF57-F035-E1D7-6E86FEA4DF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15705" y="2435738"/>
                <a:ext cx="476795" cy="0"/>
              </a:xfrm>
              <a:prstGeom prst="straightConnector1">
                <a:avLst/>
              </a:prstGeom>
              <a:ln w="76200">
                <a:solidFill>
                  <a:srgbClr val="EF8023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Title 20">
                <a:extLst>
                  <a:ext uri="{FF2B5EF4-FFF2-40B4-BE49-F238E27FC236}">
                    <a16:creationId xmlns:a16="http://schemas.microsoft.com/office/drawing/2014/main" id="{14BCCAB6-34B1-BFA9-AB7F-67B1A295C12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24691" y="2088779"/>
                <a:ext cx="2044875" cy="738960"/>
              </a:xfrm>
              <a:prstGeom prst="roundRect">
                <a:avLst/>
              </a:prstGeom>
              <a:solidFill>
                <a:srgbClr val="EF8023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Andika" panose="02000000000000000000" pitchFamily="2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altLang="en-US" sz="3600" dirty="0">
                    <a:solidFill>
                      <a:schemeClr val="bg1"/>
                    </a:solidFill>
                    <a:latin typeface="+mj-lt"/>
                  </a:rPr>
                  <a:t>cop</a:t>
                </a:r>
                <a:r>
                  <a:rPr lang="en-GB" altLang="en-US" sz="3600" u="sng" dirty="0">
                    <a:solidFill>
                      <a:schemeClr val="bg1"/>
                    </a:solidFill>
                    <a:latin typeface="+mj-lt"/>
                  </a:rPr>
                  <a:t>ied</a:t>
                </a:r>
              </a:p>
            </p:txBody>
          </p:sp>
          <p:sp>
            <p:nvSpPr>
              <p:cNvPr id="60" name="Title 20">
                <a:extLst>
                  <a:ext uri="{FF2B5EF4-FFF2-40B4-BE49-F238E27FC236}">
                    <a16:creationId xmlns:a16="http://schemas.microsoft.com/office/drawing/2014/main" id="{36C04161-07A9-7373-3381-118CC5FFBE3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24689" y="2946208"/>
                <a:ext cx="2044874" cy="738960"/>
              </a:xfrm>
              <a:prstGeom prst="roundRect">
                <a:avLst/>
              </a:prstGeom>
              <a:solidFill>
                <a:srgbClr val="EF8023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Andika" panose="02000000000000000000" pitchFamily="2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altLang="en-US" sz="3600" dirty="0">
                    <a:solidFill>
                      <a:schemeClr val="bg1"/>
                    </a:solidFill>
                    <a:latin typeface="+mj-lt"/>
                  </a:rPr>
                  <a:t>cop</a:t>
                </a:r>
                <a:r>
                  <a:rPr lang="en-GB" altLang="en-US" sz="3600" u="sng" dirty="0">
                    <a:solidFill>
                      <a:schemeClr val="bg1"/>
                    </a:solidFill>
                    <a:latin typeface="+mj-lt"/>
                  </a:rPr>
                  <a:t>ier</a:t>
                </a:r>
              </a:p>
            </p:txBody>
          </p:sp>
          <p:cxnSp>
            <p:nvCxnSpPr>
              <p:cNvPr id="61" name="Straight Arrow Connector 60">
                <a:extLst>
                  <a:ext uri="{FF2B5EF4-FFF2-40B4-BE49-F238E27FC236}">
                    <a16:creationId xmlns:a16="http://schemas.microsoft.com/office/drawing/2014/main" id="{0853BA2D-6C44-8A44-2A80-1FB4D95965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15704" y="2955040"/>
                <a:ext cx="483797" cy="284549"/>
              </a:xfrm>
              <a:prstGeom prst="straightConnector1">
                <a:avLst/>
              </a:prstGeom>
              <a:ln w="76200">
                <a:solidFill>
                  <a:srgbClr val="EF8023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Title 20">
                <a:extLst>
                  <a:ext uri="{FF2B5EF4-FFF2-40B4-BE49-F238E27FC236}">
                    <a16:creationId xmlns:a16="http://schemas.microsoft.com/office/drawing/2014/main" id="{F628E1AA-DE1B-6A8D-5B8E-98E65B229DE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12171" y="3810560"/>
                <a:ext cx="2057392" cy="738960"/>
              </a:xfrm>
              <a:prstGeom prst="roundRect">
                <a:avLst/>
              </a:prstGeom>
              <a:solidFill>
                <a:srgbClr val="EF8023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Andika" panose="02000000000000000000" pitchFamily="2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altLang="en-US" sz="3600" dirty="0">
                    <a:solidFill>
                      <a:schemeClr val="bg1"/>
                    </a:solidFill>
                    <a:latin typeface="+mj-lt"/>
                  </a:rPr>
                  <a:t>copy</a:t>
                </a:r>
                <a:r>
                  <a:rPr lang="en-GB" altLang="en-US" sz="3600" u="sng" dirty="0">
                    <a:solidFill>
                      <a:schemeClr val="bg1"/>
                    </a:solidFill>
                    <a:latin typeface="+mj-lt"/>
                  </a:rPr>
                  <a:t>ing</a:t>
                </a:r>
              </a:p>
            </p:txBody>
          </p:sp>
        </p:grp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A50FA892-2A8C-B9AE-F994-8004AE161BCC}"/>
                </a:ext>
              </a:extLst>
            </p:cNvPr>
            <p:cNvCxnSpPr>
              <a:cxnSpLocks/>
            </p:cNvCxnSpPr>
            <p:nvPr/>
          </p:nvCxnSpPr>
          <p:spPr>
            <a:xfrm>
              <a:off x="2020389" y="3315688"/>
              <a:ext cx="478964" cy="525239"/>
            </a:xfrm>
            <a:prstGeom prst="straightConnector1">
              <a:avLst/>
            </a:prstGeom>
            <a:ln w="7620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E0D4FF57-0447-799F-0951-2BCD34560D27}"/>
              </a:ext>
            </a:extLst>
          </p:cNvPr>
          <p:cNvGrpSpPr/>
          <p:nvPr/>
        </p:nvGrpSpPr>
        <p:grpSpPr>
          <a:xfrm>
            <a:off x="6948113" y="4975321"/>
            <a:ext cx="4540427" cy="1596389"/>
            <a:chOff x="291738" y="2088779"/>
            <a:chExt cx="4540427" cy="1596389"/>
          </a:xfrm>
          <a:solidFill>
            <a:srgbClr val="00B0F0"/>
          </a:solidFill>
        </p:grpSpPr>
        <p:sp>
          <p:nvSpPr>
            <p:cNvPr id="79" name="Title 20">
              <a:extLst>
                <a:ext uri="{FF2B5EF4-FFF2-40B4-BE49-F238E27FC236}">
                  <a16:creationId xmlns:a16="http://schemas.microsoft.com/office/drawing/2014/main" id="{2FC50271-5740-EF5E-5EB7-9269C47830C1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ln>
              <a:solidFill>
                <a:srgbClr val="FFC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reply</a:t>
              </a:r>
            </a:p>
          </p:txBody>
        </p:sp>
        <p:cxnSp>
          <p:nvCxnSpPr>
            <p:cNvPr id="80" name="Straight Arrow Connector 79">
              <a:extLst>
                <a:ext uri="{FF2B5EF4-FFF2-40B4-BE49-F238E27FC236}">
                  <a16:creationId xmlns:a16="http://schemas.microsoft.com/office/drawing/2014/main" id="{B451266E-EA96-716A-5E00-B0A7E3417350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itle 20">
              <a:extLst>
                <a:ext uri="{FF2B5EF4-FFF2-40B4-BE49-F238E27FC236}">
                  <a16:creationId xmlns:a16="http://schemas.microsoft.com/office/drawing/2014/main" id="{34C35977-2C10-E79B-24EA-B6F7D1400E56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107474" cy="738960"/>
            </a:xfrm>
            <a:prstGeom prst="roundRect">
              <a:avLst/>
            </a:prstGeom>
            <a:grpFill/>
            <a:ln>
              <a:solidFill>
                <a:srgbClr val="FFC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repl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ied</a:t>
              </a:r>
            </a:p>
          </p:txBody>
        </p:sp>
        <p:sp>
          <p:nvSpPr>
            <p:cNvPr id="82" name="Title 20">
              <a:extLst>
                <a:ext uri="{FF2B5EF4-FFF2-40B4-BE49-F238E27FC236}">
                  <a16:creationId xmlns:a16="http://schemas.microsoft.com/office/drawing/2014/main" id="{E5D45CC3-C9DA-9027-C54D-3856838330C7}"/>
                </a:ext>
              </a:extLst>
            </p:cNvPr>
            <p:cNvSpPr txBox="1">
              <a:spLocks/>
            </p:cNvSpPr>
            <p:nvPr/>
          </p:nvSpPr>
          <p:spPr>
            <a:xfrm>
              <a:off x="2724689" y="2946208"/>
              <a:ext cx="2107476" cy="738960"/>
            </a:xfrm>
            <a:prstGeom prst="roundRect">
              <a:avLst/>
            </a:prstGeom>
            <a:grpFill/>
            <a:ln>
              <a:solidFill>
                <a:srgbClr val="FFC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reply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ing</a:t>
              </a:r>
            </a:p>
          </p:txBody>
        </p:sp>
        <p:cxnSp>
          <p:nvCxnSpPr>
            <p:cNvPr id="83" name="Straight Arrow Connector 82">
              <a:extLst>
                <a:ext uri="{FF2B5EF4-FFF2-40B4-BE49-F238E27FC236}">
                  <a16:creationId xmlns:a16="http://schemas.microsoft.com/office/drawing/2014/main" id="{B8EBAAD7-2887-5CF1-8034-29035CF13434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FDC57FCA-F353-89AB-7991-E5F3958B80E2}"/>
              </a:ext>
            </a:extLst>
          </p:cNvPr>
          <p:cNvGrpSpPr/>
          <p:nvPr/>
        </p:nvGrpSpPr>
        <p:grpSpPr>
          <a:xfrm>
            <a:off x="7010712" y="2088779"/>
            <a:ext cx="4477828" cy="2460741"/>
            <a:chOff x="291738" y="2088779"/>
            <a:chExt cx="4477828" cy="2460741"/>
          </a:xfrm>
          <a:solidFill>
            <a:srgbClr val="00B050"/>
          </a:solidFill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54D8FEEF-3A63-4FFD-0ACD-AD01AADBAAB4}"/>
                </a:ext>
              </a:extLst>
            </p:cNvPr>
            <p:cNvGrpSpPr/>
            <p:nvPr/>
          </p:nvGrpSpPr>
          <p:grpSpPr>
            <a:xfrm>
              <a:off x="291738" y="2088779"/>
              <a:ext cx="4477828" cy="2460741"/>
              <a:chOff x="291738" y="2088779"/>
              <a:chExt cx="4477828" cy="2460741"/>
            </a:xfrm>
            <a:grpFill/>
          </p:grpSpPr>
          <p:sp>
            <p:nvSpPr>
              <p:cNvPr id="87" name="Title 20">
                <a:extLst>
                  <a:ext uri="{FF2B5EF4-FFF2-40B4-BE49-F238E27FC236}">
                    <a16:creationId xmlns:a16="http://schemas.microsoft.com/office/drawing/2014/main" id="{7B5FA417-0344-A7C2-736B-29D0CEED389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738" y="2101728"/>
                <a:ext cx="1641565" cy="738960"/>
              </a:xfrm>
              <a:prstGeom prst="roundRect">
                <a:avLst/>
              </a:prstGeom>
              <a:grp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Andika" panose="02000000000000000000" pitchFamily="2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altLang="en-US" sz="3600" dirty="0">
                    <a:solidFill>
                      <a:schemeClr val="bg1"/>
                    </a:solidFill>
                    <a:latin typeface="+mj-lt"/>
                  </a:rPr>
                  <a:t>try</a:t>
                </a:r>
              </a:p>
            </p:txBody>
          </p:sp>
          <p:cxnSp>
            <p:nvCxnSpPr>
              <p:cNvPr id="88" name="Straight Arrow Connector 87">
                <a:extLst>
                  <a:ext uri="{FF2B5EF4-FFF2-40B4-BE49-F238E27FC236}">
                    <a16:creationId xmlns:a16="http://schemas.microsoft.com/office/drawing/2014/main" id="{F771A994-611B-F172-376D-FAD6AA7F8A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15705" y="2435738"/>
                <a:ext cx="476795" cy="0"/>
              </a:xfrm>
              <a:prstGeom prst="straightConnector1">
                <a:avLst/>
              </a:prstGeom>
              <a:grpFill/>
              <a:ln w="7620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Title 20">
                <a:extLst>
                  <a:ext uri="{FF2B5EF4-FFF2-40B4-BE49-F238E27FC236}">
                    <a16:creationId xmlns:a16="http://schemas.microsoft.com/office/drawing/2014/main" id="{4893FE4C-B19B-12C4-62FA-0FCE20F1B59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24691" y="2088779"/>
                <a:ext cx="2044875" cy="738960"/>
              </a:xfrm>
              <a:prstGeom prst="roundRect">
                <a:avLst/>
              </a:prstGeom>
              <a:grp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Andika" panose="02000000000000000000" pitchFamily="2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altLang="en-US" sz="3600" dirty="0">
                    <a:solidFill>
                      <a:schemeClr val="bg1"/>
                    </a:solidFill>
                    <a:latin typeface="+mj-lt"/>
                  </a:rPr>
                  <a:t>tr</a:t>
                </a:r>
                <a:r>
                  <a:rPr lang="en-GB" altLang="en-US" sz="3600" u="sng" dirty="0">
                    <a:solidFill>
                      <a:schemeClr val="bg1"/>
                    </a:solidFill>
                    <a:latin typeface="+mj-lt"/>
                  </a:rPr>
                  <a:t>ied</a:t>
                </a:r>
              </a:p>
            </p:txBody>
          </p:sp>
          <p:sp>
            <p:nvSpPr>
              <p:cNvPr id="90" name="Title 20">
                <a:extLst>
                  <a:ext uri="{FF2B5EF4-FFF2-40B4-BE49-F238E27FC236}">
                    <a16:creationId xmlns:a16="http://schemas.microsoft.com/office/drawing/2014/main" id="{3B2B2746-29EF-7406-E31B-5A2A46F2A82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24689" y="2946208"/>
                <a:ext cx="2044874" cy="738960"/>
              </a:xfrm>
              <a:prstGeom prst="roundRect">
                <a:avLst/>
              </a:prstGeom>
              <a:grp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Andika" panose="02000000000000000000" pitchFamily="2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altLang="en-US" sz="3600" dirty="0">
                    <a:solidFill>
                      <a:schemeClr val="bg1"/>
                    </a:solidFill>
                    <a:latin typeface="+mj-lt"/>
                  </a:rPr>
                  <a:t>tr</a:t>
                </a:r>
                <a:r>
                  <a:rPr lang="en-GB" altLang="en-US" sz="3600" u="sng" dirty="0">
                    <a:solidFill>
                      <a:schemeClr val="bg1"/>
                    </a:solidFill>
                    <a:latin typeface="+mj-lt"/>
                  </a:rPr>
                  <a:t>ier</a:t>
                </a:r>
              </a:p>
            </p:txBody>
          </p:sp>
          <p:cxnSp>
            <p:nvCxnSpPr>
              <p:cNvPr id="91" name="Straight Arrow Connector 90">
                <a:extLst>
                  <a:ext uri="{FF2B5EF4-FFF2-40B4-BE49-F238E27FC236}">
                    <a16:creationId xmlns:a16="http://schemas.microsoft.com/office/drawing/2014/main" id="{1FEDFFFE-87CC-B910-073B-ECCBC295D4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15704" y="2955040"/>
                <a:ext cx="483797" cy="284549"/>
              </a:xfrm>
              <a:prstGeom prst="straightConnector1">
                <a:avLst/>
              </a:prstGeom>
              <a:grpFill/>
              <a:ln w="7620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Title 20">
                <a:extLst>
                  <a:ext uri="{FF2B5EF4-FFF2-40B4-BE49-F238E27FC236}">
                    <a16:creationId xmlns:a16="http://schemas.microsoft.com/office/drawing/2014/main" id="{8B6F85FF-42BC-D41F-B842-ECD3D833917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12171" y="3810560"/>
                <a:ext cx="2057392" cy="738960"/>
              </a:xfrm>
              <a:prstGeom prst="roundRect">
                <a:avLst/>
              </a:prstGeom>
              <a:grp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Andika" panose="02000000000000000000" pitchFamily="2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altLang="en-US" sz="3600" dirty="0">
                    <a:solidFill>
                      <a:schemeClr val="bg1"/>
                    </a:solidFill>
                    <a:latin typeface="+mj-lt"/>
                  </a:rPr>
                  <a:t>try</a:t>
                </a:r>
                <a:r>
                  <a:rPr lang="en-GB" altLang="en-US" sz="3600" u="sng" dirty="0">
                    <a:solidFill>
                      <a:schemeClr val="bg1"/>
                    </a:solidFill>
                    <a:latin typeface="+mj-lt"/>
                  </a:rPr>
                  <a:t>ing</a:t>
                </a:r>
              </a:p>
            </p:txBody>
          </p:sp>
        </p:grpSp>
        <p:cxnSp>
          <p:nvCxnSpPr>
            <p:cNvPr id="86" name="Straight Arrow Connector 85">
              <a:extLst>
                <a:ext uri="{FF2B5EF4-FFF2-40B4-BE49-F238E27FC236}">
                  <a16:creationId xmlns:a16="http://schemas.microsoft.com/office/drawing/2014/main" id="{90A0E375-AD1C-F30E-9CFB-355DB51D422D}"/>
                </a:ext>
              </a:extLst>
            </p:cNvPr>
            <p:cNvCxnSpPr>
              <a:cxnSpLocks/>
            </p:cNvCxnSpPr>
            <p:nvPr/>
          </p:nvCxnSpPr>
          <p:spPr>
            <a:xfrm>
              <a:off x="2020389" y="3315688"/>
              <a:ext cx="478964" cy="525239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7709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12B3C697-F1D8-8E80-F0C2-0A34B30112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785" y="1097280"/>
            <a:ext cx="4342450" cy="4051442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C7644EC-E49C-B1AE-6E6C-0EC23340E0AF}"/>
              </a:ext>
            </a:extLst>
          </p:cNvPr>
          <p:cNvGrpSpPr/>
          <p:nvPr/>
        </p:nvGrpSpPr>
        <p:grpSpPr>
          <a:xfrm>
            <a:off x="5902235" y="2710021"/>
            <a:ext cx="4540427" cy="1596389"/>
            <a:chOff x="291738" y="2088779"/>
            <a:chExt cx="4540427" cy="1596389"/>
          </a:xfrm>
          <a:solidFill>
            <a:srgbClr val="FFC000"/>
          </a:solidFill>
        </p:grpSpPr>
        <p:sp>
          <p:nvSpPr>
            <p:cNvPr id="8" name="Title 20">
              <a:extLst>
                <a:ext uri="{FF2B5EF4-FFF2-40B4-BE49-F238E27FC236}">
                  <a16:creationId xmlns:a16="http://schemas.microsoft.com/office/drawing/2014/main" id="{90060092-4CD0-ABA6-B8BC-710A24B41279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happy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9287F0AD-10FB-E302-322E-8E2B67B5B5D5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itle 20">
              <a:extLst>
                <a:ext uri="{FF2B5EF4-FFF2-40B4-BE49-F238E27FC236}">
                  <a16:creationId xmlns:a16="http://schemas.microsoft.com/office/drawing/2014/main" id="{5677D58E-2055-E985-688F-5992FC6CCDB5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107474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happ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ier</a:t>
              </a:r>
            </a:p>
          </p:txBody>
        </p:sp>
        <p:sp>
          <p:nvSpPr>
            <p:cNvPr id="11" name="Title 20">
              <a:extLst>
                <a:ext uri="{FF2B5EF4-FFF2-40B4-BE49-F238E27FC236}">
                  <a16:creationId xmlns:a16="http://schemas.microsoft.com/office/drawing/2014/main" id="{6DC641E1-FDC5-BD6E-7CBD-FF1457281A7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9" y="2946208"/>
              <a:ext cx="210747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happ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iest</a:t>
              </a: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DDBBE783-B2EE-878D-6380-4161B8C5DB90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2479E20-2B21-4F4D-B45D-F5227F6B55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622" y="918878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989B25E-4454-5D2E-B60A-B3E1A4F18C5A}"/>
              </a:ext>
            </a:extLst>
          </p:cNvPr>
          <p:cNvGrpSpPr/>
          <p:nvPr/>
        </p:nvGrpSpPr>
        <p:grpSpPr>
          <a:xfrm>
            <a:off x="5281559" y="2427754"/>
            <a:ext cx="4477828" cy="2460741"/>
            <a:chOff x="291738" y="2088779"/>
            <a:chExt cx="4477828" cy="246074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E7536B2-C69F-5800-AB9E-DF7C9D86BB5C}"/>
                </a:ext>
              </a:extLst>
            </p:cNvPr>
            <p:cNvGrpSpPr/>
            <p:nvPr/>
          </p:nvGrpSpPr>
          <p:grpSpPr>
            <a:xfrm>
              <a:off x="291738" y="2088779"/>
              <a:ext cx="4477828" cy="2460741"/>
              <a:chOff x="291738" y="2088779"/>
              <a:chExt cx="4477828" cy="2460741"/>
            </a:xfrm>
          </p:grpSpPr>
          <p:sp>
            <p:nvSpPr>
              <p:cNvPr id="10" name="Title 20">
                <a:extLst>
                  <a:ext uri="{FF2B5EF4-FFF2-40B4-BE49-F238E27FC236}">
                    <a16:creationId xmlns:a16="http://schemas.microsoft.com/office/drawing/2014/main" id="{7A935807-012F-72BB-2784-B1495B97953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738" y="2101728"/>
                <a:ext cx="1641565" cy="738960"/>
              </a:xfrm>
              <a:prstGeom prst="roundRect">
                <a:avLst/>
              </a:prstGeom>
              <a:solidFill>
                <a:srgbClr val="EF8023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Andika" panose="02000000000000000000" pitchFamily="2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altLang="en-US" sz="3600" dirty="0">
                    <a:solidFill>
                      <a:schemeClr val="bg1"/>
                    </a:solidFill>
                    <a:latin typeface="+mj-lt"/>
                  </a:rPr>
                  <a:t>copy</a:t>
                </a:r>
              </a:p>
            </p:txBody>
          </p:sp>
          <p:cxnSp>
            <p:nvCxnSpPr>
              <p:cNvPr id="11" name="Straight Arrow Connector 10">
                <a:extLst>
                  <a:ext uri="{FF2B5EF4-FFF2-40B4-BE49-F238E27FC236}">
                    <a16:creationId xmlns:a16="http://schemas.microsoft.com/office/drawing/2014/main" id="{6AB6BDB5-88D4-387A-466D-7F81EA9B04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15705" y="2435738"/>
                <a:ext cx="476795" cy="0"/>
              </a:xfrm>
              <a:prstGeom prst="straightConnector1">
                <a:avLst/>
              </a:prstGeom>
              <a:ln w="76200">
                <a:solidFill>
                  <a:srgbClr val="EF8023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itle 20">
                <a:extLst>
                  <a:ext uri="{FF2B5EF4-FFF2-40B4-BE49-F238E27FC236}">
                    <a16:creationId xmlns:a16="http://schemas.microsoft.com/office/drawing/2014/main" id="{B014B993-C390-3AE1-B764-09209C84397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24691" y="2088779"/>
                <a:ext cx="2044875" cy="738960"/>
              </a:xfrm>
              <a:prstGeom prst="roundRect">
                <a:avLst/>
              </a:prstGeom>
              <a:solidFill>
                <a:srgbClr val="EF8023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Andika" panose="02000000000000000000" pitchFamily="2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altLang="en-US" sz="3600" dirty="0">
                    <a:solidFill>
                      <a:schemeClr val="bg1"/>
                    </a:solidFill>
                    <a:latin typeface="+mj-lt"/>
                  </a:rPr>
                  <a:t>cop</a:t>
                </a:r>
                <a:r>
                  <a:rPr lang="en-GB" altLang="en-US" sz="3600" u="sng" dirty="0">
                    <a:solidFill>
                      <a:schemeClr val="bg1"/>
                    </a:solidFill>
                    <a:latin typeface="+mj-lt"/>
                  </a:rPr>
                  <a:t>ied</a:t>
                </a:r>
              </a:p>
            </p:txBody>
          </p:sp>
          <p:sp>
            <p:nvSpPr>
              <p:cNvPr id="13" name="Title 20">
                <a:extLst>
                  <a:ext uri="{FF2B5EF4-FFF2-40B4-BE49-F238E27FC236}">
                    <a16:creationId xmlns:a16="http://schemas.microsoft.com/office/drawing/2014/main" id="{F86BFF2F-CC55-AB30-7CF3-87B2383A31C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24689" y="2946208"/>
                <a:ext cx="2044874" cy="738960"/>
              </a:xfrm>
              <a:prstGeom prst="roundRect">
                <a:avLst/>
              </a:prstGeom>
              <a:solidFill>
                <a:srgbClr val="EF8023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Andika" panose="02000000000000000000" pitchFamily="2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altLang="en-US" sz="3600" dirty="0">
                    <a:solidFill>
                      <a:schemeClr val="bg1"/>
                    </a:solidFill>
                    <a:latin typeface="+mj-lt"/>
                  </a:rPr>
                  <a:t>cop</a:t>
                </a:r>
                <a:r>
                  <a:rPr lang="en-GB" altLang="en-US" sz="3600" u="sng" dirty="0">
                    <a:solidFill>
                      <a:schemeClr val="bg1"/>
                    </a:solidFill>
                    <a:latin typeface="+mj-lt"/>
                  </a:rPr>
                  <a:t>ier</a:t>
                </a:r>
              </a:p>
            </p:txBody>
          </p:sp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1971258D-71F0-ABB6-5C96-6C6D784B30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15704" y="2955040"/>
                <a:ext cx="483797" cy="284549"/>
              </a:xfrm>
              <a:prstGeom prst="straightConnector1">
                <a:avLst/>
              </a:prstGeom>
              <a:ln w="76200">
                <a:solidFill>
                  <a:srgbClr val="EF8023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itle 20">
                <a:extLst>
                  <a:ext uri="{FF2B5EF4-FFF2-40B4-BE49-F238E27FC236}">
                    <a16:creationId xmlns:a16="http://schemas.microsoft.com/office/drawing/2014/main" id="{8C6A78AB-3E59-567C-25D8-DC5D634F7C2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12171" y="3810560"/>
                <a:ext cx="2057392" cy="738960"/>
              </a:xfrm>
              <a:prstGeom prst="roundRect">
                <a:avLst/>
              </a:prstGeom>
              <a:solidFill>
                <a:srgbClr val="EF8023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Andika" panose="02000000000000000000" pitchFamily="2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altLang="en-US" sz="3600" dirty="0">
                    <a:solidFill>
                      <a:schemeClr val="bg1"/>
                    </a:solidFill>
                    <a:latin typeface="+mj-lt"/>
                  </a:rPr>
                  <a:t>copy</a:t>
                </a:r>
                <a:r>
                  <a:rPr lang="en-GB" altLang="en-US" sz="3600" u="sng" dirty="0">
                    <a:solidFill>
                      <a:schemeClr val="bg1"/>
                    </a:solidFill>
                    <a:latin typeface="+mj-lt"/>
                  </a:rPr>
                  <a:t>ing</a:t>
                </a:r>
              </a:p>
            </p:txBody>
          </p:sp>
        </p:grp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6BF0FF79-923B-2A61-8051-96700DC48B47}"/>
                </a:ext>
              </a:extLst>
            </p:cNvPr>
            <p:cNvCxnSpPr>
              <a:cxnSpLocks/>
            </p:cNvCxnSpPr>
            <p:nvPr/>
          </p:nvCxnSpPr>
          <p:spPr>
            <a:xfrm>
              <a:off x="2020389" y="3315688"/>
              <a:ext cx="478964" cy="525239"/>
            </a:xfrm>
            <a:prstGeom prst="straightConnector1">
              <a:avLst/>
            </a:prstGeom>
            <a:ln w="7620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A42E34D-6BFD-AB12-AE5F-6AF32D9FA4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161" y="1269404"/>
            <a:ext cx="4948285" cy="3901443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4C563D11-6606-207A-72E4-9E0F484044FD}"/>
              </a:ext>
            </a:extLst>
          </p:cNvPr>
          <p:cNvGrpSpPr/>
          <p:nvPr/>
        </p:nvGrpSpPr>
        <p:grpSpPr>
          <a:xfrm>
            <a:off x="5817638" y="2198627"/>
            <a:ext cx="4477828" cy="2460741"/>
            <a:chOff x="291738" y="2088779"/>
            <a:chExt cx="4477828" cy="2460741"/>
          </a:xfrm>
          <a:solidFill>
            <a:srgbClr val="00B050"/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96191F2-E960-6F81-11A6-030DC28E585E}"/>
                </a:ext>
              </a:extLst>
            </p:cNvPr>
            <p:cNvGrpSpPr/>
            <p:nvPr/>
          </p:nvGrpSpPr>
          <p:grpSpPr>
            <a:xfrm>
              <a:off x="291738" y="2088779"/>
              <a:ext cx="4477828" cy="2460741"/>
              <a:chOff x="291738" y="2088779"/>
              <a:chExt cx="4477828" cy="2460741"/>
            </a:xfrm>
            <a:grpFill/>
          </p:grpSpPr>
          <p:sp>
            <p:nvSpPr>
              <p:cNvPr id="10" name="Title 20">
                <a:extLst>
                  <a:ext uri="{FF2B5EF4-FFF2-40B4-BE49-F238E27FC236}">
                    <a16:creationId xmlns:a16="http://schemas.microsoft.com/office/drawing/2014/main" id="{0492F61E-3926-D42F-15B6-0E41A0CE7FF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738" y="2101728"/>
                <a:ext cx="1641565" cy="738960"/>
              </a:xfrm>
              <a:prstGeom prst="roundRect">
                <a:avLst/>
              </a:prstGeom>
              <a:grp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Andika" panose="02000000000000000000" pitchFamily="2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altLang="en-US" sz="3600" dirty="0">
                    <a:solidFill>
                      <a:schemeClr val="bg1"/>
                    </a:solidFill>
                    <a:latin typeface="+mj-lt"/>
                  </a:rPr>
                  <a:t>try</a:t>
                </a:r>
              </a:p>
            </p:txBody>
          </p:sp>
          <p:cxnSp>
            <p:nvCxnSpPr>
              <p:cNvPr id="11" name="Straight Arrow Connector 10">
                <a:extLst>
                  <a:ext uri="{FF2B5EF4-FFF2-40B4-BE49-F238E27FC236}">
                    <a16:creationId xmlns:a16="http://schemas.microsoft.com/office/drawing/2014/main" id="{B764970B-B6CC-0860-6711-2F1765CDAA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15705" y="2435738"/>
                <a:ext cx="476795" cy="0"/>
              </a:xfrm>
              <a:prstGeom prst="straightConnector1">
                <a:avLst/>
              </a:prstGeom>
              <a:grpFill/>
              <a:ln w="7620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itle 20">
                <a:extLst>
                  <a:ext uri="{FF2B5EF4-FFF2-40B4-BE49-F238E27FC236}">
                    <a16:creationId xmlns:a16="http://schemas.microsoft.com/office/drawing/2014/main" id="{D264D1E5-B71F-FB35-1B2B-4F9DD4E1702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24691" y="2088779"/>
                <a:ext cx="2044875" cy="738960"/>
              </a:xfrm>
              <a:prstGeom prst="roundRect">
                <a:avLst/>
              </a:prstGeom>
              <a:grp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Andika" panose="02000000000000000000" pitchFamily="2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altLang="en-US" sz="3600" dirty="0">
                    <a:solidFill>
                      <a:schemeClr val="bg1"/>
                    </a:solidFill>
                    <a:latin typeface="+mj-lt"/>
                  </a:rPr>
                  <a:t>tr</a:t>
                </a:r>
                <a:r>
                  <a:rPr lang="en-GB" altLang="en-US" sz="3600" u="sng" dirty="0">
                    <a:solidFill>
                      <a:schemeClr val="bg1"/>
                    </a:solidFill>
                    <a:latin typeface="+mj-lt"/>
                  </a:rPr>
                  <a:t>ied</a:t>
                </a:r>
              </a:p>
            </p:txBody>
          </p:sp>
          <p:sp>
            <p:nvSpPr>
              <p:cNvPr id="13" name="Title 20">
                <a:extLst>
                  <a:ext uri="{FF2B5EF4-FFF2-40B4-BE49-F238E27FC236}">
                    <a16:creationId xmlns:a16="http://schemas.microsoft.com/office/drawing/2014/main" id="{9FC85FB0-27E5-1C08-6D8D-875FCE53F5F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24689" y="2946208"/>
                <a:ext cx="2044874" cy="738960"/>
              </a:xfrm>
              <a:prstGeom prst="roundRect">
                <a:avLst/>
              </a:prstGeom>
              <a:grp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Andika" panose="02000000000000000000" pitchFamily="2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altLang="en-US" sz="3600" dirty="0">
                    <a:solidFill>
                      <a:schemeClr val="bg1"/>
                    </a:solidFill>
                    <a:latin typeface="+mj-lt"/>
                  </a:rPr>
                  <a:t>tr</a:t>
                </a:r>
                <a:r>
                  <a:rPr lang="en-GB" altLang="en-US" sz="3600" u="sng" dirty="0">
                    <a:solidFill>
                      <a:schemeClr val="bg1"/>
                    </a:solidFill>
                    <a:latin typeface="+mj-lt"/>
                  </a:rPr>
                  <a:t>ier</a:t>
                </a:r>
              </a:p>
            </p:txBody>
          </p:sp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3A9862EE-7AE4-005A-F12F-F9A3A17530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15704" y="2955040"/>
                <a:ext cx="483797" cy="284549"/>
              </a:xfrm>
              <a:prstGeom prst="straightConnector1">
                <a:avLst/>
              </a:prstGeom>
              <a:grpFill/>
              <a:ln w="7620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itle 20">
                <a:extLst>
                  <a:ext uri="{FF2B5EF4-FFF2-40B4-BE49-F238E27FC236}">
                    <a16:creationId xmlns:a16="http://schemas.microsoft.com/office/drawing/2014/main" id="{C7CADF60-EE99-C59A-A533-2BE0741D18E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12171" y="3810560"/>
                <a:ext cx="2057392" cy="738960"/>
              </a:xfrm>
              <a:prstGeom prst="roundRect">
                <a:avLst/>
              </a:prstGeom>
              <a:grp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Andika" panose="02000000000000000000" pitchFamily="2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altLang="en-US" sz="3600" dirty="0">
                    <a:solidFill>
                      <a:schemeClr val="bg1"/>
                    </a:solidFill>
                    <a:latin typeface="+mj-lt"/>
                  </a:rPr>
                  <a:t>try</a:t>
                </a:r>
                <a:r>
                  <a:rPr lang="en-GB" altLang="en-US" sz="3600" u="sng" dirty="0">
                    <a:solidFill>
                      <a:schemeClr val="bg1"/>
                    </a:solidFill>
                    <a:latin typeface="+mj-lt"/>
                  </a:rPr>
                  <a:t>ing</a:t>
                </a:r>
              </a:p>
            </p:txBody>
          </p:sp>
        </p:grp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56DCCDBB-2387-C1FC-7D78-2C84B8917DA5}"/>
                </a:ext>
              </a:extLst>
            </p:cNvPr>
            <p:cNvCxnSpPr>
              <a:cxnSpLocks/>
            </p:cNvCxnSpPr>
            <p:nvPr/>
          </p:nvCxnSpPr>
          <p:spPr>
            <a:xfrm>
              <a:off x="2020389" y="3315688"/>
              <a:ext cx="478964" cy="525239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AF05C03-FCBB-B1B0-B766-98CDCD83B45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286" y="2009159"/>
            <a:ext cx="10337074" cy="291118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Adding –ed, –ing, –er and –est to a root word ending in –y with a consonant before it.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A4ECC761-6119-9EDF-D779-9F51DFEFB0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5F5561AA-BCEC-E827-F9B1-D609725C3D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17022C7D-D4F4-FBBE-A5BD-491EF27CA0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F1A2CE36-3CB8-83AD-C591-FC679971AC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1194405"/>
            <a:ext cx="3962754" cy="3697191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124CF0DC-592E-7C5D-B3D7-B8C0CA90CDF1}"/>
              </a:ext>
            </a:extLst>
          </p:cNvPr>
          <p:cNvGrpSpPr/>
          <p:nvPr/>
        </p:nvGrpSpPr>
        <p:grpSpPr>
          <a:xfrm>
            <a:off x="5450239" y="2719801"/>
            <a:ext cx="4540427" cy="1596389"/>
            <a:chOff x="291738" y="2088779"/>
            <a:chExt cx="4540427" cy="1596389"/>
          </a:xfrm>
          <a:solidFill>
            <a:srgbClr val="00B0F0"/>
          </a:solidFill>
        </p:grpSpPr>
        <p:sp>
          <p:nvSpPr>
            <p:cNvPr id="8" name="Title 20">
              <a:extLst>
                <a:ext uri="{FF2B5EF4-FFF2-40B4-BE49-F238E27FC236}">
                  <a16:creationId xmlns:a16="http://schemas.microsoft.com/office/drawing/2014/main" id="{C5EA4C34-9C80-0824-410C-1692E4D7DE9C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reply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567CE6CD-5979-A637-5AAC-629498D16FD2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itle 20">
              <a:extLst>
                <a:ext uri="{FF2B5EF4-FFF2-40B4-BE49-F238E27FC236}">
                  <a16:creationId xmlns:a16="http://schemas.microsoft.com/office/drawing/2014/main" id="{BACB9783-BEE0-88B3-ACD3-794C494EC376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107474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repl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ied</a:t>
              </a:r>
            </a:p>
          </p:txBody>
        </p:sp>
        <p:sp>
          <p:nvSpPr>
            <p:cNvPr id="11" name="Title 20">
              <a:extLst>
                <a:ext uri="{FF2B5EF4-FFF2-40B4-BE49-F238E27FC236}">
                  <a16:creationId xmlns:a16="http://schemas.microsoft.com/office/drawing/2014/main" id="{0ACDE054-68DE-DE88-768A-5505AFBCA460}"/>
                </a:ext>
              </a:extLst>
            </p:cNvPr>
            <p:cNvSpPr txBox="1">
              <a:spLocks/>
            </p:cNvSpPr>
            <p:nvPr/>
          </p:nvSpPr>
          <p:spPr>
            <a:xfrm>
              <a:off x="2724689" y="2946208"/>
              <a:ext cx="210747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reply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ing</a:t>
              </a: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6B8FE05E-8454-A27B-308D-ED5D538D70D4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5802A12-A5E9-09F9-0EDF-15F21A0F92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copied his idea.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795554" y="3289927"/>
            <a:ext cx="51032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copied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635" y="2192152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3861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838B7F6-C2B2-37AD-FFA9-102645B62F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a copier.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590903" y="3220126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copier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663" y="185612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3528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3C06A9B-221F-9707-6652-F7A847C32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copying Emile’s writing.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copying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6409" y="2097119"/>
            <a:ext cx="3740723" cy="481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7797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126A3D4-9B62-9323-6AD0-94D614BD7D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felt happier than he had all day.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355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happier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0127" y="2122844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2233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E9532C49-EEED-F6D9-B241-19CAF27DE3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beeped with joy, feeling her happiest yet.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01284" y="2976418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happiest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7069" y="2033250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146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A7B9FF7-BA3F-CC0F-B1BA-13744F8E2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made a little beep that sounded like crying too.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564779" y="2950293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crying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7221" y="185612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984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961F8FA-1136-61A0-A052-F9769D74BE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quickly replied.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038457" y="3168007"/>
            <a:ext cx="58260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replied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7734" y="2221409"/>
            <a:ext cx="3740723" cy="481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8181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654F9DE1-8154-6BA1-A78A-A8AE616DC5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laughed, replying quickly.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085806" y="3428998"/>
            <a:ext cx="71061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replying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314432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253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FC2ED5A-519C-5C07-D3F5-982AC08452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Aimee, a natural trier, added little stones for decoration.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98423" y="3150590"/>
            <a:ext cx="6372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trier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696" y="2117513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84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3782" y="55773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a </a:t>
            </a:r>
            <a:r>
              <a:rPr lang="en-GB" sz="4400" u="sng" dirty="0">
                <a:solidFill>
                  <a:srgbClr val="FFFF00"/>
                </a:solidFill>
              </a:rPr>
              <a:t>verb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202544" y="2932146"/>
            <a:ext cx="7473273" cy="344252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a word that describes an action.</a:t>
            </a:r>
          </a:p>
          <a:p>
            <a:pPr algn="ctr"/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examples?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5B0B4A-F204-58DD-8F25-713317F705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2369" y="1666739"/>
            <a:ext cx="5132301" cy="512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97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E693B8D-8FD1-4B16-D227-909C0398EA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When Emile’s first tower fell, he just smiled and kept trying.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28159" y="3053464"/>
            <a:ext cx="75329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trying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705" y="1689463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9864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360218" y="1810633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was a magical copyer that could duplicate anything placed inside it.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332509" y="3311010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was a magical copier that could duplicate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anything placed inside it.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421733-FCB3-A739-587D-8ABEE680E32B}"/>
              </a:ext>
            </a:extLst>
          </p:cNvPr>
          <p:cNvSpPr txBox="1"/>
          <p:nvPr/>
        </p:nvSpPr>
        <p:spPr>
          <a:xfrm>
            <a:off x="186442" y="4840353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was a magical cop</a:t>
            </a:r>
            <a:r>
              <a:rPr lang="en-GB" sz="3600" u="sng" dirty="0">
                <a:solidFill>
                  <a:srgbClr val="FF0000"/>
                </a:solidFill>
              </a:rPr>
              <a:t>ier</a:t>
            </a:r>
            <a:r>
              <a:rPr lang="en-GB" sz="3600" dirty="0">
                <a:solidFill>
                  <a:schemeClr val="bg1"/>
                </a:solidFill>
              </a:rPr>
              <a:t> that could duplicate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anything placed inside it.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7389B8D-321F-3FF7-792B-50C5F34CD7FF}"/>
              </a:ext>
            </a:extLst>
          </p:cNvPr>
          <p:cNvCxnSpPr>
            <a:cxnSpLocks/>
          </p:cNvCxnSpPr>
          <p:nvPr/>
        </p:nvCxnSpPr>
        <p:spPr>
          <a:xfrm>
            <a:off x="2292541" y="3167313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4302BAA-E48B-C018-7400-8D809705E373}"/>
              </a:ext>
            </a:extLst>
          </p:cNvPr>
          <p:cNvCxnSpPr>
            <a:cxnSpLocks/>
          </p:cNvCxnSpPr>
          <p:nvPr/>
        </p:nvCxnSpPr>
        <p:spPr>
          <a:xfrm>
            <a:off x="2292541" y="4692636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602525" y="201349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 replyed, "Why don't we try copiing ourselves?”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602525" y="506413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 repl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ed, "Why don't we try cop</a:t>
            </a:r>
            <a:r>
              <a:rPr lang="en-GB" sz="3600" u="sng" dirty="0">
                <a:solidFill>
                  <a:srgbClr val="FF0000"/>
                </a:solidFill>
              </a:rPr>
              <a:t>y</a:t>
            </a:r>
            <a:r>
              <a:rPr lang="en-GB" sz="3600" dirty="0">
                <a:solidFill>
                  <a:schemeClr val="bg1"/>
                </a:solidFill>
              </a:rPr>
              <a:t>ing ourselves?”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602525" y="353881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 replied, "Why don't we try copying ourselves?”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104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____g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5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cop__s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happ___</a:t>
            </a:r>
            <a:endParaRPr lang="en-GB" sz="33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cop__d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copied </a:t>
            </a:r>
          </a:p>
          <a:p>
            <a:pPr algn="ctr"/>
            <a:r>
              <a:rPr lang="en-GB" sz="4400" dirty="0"/>
              <a:t>copies</a:t>
            </a:r>
          </a:p>
          <a:p>
            <a:pPr algn="ctr"/>
            <a:r>
              <a:rPr lang="en-GB" sz="4400" dirty="0"/>
              <a:t>copying </a:t>
            </a:r>
          </a:p>
          <a:p>
            <a:pPr algn="ctr"/>
            <a:r>
              <a:rPr lang="en-GB" sz="4400" dirty="0"/>
              <a:t>happier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copyin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5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cop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ie</a:t>
            </a:r>
            <a:r>
              <a:rPr lang="en-GB" sz="35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ier</a:t>
            </a:r>
            <a:endParaRPr lang="en-GB" sz="33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cop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copied </a:t>
            </a:r>
          </a:p>
          <a:p>
            <a:pPr algn="ctr"/>
            <a:r>
              <a:rPr lang="en-GB" sz="4400" dirty="0"/>
              <a:t>copies</a:t>
            </a:r>
          </a:p>
          <a:p>
            <a:pPr algn="ctr"/>
            <a:r>
              <a:rPr lang="en-GB" sz="4400" dirty="0"/>
              <a:t>copying </a:t>
            </a:r>
          </a:p>
          <a:p>
            <a:pPr algn="ctr"/>
            <a:r>
              <a:rPr lang="en-GB" sz="4400" dirty="0"/>
              <a:t>happier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8DA5A7E9-5647-BCDC-96F5-BAB4BEA695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9508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3125264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24162E0-1E55-D084-99D5-83B42FE9F6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FF69E-CFA2-317C-8D69-A7F217C24FEE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CD6CDA94-FD6B-2BC8-E130-ACEB988687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8413" y="1724611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copied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copier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copying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happier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happiest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cried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crying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6339" y="1724611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replied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replying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tried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trier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trying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A03EDF6-9E06-456A-C0B0-4CAD2FAA32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307F5E7C-E68F-59AF-C942-8095D87488E4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Which of these words are verbs?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copy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tally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reply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 a verb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2723554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54808" y="325350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cry</a:t>
            </a:r>
          </a:p>
        </p:txBody>
      </p:sp>
      <p:pic>
        <p:nvPicPr>
          <p:cNvPr id="10" name="Picture 9" descr="A cartoon character with wings&#10;&#10;Description automatically generated">
            <a:extLst>
              <a:ext uri="{FF2B5EF4-FFF2-40B4-BE49-F238E27FC236}">
                <a16:creationId xmlns:a16="http://schemas.microsoft.com/office/drawing/2014/main" id="{BF4E19AC-A92F-FA41-8C05-29D5C05364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83" y="289166"/>
            <a:ext cx="1502305" cy="2015387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1925386-55A6-25A3-8C80-58E8756FD63B}"/>
              </a:ext>
            </a:extLst>
          </p:cNvPr>
          <p:cNvSpPr txBox="1">
            <a:spLocks/>
          </p:cNvSpPr>
          <p:nvPr/>
        </p:nvSpPr>
        <p:spPr>
          <a:xfrm>
            <a:off x="838199" y="6061863"/>
            <a:ext cx="10515600" cy="539734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HINT: A verb is an action word.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2435 -0.0152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1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7 L 0.38047 -0.009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49" y="-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30" grpId="0" animBg="1"/>
      <p:bldP spid="31" grpId="0" animBg="1"/>
      <p:bldP spid="32" grpId="0" animBg="1"/>
      <p:bldP spid="17" grpId="0" animBg="1"/>
      <p:bldP spid="4" grpId="0" uiExpand="1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960B3172-E289-A788-5CF5-91095D0D77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3782" y="55773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are loads and loads of </a:t>
            </a:r>
            <a:r>
              <a:rPr lang="en-GB" sz="4400" u="sng" dirty="0">
                <a:solidFill>
                  <a:srgbClr val="FFFF00"/>
                </a:solidFill>
              </a:rPr>
              <a:t>verbs</a:t>
            </a:r>
            <a:r>
              <a:rPr lang="en-GB" sz="44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132875" y="2728511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5B0B4A-F204-58DD-8F25-713317F705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2369" y="1666739"/>
            <a:ext cx="5132301" cy="512660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D58C840-2C4A-7186-E533-ECD0839EDD22}"/>
              </a:ext>
            </a:extLst>
          </p:cNvPr>
          <p:cNvSpPr txBox="1">
            <a:spLocks/>
          </p:cNvSpPr>
          <p:nvPr/>
        </p:nvSpPr>
        <p:spPr>
          <a:xfrm>
            <a:off x="6680507" y="2728511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walk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F130DF-565A-1616-9615-710179290024}"/>
              </a:ext>
            </a:extLst>
          </p:cNvPr>
          <p:cNvSpPr txBox="1">
            <a:spLocks/>
          </p:cNvSpPr>
          <p:nvPr/>
        </p:nvSpPr>
        <p:spPr>
          <a:xfrm>
            <a:off x="9290856" y="2718873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3F5C1FC-9704-0013-B40A-079728809DA0}"/>
              </a:ext>
            </a:extLst>
          </p:cNvPr>
          <p:cNvSpPr txBox="1">
            <a:spLocks/>
          </p:cNvSpPr>
          <p:nvPr/>
        </p:nvSpPr>
        <p:spPr>
          <a:xfrm>
            <a:off x="4132875" y="3797775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write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14A145-BF33-0B6E-65D1-6FC0034F87EA}"/>
              </a:ext>
            </a:extLst>
          </p:cNvPr>
          <p:cNvSpPr txBox="1">
            <a:spLocks/>
          </p:cNvSpPr>
          <p:nvPr/>
        </p:nvSpPr>
        <p:spPr>
          <a:xfrm>
            <a:off x="6680507" y="3797775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talk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074DFAD-6DD7-6F7B-F186-86947B99013C}"/>
              </a:ext>
            </a:extLst>
          </p:cNvPr>
          <p:cNvSpPr txBox="1">
            <a:spLocks/>
          </p:cNvSpPr>
          <p:nvPr/>
        </p:nvSpPr>
        <p:spPr>
          <a:xfrm>
            <a:off x="9290856" y="3788137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crawl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6683D9E-7191-A8B4-FA29-97FF0E89690E}"/>
              </a:ext>
            </a:extLst>
          </p:cNvPr>
          <p:cNvSpPr txBox="1">
            <a:spLocks/>
          </p:cNvSpPr>
          <p:nvPr/>
        </p:nvSpPr>
        <p:spPr>
          <a:xfrm>
            <a:off x="4132875" y="4918841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see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3C3127A-FD08-265D-BC0C-C2E7FC7C0C09}"/>
              </a:ext>
            </a:extLst>
          </p:cNvPr>
          <p:cNvSpPr txBox="1">
            <a:spLocks/>
          </p:cNvSpPr>
          <p:nvPr/>
        </p:nvSpPr>
        <p:spPr>
          <a:xfrm>
            <a:off x="6680507" y="4918841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A7F4F7A-A6F4-5844-DDEF-5FBBE59F1954}"/>
              </a:ext>
            </a:extLst>
          </p:cNvPr>
          <p:cNvSpPr txBox="1">
            <a:spLocks/>
          </p:cNvSpPr>
          <p:nvPr/>
        </p:nvSpPr>
        <p:spPr>
          <a:xfrm>
            <a:off x="9290856" y="4909203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make</a:t>
            </a:r>
          </a:p>
        </p:txBody>
      </p:sp>
    </p:spTree>
    <p:extLst>
      <p:ext uri="{BB962C8B-B14F-4D97-AF65-F5344CB8AC3E}">
        <p14:creationId xmlns:p14="http://schemas.microsoft.com/office/powerpoint/2010/main" val="139810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A114BA19-1D95-5D56-08AF-0E222534C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347" y="745644"/>
            <a:ext cx="11020927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What’s the difference between the verbs on </a:t>
            </a:r>
            <a:r>
              <a:rPr lang="en-GB" sz="3200" u="sng" dirty="0">
                <a:solidFill>
                  <a:schemeClr val="bg1"/>
                </a:solidFill>
              </a:rPr>
              <a:t>blue</a:t>
            </a:r>
            <a:r>
              <a:rPr lang="en-GB" sz="3200" dirty="0">
                <a:solidFill>
                  <a:schemeClr val="bg1"/>
                </a:solidFill>
              </a:rPr>
              <a:t> blocks and the verbs on </a:t>
            </a:r>
            <a:r>
              <a:rPr lang="en-GB" sz="3200" u="sng" dirty="0">
                <a:solidFill>
                  <a:schemeClr val="bg1"/>
                </a:solidFill>
              </a:rPr>
              <a:t>green</a:t>
            </a:r>
            <a:r>
              <a:rPr lang="en-GB" sz="3200" dirty="0">
                <a:solidFill>
                  <a:schemeClr val="bg1"/>
                </a:solidFill>
              </a:rPr>
              <a:t> blocks?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2433782" y="2873113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spend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D58C840-2C4A-7186-E533-ECD0839EDD22}"/>
              </a:ext>
            </a:extLst>
          </p:cNvPr>
          <p:cNvSpPr txBox="1">
            <a:spLocks/>
          </p:cNvSpPr>
          <p:nvPr/>
        </p:nvSpPr>
        <p:spPr>
          <a:xfrm>
            <a:off x="4981414" y="2873113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thank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F130DF-565A-1616-9615-710179290024}"/>
              </a:ext>
            </a:extLst>
          </p:cNvPr>
          <p:cNvSpPr txBox="1">
            <a:spLocks/>
          </p:cNvSpPr>
          <p:nvPr/>
        </p:nvSpPr>
        <p:spPr>
          <a:xfrm>
            <a:off x="7591763" y="2863475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3F5C1FC-9704-0013-B40A-079728809DA0}"/>
              </a:ext>
            </a:extLst>
          </p:cNvPr>
          <p:cNvSpPr txBox="1">
            <a:spLocks/>
          </p:cNvSpPr>
          <p:nvPr/>
        </p:nvSpPr>
        <p:spPr>
          <a:xfrm>
            <a:off x="2433782" y="3942377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spends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14A145-BF33-0B6E-65D1-6FC0034F87EA}"/>
              </a:ext>
            </a:extLst>
          </p:cNvPr>
          <p:cNvSpPr txBox="1">
            <a:spLocks/>
          </p:cNvSpPr>
          <p:nvPr/>
        </p:nvSpPr>
        <p:spPr>
          <a:xfrm>
            <a:off x="4981414" y="3942377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thanks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074DFAD-6DD7-6F7B-F186-86947B99013C}"/>
              </a:ext>
            </a:extLst>
          </p:cNvPr>
          <p:cNvSpPr txBox="1">
            <a:spLocks/>
          </p:cNvSpPr>
          <p:nvPr/>
        </p:nvSpPr>
        <p:spPr>
          <a:xfrm>
            <a:off x="7591763" y="3932739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plays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BA06F65F-D1F3-6C70-C1AA-AC5288120F7E}"/>
              </a:ext>
            </a:extLst>
          </p:cNvPr>
          <p:cNvSpPr txBox="1">
            <a:spLocks/>
          </p:cNvSpPr>
          <p:nvPr/>
        </p:nvSpPr>
        <p:spPr>
          <a:xfrm>
            <a:off x="2433782" y="5148063"/>
            <a:ext cx="7010400" cy="1207377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HINT: Try using them in a sentence. </a:t>
            </a:r>
          </a:p>
        </p:txBody>
      </p:sp>
    </p:spTree>
    <p:extLst>
      <p:ext uri="{BB962C8B-B14F-4D97-AF65-F5344CB8AC3E}">
        <p14:creationId xmlns:p14="http://schemas.microsoft.com/office/powerpoint/2010/main" val="416134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C407030-B80D-7539-F809-61E30B2E18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536" y="306756"/>
            <a:ext cx="11020927" cy="213446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Can you whisper a sentence to a classmate using a verb from both the blue and green blocks?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29D759B-E2BC-A286-78C9-336D487D73A3}"/>
              </a:ext>
            </a:extLst>
          </p:cNvPr>
          <p:cNvSpPr txBox="1">
            <a:spLocks/>
          </p:cNvSpPr>
          <p:nvPr/>
        </p:nvSpPr>
        <p:spPr>
          <a:xfrm>
            <a:off x="2433782" y="2873113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spend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896C32B-8E56-CD32-DA5A-5F5FA968B55A}"/>
              </a:ext>
            </a:extLst>
          </p:cNvPr>
          <p:cNvSpPr txBox="1">
            <a:spLocks/>
          </p:cNvSpPr>
          <p:nvPr/>
        </p:nvSpPr>
        <p:spPr>
          <a:xfrm>
            <a:off x="4981414" y="2873113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thank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4430919-528D-A201-7347-F185D0AE5923}"/>
              </a:ext>
            </a:extLst>
          </p:cNvPr>
          <p:cNvSpPr txBox="1">
            <a:spLocks/>
          </p:cNvSpPr>
          <p:nvPr/>
        </p:nvSpPr>
        <p:spPr>
          <a:xfrm>
            <a:off x="7591763" y="2863475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126C16F-97FF-DA97-14CC-F6EA1432A002}"/>
              </a:ext>
            </a:extLst>
          </p:cNvPr>
          <p:cNvSpPr txBox="1">
            <a:spLocks/>
          </p:cNvSpPr>
          <p:nvPr/>
        </p:nvSpPr>
        <p:spPr>
          <a:xfrm>
            <a:off x="2433782" y="3942377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spends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EC783CE-4F2B-CBC3-EA84-078E098046DC}"/>
              </a:ext>
            </a:extLst>
          </p:cNvPr>
          <p:cNvSpPr txBox="1">
            <a:spLocks/>
          </p:cNvSpPr>
          <p:nvPr/>
        </p:nvSpPr>
        <p:spPr>
          <a:xfrm>
            <a:off x="4981414" y="3942377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thanks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85A0192-A02E-1B77-45C4-9F931F8AE87D}"/>
              </a:ext>
            </a:extLst>
          </p:cNvPr>
          <p:cNvSpPr txBox="1">
            <a:spLocks/>
          </p:cNvSpPr>
          <p:nvPr/>
        </p:nvSpPr>
        <p:spPr>
          <a:xfrm>
            <a:off x="7591763" y="3932739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plays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99F2C3D6-B263-3BDE-6063-50BB6E71BA33}"/>
              </a:ext>
            </a:extLst>
          </p:cNvPr>
          <p:cNvSpPr txBox="1">
            <a:spLocks/>
          </p:cNvSpPr>
          <p:nvPr/>
        </p:nvSpPr>
        <p:spPr>
          <a:xfrm>
            <a:off x="408316" y="5182394"/>
            <a:ext cx="11375366" cy="1160112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Who is doing the action described by the verb in your sentences?</a:t>
            </a:r>
          </a:p>
        </p:txBody>
      </p:sp>
    </p:spTree>
    <p:extLst>
      <p:ext uri="{BB962C8B-B14F-4D97-AF65-F5344CB8AC3E}">
        <p14:creationId xmlns:p14="http://schemas.microsoft.com/office/powerpoint/2010/main" val="393169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A114BA19-1D95-5D56-08AF-0E222534C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536" y="306756"/>
            <a:ext cx="11020927" cy="213446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What’s the difference between the verbs used in the sentences on </a:t>
            </a:r>
            <a:r>
              <a:rPr lang="en-GB" sz="3200" u="sng" dirty="0">
                <a:solidFill>
                  <a:schemeClr val="bg1"/>
                </a:solidFill>
              </a:rPr>
              <a:t>blue</a:t>
            </a:r>
            <a:r>
              <a:rPr lang="en-GB" sz="3200" dirty="0">
                <a:solidFill>
                  <a:schemeClr val="bg1"/>
                </a:solidFill>
              </a:rPr>
              <a:t> blocks and the sentences on </a:t>
            </a:r>
            <a:r>
              <a:rPr lang="en-GB" sz="3200" u="sng" dirty="0">
                <a:solidFill>
                  <a:schemeClr val="bg1"/>
                </a:solidFill>
              </a:rPr>
              <a:t>green</a:t>
            </a:r>
            <a:r>
              <a:rPr lang="en-GB" sz="3200" dirty="0">
                <a:solidFill>
                  <a:schemeClr val="bg1"/>
                </a:solidFill>
              </a:rPr>
              <a:t> blocks?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87527" y="2623318"/>
            <a:ext cx="4764700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spend money.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D58C840-2C4A-7186-E533-ECD0839EDD22}"/>
              </a:ext>
            </a:extLst>
          </p:cNvPr>
          <p:cNvSpPr txBox="1">
            <a:spLocks/>
          </p:cNvSpPr>
          <p:nvPr/>
        </p:nvSpPr>
        <p:spPr>
          <a:xfrm>
            <a:off x="987527" y="4475110"/>
            <a:ext cx="4764700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thank friends.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F130DF-565A-1616-9615-710179290024}"/>
              </a:ext>
            </a:extLst>
          </p:cNvPr>
          <p:cNvSpPr txBox="1">
            <a:spLocks/>
          </p:cNvSpPr>
          <p:nvPr/>
        </p:nvSpPr>
        <p:spPr>
          <a:xfrm>
            <a:off x="987527" y="3549214"/>
            <a:ext cx="4764700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play games.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3F5C1FC-9704-0013-B40A-079728809DA0}"/>
              </a:ext>
            </a:extLst>
          </p:cNvPr>
          <p:cNvSpPr txBox="1">
            <a:spLocks/>
          </p:cNvSpPr>
          <p:nvPr/>
        </p:nvSpPr>
        <p:spPr>
          <a:xfrm>
            <a:off x="6439775" y="2623318"/>
            <a:ext cx="4764700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 spends money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14A145-BF33-0B6E-65D1-6FC0034F87EA}"/>
              </a:ext>
            </a:extLst>
          </p:cNvPr>
          <p:cNvSpPr txBox="1">
            <a:spLocks/>
          </p:cNvSpPr>
          <p:nvPr/>
        </p:nvSpPr>
        <p:spPr>
          <a:xfrm>
            <a:off x="6439773" y="4508760"/>
            <a:ext cx="4764700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 thanks friends.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074DFAD-6DD7-6F7B-F186-86947B99013C}"/>
              </a:ext>
            </a:extLst>
          </p:cNvPr>
          <p:cNvSpPr txBox="1">
            <a:spLocks/>
          </p:cNvSpPr>
          <p:nvPr/>
        </p:nvSpPr>
        <p:spPr>
          <a:xfrm>
            <a:off x="6439773" y="3558018"/>
            <a:ext cx="4764700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plays games.</a:t>
            </a:r>
          </a:p>
        </p:txBody>
      </p:sp>
      <p:pic>
        <p:nvPicPr>
          <p:cNvPr id="13" name="Picture 12" descr="A picture containing accessory&#10;&#10;Description automatically generated">
            <a:extLst>
              <a:ext uri="{FF2B5EF4-FFF2-40B4-BE49-F238E27FC236}">
                <a16:creationId xmlns:a16="http://schemas.microsoft.com/office/drawing/2014/main" id="{C5EB512E-61D3-8912-6A22-9DFF2252F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941" y="5827410"/>
            <a:ext cx="3929309" cy="2952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667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A114BA19-1D95-5D56-08AF-0E222534C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536" y="306756"/>
            <a:ext cx="11020927" cy="213446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What’s the difference between the verbs used in the sentences on </a:t>
            </a:r>
            <a:r>
              <a:rPr lang="en-GB" sz="3200" u="sng" dirty="0">
                <a:solidFill>
                  <a:schemeClr val="bg1"/>
                </a:solidFill>
              </a:rPr>
              <a:t>blue</a:t>
            </a:r>
            <a:r>
              <a:rPr lang="en-GB" sz="3200" dirty="0">
                <a:solidFill>
                  <a:schemeClr val="bg1"/>
                </a:solidFill>
              </a:rPr>
              <a:t> blocks and the sentences on </a:t>
            </a:r>
            <a:r>
              <a:rPr lang="en-GB" sz="3200" u="sng" dirty="0">
                <a:solidFill>
                  <a:schemeClr val="bg1"/>
                </a:solidFill>
              </a:rPr>
              <a:t>green</a:t>
            </a:r>
            <a:r>
              <a:rPr lang="en-GB" sz="3200" dirty="0">
                <a:solidFill>
                  <a:schemeClr val="bg1"/>
                </a:solidFill>
              </a:rPr>
              <a:t> blocks?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87527" y="2623318"/>
            <a:ext cx="4764700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spend money.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D58C840-2C4A-7186-E533-ECD0839EDD22}"/>
              </a:ext>
            </a:extLst>
          </p:cNvPr>
          <p:cNvSpPr txBox="1">
            <a:spLocks/>
          </p:cNvSpPr>
          <p:nvPr/>
        </p:nvSpPr>
        <p:spPr>
          <a:xfrm>
            <a:off x="987527" y="4475110"/>
            <a:ext cx="4764700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thank friends.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F130DF-565A-1616-9615-710179290024}"/>
              </a:ext>
            </a:extLst>
          </p:cNvPr>
          <p:cNvSpPr txBox="1">
            <a:spLocks/>
          </p:cNvSpPr>
          <p:nvPr/>
        </p:nvSpPr>
        <p:spPr>
          <a:xfrm>
            <a:off x="987527" y="3549214"/>
            <a:ext cx="4764700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play games.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3F5C1FC-9704-0013-B40A-079728809DA0}"/>
              </a:ext>
            </a:extLst>
          </p:cNvPr>
          <p:cNvSpPr txBox="1">
            <a:spLocks/>
          </p:cNvSpPr>
          <p:nvPr/>
        </p:nvSpPr>
        <p:spPr>
          <a:xfrm>
            <a:off x="6439775" y="2623318"/>
            <a:ext cx="4764700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spend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money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14A145-BF33-0B6E-65D1-6FC0034F87EA}"/>
              </a:ext>
            </a:extLst>
          </p:cNvPr>
          <p:cNvSpPr txBox="1">
            <a:spLocks/>
          </p:cNvSpPr>
          <p:nvPr/>
        </p:nvSpPr>
        <p:spPr>
          <a:xfrm>
            <a:off x="6439773" y="4508760"/>
            <a:ext cx="4764700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thank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friends.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074DFAD-6DD7-6F7B-F186-86947B99013C}"/>
              </a:ext>
            </a:extLst>
          </p:cNvPr>
          <p:cNvSpPr txBox="1">
            <a:spLocks/>
          </p:cNvSpPr>
          <p:nvPr/>
        </p:nvSpPr>
        <p:spPr>
          <a:xfrm>
            <a:off x="6439773" y="3558018"/>
            <a:ext cx="4764700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play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games.</a:t>
            </a:r>
          </a:p>
        </p:txBody>
      </p:sp>
      <p:pic>
        <p:nvPicPr>
          <p:cNvPr id="13" name="Picture 12" descr="A picture containing accessory&#10;&#10;Description automatically generated">
            <a:extLst>
              <a:ext uri="{FF2B5EF4-FFF2-40B4-BE49-F238E27FC236}">
                <a16:creationId xmlns:a16="http://schemas.microsoft.com/office/drawing/2014/main" id="{C5EB512E-61D3-8912-6A22-9DFF2252F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941" y="5827410"/>
            <a:ext cx="3929309" cy="2952385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EE88847-85AE-74CB-9EBB-1554E7E9BDED}"/>
              </a:ext>
            </a:extLst>
          </p:cNvPr>
          <p:cNvSpPr txBox="1">
            <a:spLocks/>
          </p:cNvSpPr>
          <p:nvPr/>
        </p:nvSpPr>
        <p:spPr>
          <a:xfrm>
            <a:off x="585536" y="5537322"/>
            <a:ext cx="11020926" cy="940008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The person doing the action has changed!</a:t>
            </a:r>
          </a:p>
        </p:txBody>
      </p:sp>
    </p:spTree>
    <p:extLst>
      <p:ext uri="{BB962C8B-B14F-4D97-AF65-F5344CB8AC3E}">
        <p14:creationId xmlns:p14="http://schemas.microsoft.com/office/powerpoint/2010/main" val="227672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904</Words>
  <Application>Microsoft Office PowerPoint</Application>
  <PresentationFormat>Widescreen</PresentationFormat>
  <Paragraphs>235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Arial</vt:lpstr>
      <vt:lpstr>Andika</vt:lpstr>
      <vt:lpstr>Office Theme</vt:lpstr>
      <vt:lpstr> How to Use this PowerPoint</vt:lpstr>
      <vt:lpstr>Adding –ed, –ing, –er and –est to a root word ending in –y with a consonant before it.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see a pattern when you add  -ing?</vt:lpstr>
      <vt:lpstr>Can you think of any verbs  that end in y?</vt:lpstr>
      <vt:lpstr>PowerPoint Presentation</vt:lpstr>
      <vt:lpstr>PowerPoint Presentation</vt:lpstr>
      <vt:lpstr>Can you see a pattern when you add the suffix -ed, -er, -est or -ing?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39</cp:revision>
  <dcterms:created xsi:type="dcterms:W3CDTF">2022-05-31T09:42:07Z</dcterms:created>
  <dcterms:modified xsi:type="dcterms:W3CDTF">2025-12-08T15:46:32Z</dcterms:modified>
</cp:coreProperties>
</file>