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69" r:id="rId2"/>
    <p:sldId id="274" r:id="rId3"/>
    <p:sldId id="281" r:id="rId4"/>
    <p:sldId id="368" r:id="rId5"/>
    <p:sldId id="308" r:id="rId6"/>
    <p:sldId id="309" r:id="rId7"/>
    <p:sldId id="310" r:id="rId8"/>
    <p:sldId id="311" r:id="rId9"/>
    <p:sldId id="276" r:id="rId10"/>
    <p:sldId id="366" r:id="rId11"/>
    <p:sldId id="367" r:id="rId12"/>
    <p:sldId id="360" r:id="rId13"/>
    <p:sldId id="361" r:id="rId14"/>
    <p:sldId id="362" r:id="rId15"/>
    <p:sldId id="363" r:id="rId16"/>
    <p:sldId id="270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5E95B3-93FF-4E44-BB57-84E713EA2174}" v="2" dt="2025-12-08T15:46:45.5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46:46.757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5:45:37.973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5:37.973" v="0"/>
          <ac:spMkLst>
            <pc:docMk/>
            <pc:sldMk cId="0" sldId="270"/>
            <ac:spMk id="2" creationId="{C82DB886-89E4-8CD5-216F-CB24C4ABDA6E}"/>
          </ac:spMkLst>
        </pc:spChg>
      </pc:sldChg>
      <pc:sldChg chg="del">
        <pc:chgData name="Glen Jones" userId="e846aaca-4b24-4b13-b0d0-f2308e16b284" providerId="ADAL" clId="{ED47ACC3-9597-4D89-A1DC-43CF280EF274}" dt="2025-12-08T15:46:46.757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46:45.590" v="1"/>
        <pc:sldMkLst>
          <pc:docMk/>
          <pc:sldMk cId="3736486501" sldId="36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373648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602525" y="201349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Suddenly, a little cloud hovered over them, huming a happy tune.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602525" y="506413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Suddenly, a little cloud hovered over them, </a:t>
            </a:r>
            <a:r>
              <a:rPr lang="en-GB" sz="3600" u="sng" dirty="0">
                <a:solidFill>
                  <a:srgbClr val="FF0000"/>
                </a:solidFill>
              </a:rPr>
              <a:t>humming</a:t>
            </a:r>
            <a:r>
              <a:rPr lang="en-GB" sz="3600" dirty="0">
                <a:solidFill>
                  <a:schemeClr val="bg1"/>
                </a:solidFill>
              </a:rPr>
              <a:t> a happy tune.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602525" y="3538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Suddenly, a little cloud hovered over them, humming a happy tune.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104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89756-6F82-0BD2-CFE4-E0A47CC47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8B52F7F-EBD4-4AF2-0814-70156C0E65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CF03FFE-25A0-2228-B891-7566B9262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474EEC9-AAE8-29B5-379D-C998588EF7F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062633C-EF6B-E1EC-DEF2-455D060959F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46D91A5-382F-31B7-79EC-43E07D8EB01E}"/>
              </a:ext>
            </a:extLst>
          </p:cNvPr>
          <p:cNvSpPr txBox="1"/>
          <p:nvPr/>
        </p:nvSpPr>
        <p:spPr>
          <a:xfrm>
            <a:off x="602525" y="201349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Giggles was the fastest runer on the planet, known for runing races with the wind itself.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0493F7-19B7-8A7F-2D01-62D2962B6251}"/>
              </a:ext>
            </a:extLst>
          </p:cNvPr>
          <p:cNvSpPr txBox="1"/>
          <p:nvPr/>
        </p:nvSpPr>
        <p:spPr>
          <a:xfrm>
            <a:off x="602525" y="506413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Giggles was the fastest </a:t>
            </a:r>
            <a:r>
              <a:rPr lang="en-GB" sz="3600" u="sng" dirty="0">
                <a:solidFill>
                  <a:srgbClr val="FF0000"/>
                </a:solidFill>
              </a:rPr>
              <a:t>runner</a:t>
            </a:r>
            <a:r>
              <a:rPr lang="en-GB" sz="3600" dirty="0">
                <a:solidFill>
                  <a:schemeClr val="bg1"/>
                </a:solidFill>
              </a:rPr>
              <a:t> on the planet, known for </a:t>
            </a:r>
            <a:r>
              <a:rPr lang="en-GB" sz="3600" u="sng" dirty="0">
                <a:solidFill>
                  <a:srgbClr val="FF0000"/>
                </a:solidFill>
              </a:rPr>
              <a:t>running</a:t>
            </a:r>
            <a:r>
              <a:rPr lang="en-GB" sz="3600" dirty="0">
                <a:solidFill>
                  <a:schemeClr val="bg1"/>
                </a:solidFill>
              </a:rPr>
              <a:t> races with the wind itself.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8FA88C-5966-3B42-D078-9A6C6F679CA9}"/>
              </a:ext>
            </a:extLst>
          </p:cNvPr>
          <p:cNvSpPr txBox="1"/>
          <p:nvPr/>
        </p:nvSpPr>
        <p:spPr>
          <a:xfrm>
            <a:off x="602525" y="3538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Giggles was the fastest runner on the planet, known for running races with the wind itself.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1187FF-C756-B99B-8FF2-0F1682760407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DECCC68-A88B-C06C-F4B0-340D02BC77FE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388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535532" y="242635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526461" y="242635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505614" y="5250054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505614" y="525005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535532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804249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505614" y="525005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505614" y="525005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8530617E-1063-D036-5128-A8B52A704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0877" y="1749077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patting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patted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humming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hummed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dropping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dropped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EA37502-45B4-7191-AB49-150C25E995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2474" y="181581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sadder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saddest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fatter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fattest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runner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runny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D474D0FC-C1CD-E1B3-BA02-785E16DE6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8591" y="1794434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patting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patted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humming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hummed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dropping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dropped 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76A4DF8-29C0-8FFD-B168-B073F51FDC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2474" y="181581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sadder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saddest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fatter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fattest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runner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runny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624176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9C1A7D4-D410-04E9-9491-0E96193533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09658BB-9A4F-2668-13BA-19FBEBB1443B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2BC01170-6829-5F85-4D77-478A8DBABE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patting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patted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humming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hummed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dropping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dropped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sadder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saddest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fatter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fattest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runner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runny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009E2F-4C8B-2F28-7018-06FACE8D5C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82DB886-89E4-8CD5-216F-CB24C4ABDA6E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2605399-545B-FC0E-FA54-5CBA257BCF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6286" y="2009159"/>
            <a:ext cx="10337074" cy="331177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Adding –ing, –ed, –er, –est and –y to words of </a:t>
            </a:r>
            <a:r>
              <a:rPr lang="en-GB" sz="4800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one syllable </a:t>
            </a:r>
            <a:br>
              <a:rPr lang="en-GB" sz="4800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ending in a </a:t>
            </a:r>
            <a:r>
              <a:rPr lang="en-GB" sz="4800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single consonant 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letter </a:t>
            </a:r>
            <a:r>
              <a:rPr lang="en-GB" sz="4800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after a single vowel letter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3C1664E9-80EB-CC82-D88E-AEAC6C368A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0972AE9-A611-9A1F-1890-9E911BC1D0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421B9306-8074-38C4-FE06-6D4DA43F79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52FB9F6-0863-1C68-880C-E650C64690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FB67EE1-185B-CE69-3D2B-4D151D9D552D}"/>
              </a:ext>
            </a:extLst>
          </p:cNvPr>
          <p:cNvSpPr txBox="1"/>
          <p:nvPr/>
        </p:nvSpPr>
        <p:spPr>
          <a:xfrm>
            <a:off x="379758" y="240923"/>
            <a:ext cx="11224591" cy="5312152"/>
          </a:xfrm>
          <a:prstGeom prst="roundRect">
            <a:avLst>
              <a:gd name="adj" fmla="val 793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Emile is patting Aimee on the back to thank her for helping.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Emile patted Aimee’s back after she fixed his spaceship.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Aimee is humming a happy tune as they walk along.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Emile hummed along with Aimee’s tune to cheer himself up. 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Emile is dropping shiny rocks into a jar for Aimee to study.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Emile dropped a rock and quickly picked it up again.</a:t>
            </a:r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19DF1AC2-46C7-E5F7-E60F-6DA78AB12C94}"/>
              </a:ext>
            </a:extLst>
          </p:cNvPr>
          <p:cNvSpPr txBox="1">
            <a:spLocks/>
          </p:cNvSpPr>
          <p:nvPr/>
        </p:nvSpPr>
        <p:spPr>
          <a:xfrm>
            <a:off x="537787" y="5660120"/>
            <a:ext cx="10995452" cy="738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Can you spot any words with two consecutive consonants?</a:t>
            </a:r>
            <a:endParaRPr lang="en-GB" altLang="en-US" sz="2800" u="sng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295BE2-DF80-86E6-35A7-F8644C3CDC98}"/>
              </a:ext>
            </a:extLst>
          </p:cNvPr>
          <p:cNvSpPr txBox="1"/>
          <p:nvPr/>
        </p:nvSpPr>
        <p:spPr>
          <a:xfrm>
            <a:off x="379758" y="240923"/>
            <a:ext cx="11224591" cy="5312152"/>
          </a:xfrm>
          <a:prstGeom prst="roundRect">
            <a:avLst>
              <a:gd name="adj" fmla="val 793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Emile is </a:t>
            </a:r>
            <a:r>
              <a:rPr lang="en-GB" sz="2800" b="1" u="sng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patting</a:t>
            </a:r>
            <a:r>
              <a:rPr lang="en-GB" sz="2800" dirty="0">
                <a:latin typeface="Andika" panose="02000000000000000000" pitchFamily="2" charset="0"/>
              </a:rPr>
              <a:t> Aimee on the back to thank her for helping.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Emile </a:t>
            </a:r>
            <a:r>
              <a:rPr lang="en-GB" sz="2800" b="1" u="sng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patted</a:t>
            </a:r>
            <a:r>
              <a:rPr lang="en-GB" sz="2800" dirty="0">
                <a:latin typeface="Andika" panose="02000000000000000000" pitchFamily="2" charset="0"/>
              </a:rPr>
              <a:t> Aimee’s back after she fixed his spaceship.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Aimee is </a:t>
            </a:r>
            <a:r>
              <a:rPr lang="en-GB" sz="2800" b="1" u="sng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humming</a:t>
            </a:r>
            <a:r>
              <a:rPr lang="en-GB" sz="2800" dirty="0">
                <a:latin typeface="Andika" panose="02000000000000000000" pitchFamily="2" charset="0"/>
              </a:rPr>
              <a:t> a happy tune as they walk along.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Emile </a:t>
            </a:r>
            <a:r>
              <a:rPr lang="en-GB" sz="2800" b="1" u="sng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hummed</a:t>
            </a:r>
            <a:r>
              <a:rPr lang="en-GB" sz="2800" dirty="0">
                <a:latin typeface="Andika" panose="02000000000000000000" pitchFamily="2" charset="0"/>
              </a:rPr>
              <a:t> along with Aimee’s tune to cheer himself up. 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Emile is </a:t>
            </a:r>
            <a:r>
              <a:rPr lang="en-GB" sz="2800" b="1" u="sng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dropping</a:t>
            </a:r>
            <a:r>
              <a:rPr lang="en-GB" sz="2800" dirty="0">
                <a:latin typeface="Andika" panose="02000000000000000000" pitchFamily="2" charset="0"/>
              </a:rPr>
              <a:t> shiny rocks into a jar for Aimee to study.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Emile </a:t>
            </a:r>
            <a:r>
              <a:rPr lang="en-GB" sz="2800" b="1" u="sng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dropped</a:t>
            </a:r>
            <a:r>
              <a:rPr lang="en-GB" sz="2800" dirty="0">
                <a:latin typeface="Andika" panose="02000000000000000000" pitchFamily="2" charset="0"/>
              </a:rPr>
              <a:t> a rock and quickly picked it up again.</a:t>
            </a:r>
          </a:p>
        </p:txBody>
      </p:sp>
    </p:spTree>
    <p:extLst>
      <p:ext uri="{BB962C8B-B14F-4D97-AF65-F5344CB8AC3E}">
        <p14:creationId xmlns:p14="http://schemas.microsoft.com/office/powerpoint/2010/main" val="178292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99655-CC41-DE1F-F16E-BAD6A921E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6BA7283-D770-39F3-9E54-10E777F109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1F6FD1-41FA-84E2-B331-EFB68708B00B}"/>
              </a:ext>
            </a:extLst>
          </p:cNvPr>
          <p:cNvSpPr txBox="1"/>
          <p:nvPr/>
        </p:nvSpPr>
        <p:spPr>
          <a:xfrm>
            <a:off x="379758" y="240923"/>
            <a:ext cx="11413924" cy="4960277"/>
          </a:xfrm>
          <a:prstGeom prst="roundRect">
            <a:avLst>
              <a:gd name="adj" fmla="val 793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Emile looks sadder than usual because his ship is broken.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Today is the saddest Emile has felt since he got lost in space.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After a big meal, Emile’s belly feels fatter than before.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Aimee watches Emile as he tries to be a fast runner.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Emile’s nose is a little runny from the cold mountain air.</a:t>
            </a:r>
            <a:endParaRPr lang="en-US" sz="2800" dirty="0">
              <a:latin typeface="Andika" panose="02000000000000000000" pitchFamily="2" charset="0"/>
            </a:endParaRPr>
          </a:p>
        </p:txBody>
      </p:sp>
      <p:sp>
        <p:nvSpPr>
          <p:cNvPr id="3" name="Title 20">
            <a:extLst>
              <a:ext uri="{FF2B5EF4-FFF2-40B4-BE49-F238E27FC236}">
                <a16:creationId xmlns:a16="http://schemas.microsoft.com/office/drawing/2014/main" id="{E5389DFC-8618-DF47-40E5-20579E122F07}"/>
              </a:ext>
            </a:extLst>
          </p:cNvPr>
          <p:cNvSpPr txBox="1">
            <a:spLocks/>
          </p:cNvSpPr>
          <p:nvPr/>
        </p:nvSpPr>
        <p:spPr>
          <a:xfrm>
            <a:off x="537787" y="5660120"/>
            <a:ext cx="10995452" cy="738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Can you spot any words with two consecutive consonants?</a:t>
            </a:r>
            <a:endParaRPr lang="en-GB" altLang="en-US" sz="2800" u="sng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44C9A2-4393-E4DB-AD06-C9B762D78877}"/>
              </a:ext>
            </a:extLst>
          </p:cNvPr>
          <p:cNvSpPr txBox="1"/>
          <p:nvPr/>
        </p:nvSpPr>
        <p:spPr>
          <a:xfrm>
            <a:off x="379758" y="240923"/>
            <a:ext cx="11413924" cy="4960277"/>
          </a:xfrm>
          <a:prstGeom prst="roundRect">
            <a:avLst>
              <a:gd name="adj" fmla="val 793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Emile looks </a:t>
            </a:r>
            <a:r>
              <a:rPr lang="en-GB" sz="2800" b="1" u="sng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sadder</a:t>
            </a:r>
            <a:r>
              <a:rPr lang="en-GB" sz="2800" dirty="0">
                <a:latin typeface="Andika" panose="02000000000000000000" pitchFamily="2" charset="0"/>
              </a:rPr>
              <a:t> than usual because his ship is broken.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Today is the </a:t>
            </a:r>
            <a:r>
              <a:rPr lang="en-GB" sz="2800" b="1" u="sng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saddest</a:t>
            </a:r>
            <a:r>
              <a:rPr lang="en-GB" sz="2800" dirty="0">
                <a:latin typeface="Andika" panose="02000000000000000000" pitchFamily="2" charset="0"/>
              </a:rPr>
              <a:t> Emile has felt since he got lost in space.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After a big meal, Emile’s belly feels </a:t>
            </a:r>
            <a:r>
              <a:rPr lang="en-GB" sz="2800" b="1" u="sng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fatter</a:t>
            </a:r>
            <a:r>
              <a:rPr lang="en-GB" sz="2800" dirty="0">
                <a:latin typeface="Andika" panose="02000000000000000000" pitchFamily="2" charset="0"/>
              </a:rPr>
              <a:t> than before.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Aimee watches Emile as he tries to be a fast </a:t>
            </a:r>
            <a:r>
              <a:rPr lang="en-GB" sz="2800" b="1" u="sng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runner</a:t>
            </a:r>
            <a:r>
              <a:rPr lang="en-GB" sz="2800" dirty="0">
                <a:latin typeface="Andika" panose="02000000000000000000" pitchFamily="2" charset="0"/>
              </a:rPr>
              <a:t>.</a:t>
            </a:r>
          </a:p>
          <a:p>
            <a:pPr algn="ctr"/>
            <a:endParaRPr lang="en-GB" sz="2800" dirty="0"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Emile’s nose is a little </a:t>
            </a:r>
            <a:r>
              <a:rPr lang="en-GB" sz="2800" b="1" u="sng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runny</a:t>
            </a:r>
            <a:r>
              <a:rPr lang="en-GB" sz="2800" dirty="0">
                <a:latin typeface="Andika" panose="02000000000000000000" pitchFamily="2" charset="0"/>
              </a:rPr>
              <a:t> from the cold mountain air.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3283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9E1B4CA-5355-81E7-EEAE-EA17F68C0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4"/>
            <a:ext cx="9530716" cy="216590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see a pattern when you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add -ed or -ing to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words that end ‘vowel, consonant’?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BD5F8B56-838E-7E0C-4FD8-2F0ACF526F1E}"/>
              </a:ext>
            </a:extLst>
          </p:cNvPr>
          <p:cNvGrpSpPr/>
          <p:nvPr/>
        </p:nvGrpSpPr>
        <p:grpSpPr>
          <a:xfrm>
            <a:off x="1108150" y="4722371"/>
            <a:ext cx="4802639" cy="1596389"/>
            <a:chOff x="291738" y="2088779"/>
            <a:chExt cx="4802639" cy="1596389"/>
          </a:xfrm>
          <a:solidFill>
            <a:srgbClr val="FFC000"/>
          </a:solidFill>
        </p:grpSpPr>
        <p:sp>
          <p:nvSpPr>
            <p:cNvPr id="65" name="Title 20">
              <a:extLst>
                <a:ext uri="{FF2B5EF4-FFF2-40B4-BE49-F238E27FC236}">
                  <a16:creationId xmlns:a16="http://schemas.microsoft.com/office/drawing/2014/main" id="{8D7B3699-ED1E-B6E2-523A-0516B8233475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drop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C282848C-58F8-7153-09F2-3B55912E3448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itle 20">
              <a:extLst>
                <a:ext uri="{FF2B5EF4-FFF2-40B4-BE49-F238E27FC236}">
                  <a16:creationId xmlns:a16="http://schemas.microsoft.com/office/drawing/2014/main" id="{F678CB89-78D9-4522-3074-85D41CF69A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36968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dropped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8" name="Title 20">
              <a:extLst>
                <a:ext uri="{FF2B5EF4-FFF2-40B4-BE49-F238E27FC236}">
                  <a16:creationId xmlns:a16="http://schemas.microsoft.com/office/drawing/2014/main" id="{4BF39970-3327-9A38-5A1A-426C1EBBB57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946208"/>
              <a:ext cx="2369689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dropping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B5038EF6-8C7D-9652-FFED-816CB2439B1E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4D8FEEF-3A63-4FFD-0ACD-AD01AADBAAB4}"/>
              </a:ext>
            </a:extLst>
          </p:cNvPr>
          <p:cNvGrpSpPr/>
          <p:nvPr/>
        </p:nvGrpSpPr>
        <p:grpSpPr>
          <a:xfrm>
            <a:off x="6594458" y="3533236"/>
            <a:ext cx="4667481" cy="1596389"/>
            <a:chOff x="291738" y="2088779"/>
            <a:chExt cx="4667481" cy="1596389"/>
          </a:xfrm>
          <a:solidFill>
            <a:srgbClr val="00B050"/>
          </a:solidFill>
        </p:grpSpPr>
        <p:sp>
          <p:nvSpPr>
            <p:cNvPr id="87" name="Title 20">
              <a:extLst>
                <a:ext uri="{FF2B5EF4-FFF2-40B4-BE49-F238E27FC236}">
                  <a16:creationId xmlns:a16="http://schemas.microsoft.com/office/drawing/2014/main" id="{7B5FA417-0344-A7C2-736B-29D0CEED3896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hum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F771A994-611B-F172-376D-FAD6AA7F8A5D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itle 20">
              <a:extLst>
                <a:ext uri="{FF2B5EF4-FFF2-40B4-BE49-F238E27FC236}">
                  <a16:creationId xmlns:a16="http://schemas.microsoft.com/office/drawing/2014/main" id="{4893FE4C-B19B-12C4-62FA-0FCE20F1B598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234528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hummed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0" name="Title 20">
              <a:extLst>
                <a:ext uri="{FF2B5EF4-FFF2-40B4-BE49-F238E27FC236}">
                  <a16:creationId xmlns:a16="http://schemas.microsoft.com/office/drawing/2014/main" id="{3B2B2746-29EF-7406-E31B-5A2A46F2A821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946208"/>
              <a:ext cx="2234531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humming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1FEDFFFE-87CC-B910-073B-ECCBC295D4DF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6A5EDC6-B81E-D32C-7E84-662C6C515470}"/>
              </a:ext>
            </a:extLst>
          </p:cNvPr>
          <p:cNvGrpSpPr/>
          <p:nvPr/>
        </p:nvGrpSpPr>
        <p:grpSpPr>
          <a:xfrm>
            <a:off x="1076519" y="2666975"/>
            <a:ext cx="4540427" cy="1596389"/>
            <a:chOff x="291738" y="2088779"/>
            <a:chExt cx="4540427" cy="1596389"/>
          </a:xfrm>
          <a:solidFill>
            <a:schemeClr val="accent2"/>
          </a:solidFill>
        </p:grpSpPr>
        <p:sp>
          <p:nvSpPr>
            <p:cNvPr id="33" name="Title 20">
              <a:extLst>
                <a:ext uri="{FF2B5EF4-FFF2-40B4-BE49-F238E27FC236}">
                  <a16:creationId xmlns:a16="http://schemas.microsoft.com/office/drawing/2014/main" id="{A758AC8A-D44D-E16D-1E66-6B753EE7E317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pat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005438CD-1CD1-AA78-4F3A-CAD0CAED974B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itle 20">
              <a:extLst>
                <a:ext uri="{FF2B5EF4-FFF2-40B4-BE49-F238E27FC236}">
                  <a16:creationId xmlns:a16="http://schemas.microsoft.com/office/drawing/2014/main" id="{FA5E01B5-979E-2A19-8AB0-BB48B41D6BD6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1074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patted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265FFA68-E529-ACEA-EA53-E7B6939EFB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patting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2F863E2D-EBB0-CD54-55E5-12544A6CD832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7709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F909F0F4-6090-A638-6203-2C20A78F9C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4"/>
            <a:ext cx="9530716" cy="216590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see a pattern when you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add -ed or -ing to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words that end ‘vowel, consonant’?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BD5F8B56-838E-7E0C-4FD8-2F0ACF526F1E}"/>
              </a:ext>
            </a:extLst>
          </p:cNvPr>
          <p:cNvGrpSpPr/>
          <p:nvPr/>
        </p:nvGrpSpPr>
        <p:grpSpPr>
          <a:xfrm>
            <a:off x="1076519" y="4657801"/>
            <a:ext cx="4802639" cy="1596389"/>
            <a:chOff x="291738" y="2088779"/>
            <a:chExt cx="4802639" cy="1596389"/>
          </a:xfrm>
          <a:solidFill>
            <a:srgbClr val="FFC000"/>
          </a:solidFill>
        </p:grpSpPr>
        <p:sp>
          <p:nvSpPr>
            <p:cNvPr id="65" name="Title 20">
              <a:extLst>
                <a:ext uri="{FF2B5EF4-FFF2-40B4-BE49-F238E27FC236}">
                  <a16:creationId xmlns:a16="http://schemas.microsoft.com/office/drawing/2014/main" id="{8D7B3699-ED1E-B6E2-523A-0516B8233475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drop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C282848C-58F8-7153-09F2-3B55912E3448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itle 20">
              <a:extLst>
                <a:ext uri="{FF2B5EF4-FFF2-40B4-BE49-F238E27FC236}">
                  <a16:creationId xmlns:a16="http://schemas.microsoft.com/office/drawing/2014/main" id="{F678CB89-78D9-4522-3074-85D41CF69A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36968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dro</a:t>
              </a:r>
              <a:r>
                <a:rPr lang="en-GB" altLang="en-US" sz="3600" b="1" u="sng" dirty="0">
                  <a:solidFill>
                    <a:schemeClr val="bg1"/>
                  </a:solidFill>
                  <a:latin typeface="+mj-lt"/>
                </a:rPr>
                <a:t>pp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ed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8" name="Title 20">
              <a:extLst>
                <a:ext uri="{FF2B5EF4-FFF2-40B4-BE49-F238E27FC236}">
                  <a16:creationId xmlns:a16="http://schemas.microsoft.com/office/drawing/2014/main" id="{4BF39970-3327-9A38-5A1A-426C1EBBB57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946208"/>
              <a:ext cx="2369689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dro</a:t>
              </a:r>
              <a:r>
                <a:rPr lang="en-GB" altLang="en-US" sz="3600" b="1" u="sng" dirty="0">
                  <a:solidFill>
                    <a:schemeClr val="bg1"/>
                  </a:solidFill>
                  <a:latin typeface="+mj-lt"/>
                </a:rPr>
                <a:t>pp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B5038EF6-8C7D-9652-FFED-816CB2439B1E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4D8FEEF-3A63-4FFD-0ACD-AD01AADBAAB4}"/>
              </a:ext>
            </a:extLst>
          </p:cNvPr>
          <p:cNvGrpSpPr/>
          <p:nvPr/>
        </p:nvGrpSpPr>
        <p:grpSpPr>
          <a:xfrm>
            <a:off x="6575056" y="3524404"/>
            <a:ext cx="4667481" cy="1596389"/>
            <a:chOff x="291738" y="2088779"/>
            <a:chExt cx="4667481" cy="1596389"/>
          </a:xfrm>
          <a:solidFill>
            <a:srgbClr val="00B050"/>
          </a:solidFill>
        </p:grpSpPr>
        <p:sp>
          <p:nvSpPr>
            <p:cNvPr id="87" name="Title 20">
              <a:extLst>
                <a:ext uri="{FF2B5EF4-FFF2-40B4-BE49-F238E27FC236}">
                  <a16:creationId xmlns:a16="http://schemas.microsoft.com/office/drawing/2014/main" id="{7B5FA417-0344-A7C2-736B-29D0CEED3896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hum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F771A994-611B-F172-376D-FAD6AA7F8A5D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itle 20">
              <a:extLst>
                <a:ext uri="{FF2B5EF4-FFF2-40B4-BE49-F238E27FC236}">
                  <a16:creationId xmlns:a16="http://schemas.microsoft.com/office/drawing/2014/main" id="{4893FE4C-B19B-12C4-62FA-0FCE20F1B598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234528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hu</a:t>
              </a:r>
              <a:r>
                <a:rPr lang="en-GB" altLang="en-US" sz="3600" b="1" u="sng" dirty="0">
                  <a:solidFill>
                    <a:schemeClr val="bg1"/>
                  </a:solidFill>
                  <a:latin typeface="+mj-lt"/>
                </a:rPr>
                <a:t>mm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ed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0" name="Title 20">
              <a:extLst>
                <a:ext uri="{FF2B5EF4-FFF2-40B4-BE49-F238E27FC236}">
                  <a16:creationId xmlns:a16="http://schemas.microsoft.com/office/drawing/2014/main" id="{3B2B2746-29EF-7406-E31B-5A2A46F2A821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946208"/>
              <a:ext cx="2234531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hu</a:t>
              </a:r>
              <a:r>
                <a:rPr lang="en-GB" altLang="en-US" sz="3600" b="1" u="sng" dirty="0">
                  <a:solidFill>
                    <a:schemeClr val="bg1"/>
                  </a:solidFill>
                  <a:latin typeface="+mj-lt"/>
                </a:rPr>
                <a:t>mm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1FEDFFFE-87CC-B910-073B-ECCBC295D4DF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6A5EDC6-B81E-D32C-7E84-662C6C515470}"/>
              </a:ext>
            </a:extLst>
          </p:cNvPr>
          <p:cNvGrpSpPr/>
          <p:nvPr/>
        </p:nvGrpSpPr>
        <p:grpSpPr>
          <a:xfrm>
            <a:off x="1076519" y="2666975"/>
            <a:ext cx="4540427" cy="1596389"/>
            <a:chOff x="291738" y="2088779"/>
            <a:chExt cx="4540427" cy="1596389"/>
          </a:xfrm>
          <a:solidFill>
            <a:schemeClr val="accent2"/>
          </a:solidFill>
        </p:grpSpPr>
        <p:sp>
          <p:nvSpPr>
            <p:cNvPr id="33" name="Title 20">
              <a:extLst>
                <a:ext uri="{FF2B5EF4-FFF2-40B4-BE49-F238E27FC236}">
                  <a16:creationId xmlns:a16="http://schemas.microsoft.com/office/drawing/2014/main" id="{A758AC8A-D44D-E16D-1E66-6B753EE7E317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pat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005438CD-1CD1-AA78-4F3A-CAD0CAED974B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itle 20">
              <a:extLst>
                <a:ext uri="{FF2B5EF4-FFF2-40B4-BE49-F238E27FC236}">
                  <a16:creationId xmlns:a16="http://schemas.microsoft.com/office/drawing/2014/main" id="{FA5E01B5-979E-2A19-8AB0-BB48B41D6BD6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1074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pa</a:t>
              </a:r>
              <a:r>
                <a:rPr lang="en-GB" altLang="en-US" sz="3600" b="1" u="sng" dirty="0">
                  <a:solidFill>
                    <a:schemeClr val="bg1"/>
                  </a:solidFill>
                  <a:latin typeface="+mj-lt"/>
                </a:rPr>
                <a:t>tt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ed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265FFA68-E529-ACEA-EA53-E7B6939EFB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pa</a:t>
              </a:r>
              <a:r>
                <a:rPr lang="en-GB" altLang="en-US" sz="3600" b="1" u="sng" dirty="0">
                  <a:solidFill>
                    <a:schemeClr val="bg1"/>
                  </a:solidFill>
                  <a:latin typeface="+mj-lt"/>
                </a:rPr>
                <a:t>tt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ing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2F863E2D-EBB0-CD54-55E5-12544A6CD832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7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B1BFED76-2E3C-7C33-FA0A-35791CE6B2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4"/>
            <a:ext cx="9530716" cy="216590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see a pattern when you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add -er,  -est or -y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to words that end ‘vowel, consonant’?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BD5F8B56-838E-7E0C-4FD8-2F0ACF526F1E}"/>
              </a:ext>
            </a:extLst>
          </p:cNvPr>
          <p:cNvGrpSpPr/>
          <p:nvPr/>
        </p:nvGrpSpPr>
        <p:grpSpPr>
          <a:xfrm>
            <a:off x="1015782" y="4623021"/>
            <a:ext cx="4802639" cy="1596389"/>
            <a:chOff x="291738" y="2088779"/>
            <a:chExt cx="4802639" cy="1596389"/>
          </a:xfrm>
          <a:solidFill>
            <a:srgbClr val="FFC000"/>
          </a:solidFill>
        </p:grpSpPr>
        <p:sp>
          <p:nvSpPr>
            <p:cNvPr id="65" name="Title 20">
              <a:extLst>
                <a:ext uri="{FF2B5EF4-FFF2-40B4-BE49-F238E27FC236}">
                  <a16:creationId xmlns:a16="http://schemas.microsoft.com/office/drawing/2014/main" id="{8D7B3699-ED1E-B6E2-523A-0516B8233475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fat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C282848C-58F8-7153-09F2-3B55912E3448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itle 20">
              <a:extLst>
                <a:ext uri="{FF2B5EF4-FFF2-40B4-BE49-F238E27FC236}">
                  <a16:creationId xmlns:a16="http://schemas.microsoft.com/office/drawing/2014/main" id="{F678CB89-78D9-4522-3074-85D41CF69A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36968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fatter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8" name="Title 20">
              <a:extLst>
                <a:ext uri="{FF2B5EF4-FFF2-40B4-BE49-F238E27FC236}">
                  <a16:creationId xmlns:a16="http://schemas.microsoft.com/office/drawing/2014/main" id="{4BF39970-3327-9A38-5A1A-426C1EBBB57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946208"/>
              <a:ext cx="2369689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fattest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B5038EF6-8C7D-9652-FFED-816CB2439B1E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4D8FEEF-3A63-4FFD-0ACD-AD01AADBAAB4}"/>
              </a:ext>
            </a:extLst>
          </p:cNvPr>
          <p:cNvGrpSpPr/>
          <p:nvPr/>
        </p:nvGrpSpPr>
        <p:grpSpPr>
          <a:xfrm>
            <a:off x="6609809" y="4048208"/>
            <a:ext cx="4667481" cy="1596389"/>
            <a:chOff x="291738" y="2088779"/>
            <a:chExt cx="4667481" cy="1596389"/>
          </a:xfrm>
          <a:solidFill>
            <a:srgbClr val="00B050"/>
          </a:solidFill>
        </p:grpSpPr>
        <p:sp>
          <p:nvSpPr>
            <p:cNvPr id="87" name="Title 20">
              <a:extLst>
                <a:ext uri="{FF2B5EF4-FFF2-40B4-BE49-F238E27FC236}">
                  <a16:creationId xmlns:a16="http://schemas.microsoft.com/office/drawing/2014/main" id="{7B5FA417-0344-A7C2-736B-29D0CEED3896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run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F771A994-611B-F172-376D-FAD6AA7F8A5D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itle 20">
              <a:extLst>
                <a:ext uri="{FF2B5EF4-FFF2-40B4-BE49-F238E27FC236}">
                  <a16:creationId xmlns:a16="http://schemas.microsoft.com/office/drawing/2014/main" id="{4893FE4C-B19B-12C4-62FA-0FCE20F1B598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234528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runner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0" name="Title 20">
              <a:extLst>
                <a:ext uri="{FF2B5EF4-FFF2-40B4-BE49-F238E27FC236}">
                  <a16:creationId xmlns:a16="http://schemas.microsoft.com/office/drawing/2014/main" id="{3B2B2746-29EF-7406-E31B-5A2A46F2A821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946208"/>
              <a:ext cx="2234531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runny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1FEDFFFE-87CC-B910-073B-ECCBC295D4DF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6A5EDC6-B81E-D32C-7E84-662C6C515470}"/>
              </a:ext>
            </a:extLst>
          </p:cNvPr>
          <p:cNvGrpSpPr/>
          <p:nvPr/>
        </p:nvGrpSpPr>
        <p:grpSpPr>
          <a:xfrm>
            <a:off x="1076519" y="2666975"/>
            <a:ext cx="4540427" cy="1596389"/>
            <a:chOff x="291738" y="2088779"/>
            <a:chExt cx="4540427" cy="1596389"/>
          </a:xfrm>
          <a:solidFill>
            <a:schemeClr val="accent2"/>
          </a:solidFill>
        </p:grpSpPr>
        <p:sp>
          <p:nvSpPr>
            <p:cNvPr id="33" name="Title 20">
              <a:extLst>
                <a:ext uri="{FF2B5EF4-FFF2-40B4-BE49-F238E27FC236}">
                  <a16:creationId xmlns:a16="http://schemas.microsoft.com/office/drawing/2014/main" id="{A758AC8A-D44D-E16D-1E66-6B753EE7E317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sad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005438CD-1CD1-AA78-4F3A-CAD0CAED974B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itle 20">
              <a:extLst>
                <a:ext uri="{FF2B5EF4-FFF2-40B4-BE49-F238E27FC236}">
                  <a16:creationId xmlns:a16="http://schemas.microsoft.com/office/drawing/2014/main" id="{FA5E01B5-979E-2A19-8AB0-BB48B41D6BD6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1074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sadder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265FFA68-E529-ACEA-EA53-E7B6939EFB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saddest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2F863E2D-EBB0-CD54-55E5-12544A6CD832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901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1F68D8C-30F4-B983-7A22-5B53F3E57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4"/>
            <a:ext cx="9530716" cy="216590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see a pattern when you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add -er,  -est or -y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to words that end ‘vowel, consonant’?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64" name="Group 63">
            <a:extLst>
              <a:ext uri="{FF2B5EF4-FFF2-40B4-BE49-F238E27FC236}">
                <a16:creationId xmlns:a16="http://schemas.microsoft.com/office/drawing/2014/main" id="{BD5F8B56-838E-7E0C-4FD8-2F0ACF526F1E}"/>
              </a:ext>
            </a:extLst>
          </p:cNvPr>
          <p:cNvGrpSpPr/>
          <p:nvPr/>
        </p:nvGrpSpPr>
        <p:grpSpPr>
          <a:xfrm>
            <a:off x="1015782" y="4623021"/>
            <a:ext cx="4802639" cy="1596389"/>
            <a:chOff x="291738" y="2088779"/>
            <a:chExt cx="4802639" cy="1596389"/>
          </a:xfrm>
          <a:solidFill>
            <a:srgbClr val="FFC000"/>
          </a:solidFill>
        </p:grpSpPr>
        <p:sp>
          <p:nvSpPr>
            <p:cNvPr id="65" name="Title 20">
              <a:extLst>
                <a:ext uri="{FF2B5EF4-FFF2-40B4-BE49-F238E27FC236}">
                  <a16:creationId xmlns:a16="http://schemas.microsoft.com/office/drawing/2014/main" id="{8D7B3699-ED1E-B6E2-523A-0516B8233475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fat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C282848C-58F8-7153-09F2-3B55912E3448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itle 20">
              <a:extLst>
                <a:ext uri="{FF2B5EF4-FFF2-40B4-BE49-F238E27FC236}">
                  <a16:creationId xmlns:a16="http://schemas.microsoft.com/office/drawing/2014/main" id="{F678CB89-78D9-4522-3074-85D41CF69A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36968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fa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tt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er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8" name="Title 20">
              <a:extLst>
                <a:ext uri="{FF2B5EF4-FFF2-40B4-BE49-F238E27FC236}">
                  <a16:creationId xmlns:a16="http://schemas.microsoft.com/office/drawing/2014/main" id="{4BF39970-3327-9A38-5A1A-426C1EBBB57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946208"/>
              <a:ext cx="2369689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fa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tt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est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B5038EF6-8C7D-9652-FFED-816CB2439B1E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4D8FEEF-3A63-4FFD-0ACD-AD01AADBAAB4}"/>
              </a:ext>
            </a:extLst>
          </p:cNvPr>
          <p:cNvGrpSpPr/>
          <p:nvPr/>
        </p:nvGrpSpPr>
        <p:grpSpPr>
          <a:xfrm>
            <a:off x="6609809" y="4048208"/>
            <a:ext cx="4667481" cy="1596389"/>
            <a:chOff x="291738" y="2088779"/>
            <a:chExt cx="4667481" cy="1596389"/>
          </a:xfrm>
          <a:solidFill>
            <a:srgbClr val="00B050"/>
          </a:solidFill>
        </p:grpSpPr>
        <p:sp>
          <p:nvSpPr>
            <p:cNvPr id="87" name="Title 20">
              <a:extLst>
                <a:ext uri="{FF2B5EF4-FFF2-40B4-BE49-F238E27FC236}">
                  <a16:creationId xmlns:a16="http://schemas.microsoft.com/office/drawing/2014/main" id="{7B5FA417-0344-A7C2-736B-29D0CEED3896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run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F771A994-611B-F172-376D-FAD6AA7F8A5D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itle 20">
              <a:extLst>
                <a:ext uri="{FF2B5EF4-FFF2-40B4-BE49-F238E27FC236}">
                  <a16:creationId xmlns:a16="http://schemas.microsoft.com/office/drawing/2014/main" id="{4893FE4C-B19B-12C4-62FA-0FCE20F1B598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234528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ru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nn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er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0" name="Title 20">
              <a:extLst>
                <a:ext uri="{FF2B5EF4-FFF2-40B4-BE49-F238E27FC236}">
                  <a16:creationId xmlns:a16="http://schemas.microsoft.com/office/drawing/2014/main" id="{3B2B2746-29EF-7406-E31B-5A2A46F2A821}"/>
                </a:ext>
              </a:extLst>
            </p:cNvPr>
            <p:cNvSpPr txBox="1">
              <a:spLocks/>
            </p:cNvSpPr>
            <p:nvPr/>
          </p:nvSpPr>
          <p:spPr>
            <a:xfrm>
              <a:off x="2724688" y="2946208"/>
              <a:ext cx="2234531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ru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nn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y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1FEDFFFE-87CC-B910-073B-ECCBC295D4DF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6A5EDC6-B81E-D32C-7E84-662C6C515470}"/>
              </a:ext>
            </a:extLst>
          </p:cNvPr>
          <p:cNvGrpSpPr/>
          <p:nvPr/>
        </p:nvGrpSpPr>
        <p:grpSpPr>
          <a:xfrm>
            <a:off x="1076519" y="2666975"/>
            <a:ext cx="4540427" cy="1596389"/>
            <a:chOff x="291738" y="2088779"/>
            <a:chExt cx="4540427" cy="1596389"/>
          </a:xfrm>
          <a:solidFill>
            <a:schemeClr val="accent2"/>
          </a:solidFill>
        </p:grpSpPr>
        <p:sp>
          <p:nvSpPr>
            <p:cNvPr id="33" name="Title 20">
              <a:extLst>
                <a:ext uri="{FF2B5EF4-FFF2-40B4-BE49-F238E27FC236}">
                  <a16:creationId xmlns:a16="http://schemas.microsoft.com/office/drawing/2014/main" id="{A758AC8A-D44D-E16D-1E66-6B753EE7E317}"/>
                </a:ext>
              </a:extLst>
            </p:cNvPr>
            <p:cNvSpPr txBox="1">
              <a:spLocks/>
            </p:cNvSpPr>
            <p:nvPr/>
          </p:nvSpPr>
          <p:spPr>
            <a:xfrm>
              <a:off x="291738" y="2101728"/>
              <a:ext cx="1641565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sad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005438CD-1CD1-AA78-4F3A-CAD0CAED974B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5" y="2435738"/>
              <a:ext cx="476795" cy="0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itle 20">
              <a:extLst>
                <a:ext uri="{FF2B5EF4-FFF2-40B4-BE49-F238E27FC236}">
                  <a16:creationId xmlns:a16="http://schemas.microsoft.com/office/drawing/2014/main" id="{FA5E01B5-979E-2A19-8AB0-BB48B41D6BD6}"/>
                </a:ext>
              </a:extLst>
            </p:cNvPr>
            <p:cNvSpPr txBox="1">
              <a:spLocks/>
            </p:cNvSpPr>
            <p:nvPr/>
          </p:nvSpPr>
          <p:spPr>
            <a:xfrm>
              <a:off x="2724691" y="2088779"/>
              <a:ext cx="2107474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sa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dd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er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265FFA68-E529-ACEA-EA53-E7B6939EFB3E}"/>
                </a:ext>
              </a:extLst>
            </p:cNvPr>
            <p:cNvSpPr txBox="1">
              <a:spLocks/>
            </p:cNvSpPr>
            <p:nvPr/>
          </p:nvSpPr>
          <p:spPr>
            <a:xfrm>
              <a:off x="2724689" y="2946208"/>
              <a:ext cx="2107476" cy="738960"/>
            </a:xfrm>
            <a:prstGeom prst="roundRect">
              <a:avLst/>
            </a:prstGeom>
            <a:grp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sa</a:t>
              </a:r>
              <a:r>
                <a:rPr lang="en-GB" altLang="en-US" sz="3600" u="sng" dirty="0">
                  <a:solidFill>
                    <a:schemeClr val="bg1"/>
                  </a:solidFill>
                  <a:latin typeface="+mj-lt"/>
                </a:rPr>
                <a:t>dd</a:t>
              </a:r>
              <a:r>
                <a:rPr lang="en-GB" altLang="en-US" sz="3600" dirty="0">
                  <a:solidFill>
                    <a:schemeClr val="bg1"/>
                  </a:solidFill>
                  <a:latin typeface="+mj-lt"/>
                </a:rPr>
                <a:t>est</a:t>
              </a:r>
              <a:endParaRPr lang="en-GB" altLang="en-US" sz="3600" u="sng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2F863E2D-EBB0-CD54-55E5-12544A6CD832}"/>
                </a:ext>
              </a:extLst>
            </p:cNvPr>
            <p:cNvCxnSpPr>
              <a:cxnSpLocks/>
            </p:cNvCxnSpPr>
            <p:nvPr/>
          </p:nvCxnSpPr>
          <p:spPr>
            <a:xfrm>
              <a:off x="2115704" y="2955040"/>
              <a:ext cx="483797" cy="284549"/>
            </a:xfrm>
            <a:prstGeom prst="straightConnector1">
              <a:avLst/>
            </a:prstGeom>
            <a:grpFill/>
            <a:ln w="7620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77049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FB00B0B5-9CE2-E7FD-8198-B423E5D6E9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BCB65-22E4-AB44-E643-06DAA2AEF1B1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rgbClr val="7030A0"/>
          </a:solidFill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Andika" panose="02000000000000000000" pitchFamily="2" charset="0"/>
              </a:rPr>
              <a:t>What’s the rule?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23588F-7A8E-BDBE-EE74-DA99EC15E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1718" y="2031181"/>
            <a:ext cx="10515600" cy="1593435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When the word ends in a </a:t>
            </a:r>
            <a:r>
              <a:rPr lang="en-US" sz="4000" b="1" u="sng" dirty="0">
                <a:latin typeface="Andika" panose="02000000000000000000" pitchFamily="2" charset="0"/>
              </a:rPr>
              <a:t>consonant with a vowel </a:t>
            </a:r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before it, we </a:t>
            </a:r>
            <a:r>
              <a:rPr lang="en-US" sz="4000" b="1" u="sng" dirty="0">
                <a:latin typeface="Andika" panose="02000000000000000000" pitchFamily="2" charset="0"/>
              </a:rPr>
              <a:t>double the consonant </a:t>
            </a:r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letter and add the ending.</a:t>
            </a:r>
            <a:endParaRPr lang="en-US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1DD0DE-0558-B58E-A19F-906071E81793}"/>
              </a:ext>
            </a:extLst>
          </p:cNvPr>
          <p:cNvSpPr txBox="1"/>
          <p:nvPr/>
        </p:nvSpPr>
        <p:spPr>
          <a:xfrm>
            <a:off x="3141518" y="3965109"/>
            <a:ext cx="6096000" cy="2247424"/>
          </a:xfrm>
          <a:prstGeom prst="round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marL="0" indent="0" algn="ctr">
              <a:buNone/>
            </a:pPr>
            <a:r>
              <a:rPr lang="en-US" sz="5400" dirty="0">
                <a:latin typeface="Andika" panose="02000000000000000000" pitchFamily="2" charset="0"/>
              </a:rPr>
              <a:t>run = run</a:t>
            </a:r>
            <a:r>
              <a:rPr lang="en-US" sz="5400" b="1" u="sng" dirty="0">
                <a:latin typeface="Andika" panose="02000000000000000000" pitchFamily="2" charset="0"/>
              </a:rPr>
              <a:t>n</a:t>
            </a:r>
            <a:r>
              <a:rPr lang="en-US" sz="5400" u="sng" dirty="0">
                <a:latin typeface="Andika" panose="02000000000000000000" pitchFamily="2" charset="0"/>
              </a:rPr>
              <a:t>er</a:t>
            </a:r>
          </a:p>
          <a:p>
            <a:pPr marL="0" indent="0" algn="ctr">
              <a:buNone/>
            </a:pPr>
            <a:r>
              <a:rPr lang="en-US" sz="5400" dirty="0">
                <a:latin typeface="Andika" panose="02000000000000000000" pitchFamily="2" charset="0"/>
              </a:rPr>
              <a:t>sad = sad</a:t>
            </a:r>
            <a:r>
              <a:rPr lang="en-US" sz="5400" b="1" u="sng" dirty="0">
                <a:latin typeface="Andika" panose="02000000000000000000" pitchFamily="2" charset="0"/>
              </a:rPr>
              <a:t>d</a:t>
            </a:r>
            <a:r>
              <a:rPr lang="en-US" sz="5400" u="sng" dirty="0">
                <a:latin typeface="Andika" panose="02000000000000000000" pitchFamily="2" charset="0"/>
              </a:rPr>
              <a:t>est</a:t>
            </a:r>
          </a:p>
          <a:p>
            <a:pPr marL="0" indent="0" algn="ctr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94200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973</Words>
  <Application>Microsoft Office PowerPoint</Application>
  <PresentationFormat>Widescreen</PresentationFormat>
  <Paragraphs>179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Adding –ing, –ed, –er, –est and –y to words of one syllable  ending in a single consonant letter after a single vowel letter.</vt:lpstr>
      <vt:lpstr>PowerPoint Presentation</vt:lpstr>
      <vt:lpstr>PowerPoint Presentation</vt:lpstr>
      <vt:lpstr>Can you see a pattern when you  add -ed or -ing to  words that end ‘vowel, consonant’?</vt:lpstr>
      <vt:lpstr>Can you see a pattern when you  add -ed or -ing to  words that end ‘vowel, consonant’?</vt:lpstr>
      <vt:lpstr>Can you see a pattern when you  add -er,  -est or -y  to words that end ‘vowel, consonant’?</vt:lpstr>
      <vt:lpstr>Can you see a pattern when you  add -er,  -est or -y  to words that end ‘vowel, consonant’?</vt:lpstr>
      <vt:lpstr>What’s the rule?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51</cp:revision>
  <dcterms:created xsi:type="dcterms:W3CDTF">2022-05-31T09:42:07Z</dcterms:created>
  <dcterms:modified xsi:type="dcterms:W3CDTF">2025-12-08T15:46:48Z</dcterms:modified>
</cp:coreProperties>
</file>