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1"/>
  </p:notesMasterIdLst>
  <p:sldIdLst>
    <p:sldId id="373" r:id="rId2"/>
    <p:sldId id="274" r:id="rId3"/>
    <p:sldId id="309" r:id="rId4"/>
    <p:sldId id="310" r:id="rId5"/>
    <p:sldId id="311" r:id="rId6"/>
    <p:sldId id="313" r:id="rId7"/>
    <p:sldId id="261" r:id="rId8"/>
    <p:sldId id="368" r:id="rId9"/>
    <p:sldId id="370" r:id="rId10"/>
    <p:sldId id="369" r:id="rId11"/>
    <p:sldId id="371" r:id="rId12"/>
    <p:sldId id="372" r:id="rId13"/>
    <p:sldId id="366" r:id="rId14"/>
    <p:sldId id="367" r:id="rId15"/>
    <p:sldId id="360" r:id="rId16"/>
    <p:sldId id="361" r:id="rId17"/>
    <p:sldId id="362" r:id="rId18"/>
    <p:sldId id="363" r:id="rId19"/>
    <p:sldId id="270" r:id="rId20"/>
  </p:sldIdLst>
  <p:sldSz cx="12192000" cy="6858000"/>
  <p:notesSz cx="6858000" cy="9144000"/>
  <p:embeddedFontLst>
    <p:embeddedFont>
      <p:font typeface="Andika" panose="02000000000000000000" pitchFamily="2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98A6ABE-B49A-4147-9231-F62D27BD685C}" v="2" dt="2025-12-08T15:46:11.0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88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5:46:12.887" v="2" actId="47"/>
      <pc:docMkLst>
        <pc:docMk/>
      </pc:docMkLst>
      <pc:sldChg chg="addSp modSp modAnim">
        <pc:chgData name="Glen Jones" userId="e846aaca-4b24-4b13-b0d0-f2308e16b284" providerId="ADAL" clId="{ED47ACC3-9597-4D89-A1DC-43CF280EF274}" dt="2025-12-08T15:45:59.557" v="0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5:45:59.557" v="0"/>
          <ac:spMkLst>
            <pc:docMk/>
            <pc:sldMk cId="0" sldId="270"/>
            <ac:spMk id="2" creationId="{80C1277B-38BA-560B-C715-A99F9BB533C2}"/>
          </ac:spMkLst>
        </pc:spChg>
      </pc:sldChg>
      <pc:sldChg chg="del">
        <pc:chgData name="Glen Jones" userId="e846aaca-4b24-4b13-b0d0-f2308e16b284" providerId="ADAL" clId="{ED47ACC3-9597-4D89-A1DC-43CF280EF274}" dt="2025-12-08T15:46:12.887" v="2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5:46:11.066" v="1"/>
        <pc:sldMkLst>
          <pc:docMk/>
          <pc:sldMk cId="596722718" sldId="37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596722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B055F2-BA53-9DC1-DF4D-6A893A3AAE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64AEBEE3-27D2-3F2C-8477-90C6AB583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C7C0E6-E640-F48C-F902-CC9645E98A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068" y="358815"/>
            <a:ext cx="11110732" cy="5005037"/>
          </a:xfrm>
          <a:prstGeom prst="roundRect">
            <a:avLst>
              <a:gd name="adj" fmla="val 9510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sz="2000" dirty="0">
                <a:latin typeface="Andika" panose="02000000000000000000" pitchFamily="2" charset="0"/>
              </a:rPr>
              <a:t>Emile the alien and his trusty robot friend, Aimee, were on a </a:t>
            </a:r>
            <a:r>
              <a:rPr lang="en-GB" sz="2000" b="1" dirty="0">
                <a:solidFill>
                  <a:schemeClr val="accent5"/>
                </a:solidFill>
                <a:latin typeface="Andika" panose="02000000000000000000" pitchFamily="2" charset="0"/>
              </a:rPr>
              <a:t>great</a:t>
            </a:r>
            <a:r>
              <a:rPr lang="en-GB" sz="2000" dirty="0">
                <a:latin typeface="Andika" panose="02000000000000000000" pitchFamily="2" charset="0"/>
              </a:rPr>
              <a:t> adventure! They travelled</a:t>
            </a:r>
            <a:r>
              <a:rPr lang="en-GB" sz="2000" b="1" dirty="0">
                <a:latin typeface="Andika" panose="02000000000000000000" pitchFamily="2" charset="0"/>
              </a:rPr>
              <a:t> </a:t>
            </a:r>
            <a:r>
              <a:rPr lang="en-GB" sz="2000" b="1" dirty="0">
                <a:solidFill>
                  <a:schemeClr val="accent5"/>
                </a:solidFill>
                <a:latin typeface="Andika" panose="02000000000000000000" pitchFamily="2" charset="0"/>
              </a:rPr>
              <a:t>fast</a:t>
            </a:r>
            <a:r>
              <a:rPr lang="en-GB" sz="2000" b="1" dirty="0">
                <a:latin typeface="Andika" panose="02000000000000000000" pitchFamily="2" charset="0"/>
              </a:rPr>
              <a:t> </a:t>
            </a:r>
            <a:r>
              <a:rPr lang="en-GB" sz="2000" dirty="0">
                <a:latin typeface="Andika" panose="02000000000000000000" pitchFamily="2" charset="0"/>
              </a:rPr>
              <a:t>across the stars, hoping to find a </a:t>
            </a:r>
            <a:r>
              <a:rPr lang="en-GB" sz="2000" b="1" dirty="0">
                <a:solidFill>
                  <a:schemeClr val="accent5"/>
                </a:solidFill>
                <a:latin typeface="Andika" panose="02000000000000000000" pitchFamily="2" charset="0"/>
              </a:rPr>
              <a:t>beautiful</a:t>
            </a:r>
            <a:r>
              <a:rPr lang="en-GB" sz="2000" dirty="0">
                <a:latin typeface="Andika" panose="02000000000000000000" pitchFamily="2" charset="0"/>
              </a:rPr>
              <a:t> planet to explore.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2000" dirty="0">
                <a:latin typeface="Andika" panose="02000000000000000000" pitchFamily="2" charset="0"/>
              </a:rPr>
              <a:t>Finally, they landed on a new planet. Emile looked around and said, “This place has </a:t>
            </a:r>
            <a:r>
              <a:rPr lang="en-GB" sz="2000" b="1" dirty="0">
                <a:solidFill>
                  <a:schemeClr val="accent5"/>
                </a:solidFill>
                <a:latin typeface="Andika" panose="02000000000000000000" pitchFamily="2" charset="0"/>
              </a:rPr>
              <a:t>pretty </a:t>
            </a:r>
            <a:r>
              <a:rPr lang="en-GB" sz="2000" dirty="0">
                <a:latin typeface="Andika" panose="02000000000000000000" pitchFamily="2" charset="0"/>
              </a:rPr>
              <a:t>views, Aimee!”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2000" dirty="0">
                <a:latin typeface="Andika" panose="02000000000000000000" pitchFamily="2" charset="0"/>
              </a:rPr>
              <a:t>They decided to take a </a:t>
            </a:r>
            <a:r>
              <a:rPr lang="en-GB" sz="2000" b="1" dirty="0">
                <a:solidFill>
                  <a:schemeClr val="accent5"/>
                </a:solidFill>
                <a:latin typeface="Andika" panose="02000000000000000000" pitchFamily="2" charset="0"/>
              </a:rPr>
              <a:t>break </a:t>
            </a:r>
            <a:r>
              <a:rPr lang="en-GB" sz="2000" dirty="0">
                <a:latin typeface="Andika" panose="02000000000000000000" pitchFamily="2" charset="0"/>
              </a:rPr>
              <a:t>and have a snack. Emile had packed a space </a:t>
            </a:r>
            <a:r>
              <a:rPr lang="en-GB" sz="2000" b="1" dirty="0">
                <a:solidFill>
                  <a:schemeClr val="accent5"/>
                </a:solidFill>
                <a:latin typeface="Andika" panose="02000000000000000000" pitchFamily="2" charset="0"/>
              </a:rPr>
              <a:t>steak</a:t>
            </a:r>
            <a:r>
              <a:rPr lang="en-GB" sz="2000" dirty="0">
                <a:latin typeface="Andika" panose="02000000000000000000" pitchFamily="2" charset="0"/>
              </a:rPr>
              <a:t> for himself, which was his favourite treat. </a:t>
            </a:r>
            <a:r>
              <a:rPr lang="en-GB" sz="2000" b="1" dirty="0">
                <a:solidFill>
                  <a:schemeClr val="accent5"/>
                </a:solidFill>
                <a:latin typeface="Andika" panose="02000000000000000000" pitchFamily="2" charset="0"/>
              </a:rPr>
              <a:t>After </a:t>
            </a:r>
            <a:r>
              <a:rPr lang="en-GB" sz="2000" dirty="0">
                <a:latin typeface="Andika" panose="02000000000000000000" pitchFamily="2" charset="0"/>
              </a:rPr>
              <a:t>their snack, they explored the land together, finding strange plants and colourful rocks.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2000" dirty="0">
                <a:latin typeface="Andika" panose="02000000000000000000" pitchFamily="2" charset="0"/>
              </a:rPr>
              <a:t>As they walked past a large mountain, Emile thought of his father back home and wished he could share this adventure with him.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2000" dirty="0">
                <a:latin typeface="Andika" panose="02000000000000000000" pitchFamily="2" charset="0"/>
              </a:rPr>
              <a:t>In the last light of the day, Emile and Aimee watched the sunset and felt happy to have had such a great day together.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740C42-8AD0-B326-E279-B72F7509D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634" y="5164792"/>
            <a:ext cx="10515600" cy="1325563"/>
          </a:xfrm>
          <a:prstGeom prst="roundRect">
            <a:avLst/>
          </a:prstGeom>
          <a:solidFill>
            <a:srgbClr val="EF8023"/>
          </a:solidFill>
        </p:spPr>
        <p:txBody>
          <a:bodyPr>
            <a:normAutofit fontScale="90000"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these common exception words in the story: </a:t>
            </a:r>
            <a:br>
              <a:rPr lang="en-US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great, break, steak, pretty, beautiful, fast, last, past, father, after</a:t>
            </a:r>
            <a:endParaRPr lang="en-US" sz="28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712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E6ECB8-AB16-7FCC-73E3-EA978B1A6D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1E5DE891-EC8D-C2FB-27BE-9E8FCE5B8D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26EE3D-2A38-94BA-9566-DE0FC1D79D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068" y="358815"/>
            <a:ext cx="11110732" cy="5005037"/>
          </a:xfrm>
          <a:prstGeom prst="roundRect">
            <a:avLst>
              <a:gd name="adj" fmla="val 9510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sz="2000" dirty="0">
                <a:latin typeface="Andika" panose="02000000000000000000" pitchFamily="2" charset="0"/>
              </a:rPr>
              <a:t>Emile the alien and his trusty robot friend, Aimee, were on a </a:t>
            </a:r>
            <a:r>
              <a:rPr lang="en-GB" sz="2000" b="1" dirty="0">
                <a:solidFill>
                  <a:schemeClr val="accent5"/>
                </a:solidFill>
                <a:latin typeface="Andika" panose="02000000000000000000" pitchFamily="2" charset="0"/>
              </a:rPr>
              <a:t>great</a:t>
            </a:r>
            <a:r>
              <a:rPr lang="en-GB" sz="2000" dirty="0">
                <a:latin typeface="Andika" panose="02000000000000000000" pitchFamily="2" charset="0"/>
              </a:rPr>
              <a:t> adventure! They travelled</a:t>
            </a:r>
            <a:r>
              <a:rPr lang="en-GB" sz="2000" b="1" dirty="0">
                <a:latin typeface="Andika" panose="02000000000000000000" pitchFamily="2" charset="0"/>
              </a:rPr>
              <a:t> </a:t>
            </a:r>
            <a:r>
              <a:rPr lang="en-GB" sz="2000" b="1" dirty="0">
                <a:solidFill>
                  <a:schemeClr val="accent5"/>
                </a:solidFill>
                <a:latin typeface="Andika" panose="02000000000000000000" pitchFamily="2" charset="0"/>
              </a:rPr>
              <a:t>fast</a:t>
            </a:r>
            <a:r>
              <a:rPr lang="en-GB" sz="2000" b="1" dirty="0">
                <a:latin typeface="Andika" panose="02000000000000000000" pitchFamily="2" charset="0"/>
              </a:rPr>
              <a:t> </a:t>
            </a:r>
            <a:r>
              <a:rPr lang="en-GB" sz="2000" dirty="0">
                <a:latin typeface="Andika" panose="02000000000000000000" pitchFamily="2" charset="0"/>
              </a:rPr>
              <a:t>across the stars, hoping to find a </a:t>
            </a:r>
            <a:r>
              <a:rPr lang="en-GB" sz="2000" b="1" dirty="0">
                <a:solidFill>
                  <a:schemeClr val="accent5"/>
                </a:solidFill>
                <a:latin typeface="Andika" panose="02000000000000000000" pitchFamily="2" charset="0"/>
              </a:rPr>
              <a:t>beautiful</a:t>
            </a:r>
            <a:r>
              <a:rPr lang="en-GB" sz="2000" dirty="0">
                <a:latin typeface="Andika" panose="02000000000000000000" pitchFamily="2" charset="0"/>
              </a:rPr>
              <a:t> planet to explore.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2000" dirty="0">
                <a:latin typeface="Andika" panose="02000000000000000000" pitchFamily="2" charset="0"/>
              </a:rPr>
              <a:t>Finally, they landed on a new planet. Emile looked around and said, “This place has </a:t>
            </a:r>
            <a:r>
              <a:rPr lang="en-GB" sz="2000" b="1" dirty="0">
                <a:solidFill>
                  <a:schemeClr val="accent5"/>
                </a:solidFill>
                <a:latin typeface="Andika" panose="02000000000000000000" pitchFamily="2" charset="0"/>
              </a:rPr>
              <a:t>pretty </a:t>
            </a:r>
            <a:r>
              <a:rPr lang="en-GB" sz="2000" dirty="0">
                <a:latin typeface="Andika" panose="02000000000000000000" pitchFamily="2" charset="0"/>
              </a:rPr>
              <a:t>views, Aimee!”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2000" dirty="0">
                <a:latin typeface="Andika" panose="02000000000000000000" pitchFamily="2" charset="0"/>
              </a:rPr>
              <a:t>They decided to take a </a:t>
            </a:r>
            <a:r>
              <a:rPr lang="en-GB" sz="2000" b="1" dirty="0">
                <a:solidFill>
                  <a:schemeClr val="accent5"/>
                </a:solidFill>
                <a:latin typeface="Andika" panose="02000000000000000000" pitchFamily="2" charset="0"/>
              </a:rPr>
              <a:t>break </a:t>
            </a:r>
            <a:r>
              <a:rPr lang="en-GB" sz="2000" dirty="0">
                <a:latin typeface="Andika" panose="02000000000000000000" pitchFamily="2" charset="0"/>
              </a:rPr>
              <a:t>and have a snack. Emile had packed a space </a:t>
            </a:r>
            <a:r>
              <a:rPr lang="en-GB" sz="2000" b="1" dirty="0">
                <a:solidFill>
                  <a:schemeClr val="accent5"/>
                </a:solidFill>
                <a:latin typeface="Andika" panose="02000000000000000000" pitchFamily="2" charset="0"/>
              </a:rPr>
              <a:t>steak</a:t>
            </a:r>
            <a:r>
              <a:rPr lang="en-GB" sz="2000" dirty="0">
                <a:latin typeface="Andika" panose="02000000000000000000" pitchFamily="2" charset="0"/>
              </a:rPr>
              <a:t> for himself, which was his favourite treat. </a:t>
            </a:r>
            <a:r>
              <a:rPr lang="en-GB" sz="2000" b="1" dirty="0">
                <a:solidFill>
                  <a:schemeClr val="accent5"/>
                </a:solidFill>
                <a:latin typeface="Andika" panose="02000000000000000000" pitchFamily="2" charset="0"/>
              </a:rPr>
              <a:t>After </a:t>
            </a:r>
            <a:r>
              <a:rPr lang="en-GB" sz="2000" dirty="0">
                <a:latin typeface="Andika" panose="02000000000000000000" pitchFamily="2" charset="0"/>
              </a:rPr>
              <a:t>their snack, they explored the land together, finding strange plants and colourful rocks.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2000" dirty="0">
                <a:latin typeface="Andika" panose="02000000000000000000" pitchFamily="2" charset="0"/>
              </a:rPr>
              <a:t>As they walked </a:t>
            </a:r>
            <a:r>
              <a:rPr lang="en-GB" sz="2000" b="1" dirty="0">
                <a:solidFill>
                  <a:schemeClr val="accent5"/>
                </a:solidFill>
                <a:latin typeface="Andika" panose="02000000000000000000" pitchFamily="2" charset="0"/>
              </a:rPr>
              <a:t>past</a:t>
            </a:r>
            <a:r>
              <a:rPr lang="en-GB" sz="2000" dirty="0">
                <a:latin typeface="Andika" panose="02000000000000000000" pitchFamily="2" charset="0"/>
              </a:rPr>
              <a:t> a large mountain, Emile thought of his </a:t>
            </a:r>
            <a:r>
              <a:rPr lang="en-GB" sz="2000" b="1" dirty="0">
                <a:solidFill>
                  <a:schemeClr val="accent5"/>
                </a:solidFill>
                <a:latin typeface="Andika" panose="02000000000000000000" pitchFamily="2" charset="0"/>
              </a:rPr>
              <a:t>father</a:t>
            </a:r>
            <a:r>
              <a:rPr lang="en-GB" sz="2000" dirty="0">
                <a:latin typeface="Andika" panose="02000000000000000000" pitchFamily="2" charset="0"/>
              </a:rPr>
              <a:t> back home and wished he could share this adventure with him.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2000" dirty="0">
                <a:latin typeface="Andika" panose="02000000000000000000" pitchFamily="2" charset="0"/>
              </a:rPr>
              <a:t>In the last light of the day, Emile and Aimee watched the sunset and felt happy to have had such a great day together.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143EF1-11CC-2EBA-E721-D3417E464E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634" y="5164792"/>
            <a:ext cx="10515600" cy="1325563"/>
          </a:xfrm>
          <a:prstGeom prst="roundRect">
            <a:avLst/>
          </a:prstGeom>
          <a:solidFill>
            <a:srgbClr val="EF8023"/>
          </a:solidFill>
        </p:spPr>
        <p:txBody>
          <a:bodyPr>
            <a:normAutofit fontScale="90000"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these common exception words in the story: </a:t>
            </a:r>
            <a:br>
              <a:rPr lang="en-US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great, break, steak, pretty, beautiful, fast, last, past, father, after</a:t>
            </a:r>
            <a:endParaRPr lang="en-US" sz="28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9306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9ACDD4-0180-FC36-7893-C42E9F63AA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C597A72F-CA74-3CDF-0CB7-1F5F0488A1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17AB20-EC4D-D667-C764-315743B56E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068" y="358815"/>
            <a:ext cx="11110732" cy="5005037"/>
          </a:xfrm>
          <a:prstGeom prst="roundRect">
            <a:avLst>
              <a:gd name="adj" fmla="val 9510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sz="2000" dirty="0">
                <a:latin typeface="Andika" panose="02000000000000000000" pitchFamily="2" charset="0"/>
              </a:rPr>
              <a:t>Emile the alien and his trusty robot friend, Aimee, were on a </a:t>
            </a:r>
            <a:r>
              <a:rPr lang="en-GB" sz="2000" b="1" dirty="0">
                <a:solidFill>
                  <a:schemeClr val="accent5"/>
                </a:solidFill>
                <a:latin typeface="Andika" panose="02000000000000000000" pitchFamily="2" charset="0"/>
              </a:rPr>
              <a:t>great</a:t>
            </a:r>
            <a:r>
              <a:rPr lang="en-GB" sz="2000" dirty="0">
                <a:latin typeface="Andika" panose="02000000000000000000" pitchFamily="2" charset="0"/>
              </a:rPr>
              <a:t> adventure! They travelled</a:t>
            </a:r>
            <a:r>
              <a:rPr lang="en-GB" sz="2000" b="1" dirty="0">
                <a:latin typeface="Andika" panose="02000000000000000000" pitchFamily="2" charset="0"/>
              </a:rPr>
              <a:t> </a:t>
            </a:r>
            <a:r>
              <a:rPr lang="en-GB" sz="2000" b="1" dirty="0">
                <a:solidFill>
                  <a:schemeClr val="accent5"/>
                </a:solidFill>
                <a:latin typeface="Andika" panose="02000000000000000000" pitchFamily="2" charset="0"/>
              </a:rPr>
              <a:t>fast</a:t>
            </a:r>
            <a:r>
              <a:rPr lang="en-GB" sz="2000" b="1" dirty="0">
                <a:latin typeface="Andika" panose="02000000000000000000" pitchFamily="2" charset="0"/>
              </a:rPr>
              <a:t> </a:t>
            </a:r>
            <a:r>
              <a:rPr lang="en-GB" sz="2000" dirty="0">
                <a:latin typeface="Andika" panose="02000000000000000000" pitchFamily="2" charset="0"/>
              </a:rPr>
              <a:t>across the stars, hoping to find a </a:t>
            </a:r>
            <a:r>
              <a:rPr lang="en-GB" sz="2000" b="1" dirty="0">
                <a:solidFill>
                  <a:schemeClr val="accent5"/>
                </a:solidFill>
                <a:latin typeface="Andika" panose="02000000000000000000" pitchFamily="2" charset="0"/>
              </a:rPr>
              <a:t>beautiful</a:t>
            </a:r>
            <a:r>
              <a:rPr lang="en-GB" sz="2000" dirty="0">
                <a:latin typeface="Andika" panose="02000000000000000000" pitchFamily="2" charset="0"/>
              </a:rPr>
              <a:t> planet to explore.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2000" dirty="0">
                <a:latin typeface="Andika" panose="02000000000000000000" pitchFamily="2" charset="0"/>
              </a:rPr>
              <a:t>Finally, they landed on a new planet. Emile looked around and said, “This place has </a:t>
            </a:r>
            <a:r>
              <a:rPr lang="en-GB" sz="2000" b="1" dirty="0">
                <a:solidFill>
                  <a:schemeClr val="accent5"/>
                </a:solidFill>
                <a:latin typeface="Andika" panose="02000000000000000000" pitchFamily="2" charset="0"/>
              </a:rPr>
              <a:t>pretty </a:t>
            </a:r>
            <a:r>
              <a:rPr lang="en-GB" sz="2000" dirty="0">
                <a:latin typeface="Andika" panose="02000000000000000000" pitchFamily="2" charset="0"/>
              </a:rPr>
              <a:t>views, Aimee!”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2000" dirty="0">
                <a:latin typeface="Andika" panose="02000000000000000000" pitchFamily="2" charset="0"/>
              </a:rPr>
              <a:t>They decided to take a </a:t>
            </a:r>
            <a:r>
              <a:rPr lang="en-GB" sz="2000" b="1" dirty="0">
                <a:solidFill>
                  <a:schemeClr val="accent5"/>
                </a:solidFill>
                <a:latin typeface="Andika" panose="02000000000000000000" pitchFamily="2" charset="0"/>
              </a:rPr>
              <a:t>break </a:t>
            </a:r>
            <a:r>
              <a:rPr lang="en-GB" sz="2000" dirty="0">
                <a:latin typeface="Andika" panose="02000000000000000000" pitchFamily="2" charset="0"/>
              </a:rPr>
              <a:t>and have a snack. Emile had packed a space </a:t>
            </a:r>
            <a:r>
              <a:rPr lang="en-GB" sz="2000" b="1" dirty="0">
                <a:solidFill>
                  <a:schemeClr val="accent5"/>
                </a:solidFill>
                <a:latin typeface="Andika" panose="02000000000000000000" pitchFamily="2" charset="0"/>
              </a:rPr>
              <a:t>steak</a:t>
            </a:r>
            <a:r>
              <a:rPr lang="en-GB" sz="2000" dirty="0">
                <a:latin typeface="Andika" panose="02000000000000000000" pitchFamily="2" charset="0"/>
              </a:rPr>
              <a:t> for himself, which was his favourite treat. </a:t>
            </a:r>
            <a:r>
              <a:rPr lang="en-GB" sz="2000" b="1" dirty="0">
                <a:solidFill>
                  <a:schemeClr val="accent5"/>
                </a:solidFill>
                <a:latin typeface="Andika" panose="02000000000000000000" pitchFamily="2" charset="0"/>
              </a:rPr>
              <a:t>After </a:t>
            </a:r>
            <a:r>
              <a:rPr lang="en-GB" sz="2000" dirty="0">
                <a:latin typeface="Andika" panose="02000000000000000000" pitchFamily="2" charset="0"/>
              </a:rPr>
              <a:t>their snack, they explored the land together, finding strange plants and colourful rocks.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2000" dirty="0">
                <a:latin typeface="Andika" panose="02000000000000000000" pitchFamily="2" charset="0"/>
              </a:rPr>
              <a:t>As they walked </a:t>
            </a:r>
            <a:r>
              <a:rPr lang="en-GB" sz="2000" b="1" dirty="0">
                <a:solidFill>
                  <a:schemeClr val="accent5"/>
                </a:solidFill>
                <a:latin typeface="Andika" panose="02000000000000000000" pitchFamily="2" charset="0"/>
              </a:rPr>
              <a:t>past</a:t>
            </a:r>
            <a:r>
              <a:rPr lang="en-GB" sz="2000" dirty="0">
                <a:latin typeface="Andika" panose="02000000000000000000" pitchFamily="2" charset="0"/>
              </a:rPr>
              <a:t> a large mountain, Emile thought of his </a:t>
            </a:r>
            <a:r>
              <a:rPr lang="en-GB" sz="2000" b="1" dirty="0">
                <a:solidFill>
                  <a:schemeClr val="accent5"/>
                </a:solidFill>
                <a:latin typeface="Andika" panose="02000000000000000000" pitchFamily="2" charset="0"/>
              </a:rPr>
              <a:t>father</a:t>
            </a:r>
            <a:r>
              <a:rPr lang="en-GB" sz="2000" dirty="0">
                <a:latin typeface="Andika" panose="02000000000000000000" pitchFamily="2" charset="0"/>
              </a:rPr>
              <a:t> back home and wished he could share this adventure with him.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2000" dirty="0">
                <a:latin typeface="Andika" panose="02000000000000000000" pitchFamily="2" charset="0"/>
              </a:rPr>
              <a:t>In the </a:t>
            </a:r>
            <a:r>
              <a:rPr lang="en-GB" sz="2000" b="1" dirty="0">
                <a:solidFill>
                  <a:schemeClr val="accent5"/>
                </a:solidFill>
                <a:latin typeface="Andika" panose="02000000000000000000" pitchFamily="2" charset="0"/>
              </a:rPr>
              <a:t>last</a:t>
            </a:r>
            <a:r>
              <a:rPr lang="en-GB" sz="2000" dirty="0">
                <a:latin typeface="Andika" panose="02000000000000000000" pitchFamily="2" charset="0"/>
              </a:rPr>
              <a:t> light of the day, Emile and Aimee watched the sunset and felt happy to have had such a great day together.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25CB7E3-5914-BF1A-A947-1E2B7CADE2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634" y="5164792"/>
            <a:ext cx="10515600" cy="1325563"/>
          </a:xfrm>
          <a:prstGeom prst="roundRect">
            <a:avLst/>
          </a:prstGeom>
          <a:solidFill>
            <a:srgbClr val="EF8023"/>
          </a:solidFill>
        </p:spPr>
        <p:txBody>
          <a:bodyPr>
            <a:normAutofit fontScale="90000"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these common exception words in the story: </a:t>
            </a:r>
            <a:br>
              <a:rPr lang="en-US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great, break, steak, pretty, beautiful, fast, last, past, father, after</a:t>
            </a:r>
            <a:endParaRPr lang="en-US" sz="28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342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602525" y="2013492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lived on a shiny spaceship with his grayt robot friend Aimee.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602525" y="506413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lived on a shiny spaceship with his </a:t>
            </a:r>
            <a:r>
              <a:rPr lang="en-GB" sz="3600" u="sng" dirty="0">
                <a:solidFill>
                  <a:srgbClr val="FF0000"/>
                </a:solidFill>
              </a:rPr>
              <a:t>great</a:t>
            </a:r>
            <a:r>
              <a:rPr lang="en-GB" sz="3600" dirty="0">
                <a:solidFill>
                  <a:schemeClr val="bg1"/>
                </a:solidFill>
              </a:rPr>
              <a:t> robot friend Aimee.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602525" y="353881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lived on a shiny spaceship with his great robot friend Aimee.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1044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55CB89-2CAD-F059-938A-FF40F554AA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9A4B4E59-AD42-D7A5-45C8-C5C8CD7D93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339682DC-6AA2-564C-0B4B-EE72CD90C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8AF85CB0-FFAA-DB94-73EE-C517D6B914F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9784088-2EA3-EE97-4817-AED6CE7B10F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35B53BD-537F-3228-42DD-6F4692B55148}"/>
              </a:ext>
            </a:extLst>
          </p:cNvPr>
          <p:cNvSpPr txBox="1"/>
          <p:nvPr/>
        </p:nvSpPr>
        <p:spPr>
          <a:xfrm>
            <a:off x="602525" y="2013492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exclaimed, "This place is beatifull, Aimee! Let's explore!"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E8C27F-0A16-4C9C-A747-AF079D953632}"/>
              </a:ext>
            </a:extLst>
          </p:cNvPr>
          <p:cNvSpPr txBox="1"/>
          <p:nvPr/>
        </p:nvSpPr>
        <p:spPr>
          <a:xfrm>
            <a:off x="602525" y="506413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exclaimed, "This place is </a:t>
            </a:r>
            <a:r>
              <a:rPr lang="en-GB" sz="3600" u="sng" dirty="0">
                <a:solidFill>
                  <a:srgbClr val="FF0000"/>
                </a:solidFill>
              </a:rPr>
              <a:t>beautiful</a:t>
            </a:r>
            <a:r>
              <a:rPr lang="en-GB" sz="3600" dirty="0">
                <a:solidFill>
                  <a:schemeClr val="bg1"/>
                </a:solidFill>
              </a:rPr>
              <a:t>, Aimee! Let's explore!"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E01A9B-B8D8-1D1C-0DED-4606ABAEA31D}"/>
              </a:ext>
            </a:extLst>
          </p:cNvPr>
          <p:cNvSpPr txBox="1"/>
          <p:nvPr/>
        </p:nvSpPr>
        <p:spPr>
          <a:xfrm>
            <a:off x="602525" y="353881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exclaimed, "This place is beautiful, Aimee! Let's explore!"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E08BE97-9F8E-218D-3014-68F7AFCB5C02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038BB8A-0591-85DE-84C9-1563C4247D86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894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2" y="1688109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Below are this week’s spellings. </a:t>
            </a: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You have 2 minutes to memorise all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9246" y="243542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9246" y="243542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501568" y="527180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501568" y="5271802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9247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67964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501568" y="5271802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55902" y="2697857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501568" y="5271802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77672E3-35EA-D174-0F9B-58DB1AD915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5475" y="2103690"/>
            <a:ext cx="2546724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	great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break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steak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pretty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beautiful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163FD2F-5903-A884-03C5-52D2FC3B09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6740" y="2094279"/>
            <a:ext cx="2816827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fast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last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past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father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after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707" y="2160302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534" y="2155745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AA9F3F4-0619-52E2-0D74-4A08CA6C57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5475" y="2103690"/>
            <a:ext cx="2546724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	great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break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steak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pretty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beautiful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9BB4F95-4FF1-DD98-835E-874A820BF5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6740" y="2094279"/>
            <a:ext cx="2816827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fast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last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past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father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after </a:t>
            </a: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5005532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SY2T2AW6L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SY2T2AW6P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SY2T2AW6S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SY2T2AW6F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SY2T2AW6A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SY2T2AW6Sa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SY2T2AW6Fe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19F14503-E599-DD59-AAB4-DC081B3092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4D60FF2-00A4-6288-18C2-862BBAEE292C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2D9F556A-1120-CDCB-19BB-BAF75F384B1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4687" y="1945196"/>
            <a:ext cx="2546724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	great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break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steak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pretty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beautiful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35952" y="1935785"/>
            <a:ext cx="2816827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fast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last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past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father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after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B95942A-F62A-BDFF-CBA1-F74ADCE3C3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80C1277B-38BA-560B-C715-A99F9BB533C2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E995B9A-B6E5-0FDE-1121-7B34672D7E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9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Common Exception Words 3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7F01D923-4A12-25E1-9D98-233C8CC0B81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F3A9C0E2-A94B-6ACE-92EC-BFF625F905F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13FD2D9-1074-EC28-D132-EB11BF14DBF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D0885CCE-C603-82DC-B290-C9CEF8801C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5"/>
            <a:ext cx="9530716" cy="170339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Some words don’t follow the rules!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9BDEB5D-7B09-5380-3088-421E89C0B0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67187" y="2262707"/>
            <a:ext cx="3701143" cy="576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bottle</a:t>
            </a:r>
            <a:endParaRPr lang="en-GB" altLang="en-US" sz="2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38CDE81-7E58-FDC0-4F3C-C3737B29F449}"/>
              </a:ext>
            </a:extLst>
          </p:cNvPr>
          <p:cNvSpPr txBox="1"/>
          <p:nvPr/>
        </p:nvSpPr>
        <p:spPr>
          <a:xfrm>
            <a:off x="264342" y="2188561"/>
            <a:ext cx="7346867" cy="1600438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Do you remember what these are called?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237D8F4-88E1-D8BF-DDC9-A709B54AB8D1}"/>
              </a:ext>
            </a:extLst>
          </p:cNvPr>
          <p:cNvSpPr txBox="1">
            <a:spLocks/>
          </p:cNvSpPr>
          <p:nvPr/>
        </p:nvSpPr>
        <p:spPr>
          <a:xfrm>
            <a:off x="1706880" y="4095082"/>
            <a:ext cx="5976128" cy="188549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Exception words</a:t>
            </a: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0FA3D800-6E81-07EE-B72A-AA9E10CA64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4067" y="1596007"/>
            <a:ext cx="4284128" cy="499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85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hape, background pattern&#10;&#10;Description automatically generated">
            <a:extLst>
              <a:ext uri="{FF2B5EF4-FFF2-40B4-BE49-F238E27FC236}">
                <a16:creationId xmlns:a16="http://schemas.microsoft.com/office/drawing/2014/main" id="{1F470DEA-E8EC-E13A-859B-0EB9671F68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79085"/>
            <a:ext cx="9530716" cy="170339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Some </a:t>
            </a:r>
            <a:r>
              <a:rPr lang="en-GB" altLang="en-US" sz="3600" b="1" u="sng" dirty="0">
                <a:solidFill>
                  <a:schemeClr val="bg1"/>
                </a:solidFill>
                <a:latin typeface="+mj-lt"/>
              </a:rPr>
              <a:t>exception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words are used a lot and are very </a:t>
            </a:r>
            <a:r>
              <a:rPr lang="en-GB" altLang="en-US" sz="3600" b="1" u="sng" dirty="0">
                <a:solidFill>
                  <a:schemeClr val="bg1"/>
                </a:solidFill>
                <a:latin typeface="+mj-lt"/>
              </a:rPr>
              <a:t>common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27C631-5370-AE7B-6C79-BF50DCFB379E}"/>
              </a:ext>
            </a:extLst>
          </p:cNvPr>
          <p:cNvSpPr txBox="1"/>
          <p:nvPr/>
        </p:nvSpPr>
        <p:spPr>
          <a:xfrm>
            <a:off x="729773" y="2306600"/>
            <a:ext cx="7346867" cy="1600438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Do you remember what these are called?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4289A39-655B-4B4A-AF11-A3DA8C69E18C}"/>
              </a:ext>
            </a:extLst>
          </p:cNvPr>
          <p:cNvSpPr txBox="1">
            <a:spLocks/>
          </p:cNvSpPr>
          <p:nvPr/>
        </p:nvSpPr>
        <p:spPr>
          <a:xfrm>
            <a:off x="627018" y="4331160"/>
            <a:ext cx="7552379" cy="144655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Common exception words</a:t>
            </a: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9D96156-1D31-5BD5-45C5-83083577E6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4051" y="1660215"/>
            <a:ext cx="4202640" cy="490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709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611CBD83-4EB3-033E-0CEE-A0CBF2EEF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20">
            <a:extLst>
              <a:ext uri="{FF2B5EF4-FFF2-40B4-BE49-F238E27FC236}">
                <a16:creationId xmlns:a16="http://schemas.microsoft.com/office/drawing/2014/main" id="{7DA63A70-939A-B338-FA82-7D437ED78AF5}"/>
              </a:ext>
            </a:extLst>
          </p:cNvPr>
          <p:cNvSpPr txBox="1">
            <a:spLocks/>
          </p:cNvSpPr>
          <p:nvPr/>
        </p:nvSpPr>
        <p:spPr>
          <a:xfrm>
            <a:off x="1623061" y="275868"/>
            <a:ext cx="9530716" cy="9499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200" dirty="0">
                <a:solidFill>
                  <a:schemeClr val="bg1"/>
                </a:solidFill>
              </a:rPr>
              <a:t>Here are some </a:t>
            </a:r>
            <a:r>
              <a:rPr lang="en-GB" altLang="en-US" sz="3200" b="1" u="sng" dirty="0">
                <a:solidFill>
                  <a:schemeClr val="bg1"/>
                </a:solidFill>
              </a:rPr>
              <a:t>common exception words</a:t>
            </a:r>
            <a:r>
              <a:rPr lang="en-GB" altLang="en-US" sz="3200" dirty="0">
                <a:solidFill>
                  <a:schemeClr val="bg1"/>
                </a:solidFill>
              </a:rPr>
              <a:t>:</a:t>
            </a:r>
          </a:p>
        </p:txBody>
      </p:sp>
      <p:pic>
        <p:nvPicPr>
          <p:cNvPr id="15" name="Picture 14" descr="A picture containing wheel&#10;&#10;Description automatically generated">
            <a:extLst>
              <a:ext uri="{FF2B5EF4-FFF2-40B4-BE49-F238E27FC236}">
                <a16:creationId xmlns:a16="http://schemas.microsoft.com/office/drawing/2014/main" id="{4413EF25-EAA3-9C38-5053-1607D0AC20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62646"/>
            <a:ext cx="2321476" cy="21659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6D3FE12-F289-EC17-7B40-8558CA1DCFC9}"/>
              </a:ext>
            </a:extLst>
          </p:cNvPr>
          <p:cNvSpPr txBox="1">
            <a:spLocks/>
          </p:cNvSpPr>
          <p:nvPr/>
        </p:nvSpPr>
        <p:spPr>
          <a:xfrm>
            <a:off x="3971023" y="296384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beautiful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409C61D-D4CB-CEE2-E9E7-C4C8A011A670}"/>
              </a:ext>
            </a:extLst>
          </p:cNvPr>
          <p:cNvSpPr txBox="1">
            <a:spLocks/>
          </p:cNvSpPr>
          <p:nvPr/>
        </p:nvSpPr>
        <p:spPr>
          <a:xfrm>
            <a:off x="3971023" y="196848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pretty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CF0F852-0008-0DE7-35E8-088EF82DE8DD}"/>
              </a:ext>
            </a:extLst>
          </p:cNvPr>
          <p:cNvSpPr txBox="1"/>
          <p:nvPr/>
        </p:nvSpPr>
        <p:spPr>
          <a:xfrm>
            <a:off x="2212791" y="5255406"/>
            <a:ext cx="7758523" cy="851297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Can you see any patterns?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64366EF-E7EA-F76B-3151-B26F4518BC99}"/>
              </a:ext>
            </a:extLst>
          </p:cNvPr>
          <p:cNvSpPr txBox="1">
            <a:spLocks/>
          </p:cNvSpPr>
          <p:nvPr/>
        </p:nvSpPr>
        <p:spPr>
          <a:xfrm>
            <a:off x="6522197" y="200734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fast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0F05F2E-4A7D-3339-80FB-28C15CF536B9}"/>
              </a:ext>
            </a:extLst>
          </p:cNvPr>
          <p:cNvSpPr txBox="1">
            <a:spLocks/>
          </p:cNvSpPr>
          <p:nvPr/>
        </p:nvSpPr>
        <p:spPr>
          <a:xfrm>
            <a:off x="6522197" y="294717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last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4DA08D67-5049-F022-6613-885C379F0898}"/>
              </a:ext>
            </a:extLst>
          </p:cNvPr>
          <p:cNvSpPr txBox="1">
            <a:spLocks/>
          </p:cNvSpPr>
          <p:nvPr/>
        </p:nvSpPr>
        <p:spPr>
          <a:xfrm>
            <a:off x="1432474" y="197366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great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ED6F6CEA-B435-3AEE-BAE1-02D27A64D2EE}"/>
              </a:ext>
            </a:extLst>
          </p:cNvPr>
          <p:cNvSpPr txBox="1">
            <a:spLocks/>
          </p:cNvSpPr>
          <p:nvPr/>
        </p:nvSpPr>
        <p:spPr>
          <a:xfrm>
            <a:off x="1419849" y="2942867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break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4480231D-5D29-5D69-2061-51DDE3306862}"/>
              </a:ext>
            </a:extLst>
          </p:cNvPr>
          <p:cNvSpPr txBox="1">
            <a:spLocks/>
          </p:cNvSpPr>
          <p:nvPr/>
        </p:nvSpPr>
        <p:spPr>
          <a:xfrm>
            <a:off x="1431204" y="391763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steak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19901D5-42B0-7EBD-7C9B-CAF6CBA48C61}"/>
              </a:ext>
            </a:extLst>
          </p:cNvPr>
          <p:cNvSpPr txBox="1">
            <a:spLocks/>
          </p:cNvSpPr>
          <p:nvPr/>
        </p:nvSpPr>
        <p:spPr>
          <a:xfrm>
            <a:off x="9073371" y="200734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father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FCFA2EA-3904-9EF4-D1D2-F739D33D50DD}"/>
              </a:ext>
            </a:extLst>
          </p:cNvPr>
          <p:cNvSpPr txBox="1">
            <a:spLocks/>
          </p:cNvSpPr>
          <p:nvPr/>
        </p:nvSpPr>
        <p:spPr>
          <a:xfrm>
            <a:off x="9073371" y="2942867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after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3DA55E-5D87-E624-4276-F09F7E6108F2}"/>
              </a:ext>
            </a:extLst>
          </p:cNvPr>
          <p:cNvSpPr txBox="1">
            <a:spLocks/>
          </p:cNvSpPr>
          <p:nvPr/>
        </p:nvSpPr>
        <p:spPr>
          <a:xfrm>
            <a:off x="6522197" y="3875319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past</a:t>
            </a:r>
          </a:p>
        </p:txBody>
      </p:sp>
    </p:spTree>
    <p:extLst>
      <p:ext uri="{BB962C8B-B14F-4D97-AF65-F5344CB8AC3E}">
        <p14:creationId xmlns:p14="http://schemas.microsoft.com/office/powerpoint/2010/main" val="32606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1F67F27-D057-9CDD-D438-273225B90B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20">
            <a:extLst>
              <a:ext uri="{FF2B5EF4-FFF2-40B4-BE49-F238E27FC236}">
                <a16:creationId xmlns:a16="http://schemas.microsoft.com/office/drawing/2014/main" id="{7DA63A70-939A-B338-FA82-7D437ED78AF5}"/>
              </a:ext>
            </a:extLst>
          </p:cNvPr>
          <p:cNvSpPr txBox="1">
            <a:spLocks/>
          </p:cNvSpPr>
          <p:nvPr/>
        </p:nvSpPr>
        <p:spPr>
          <a:xfrm>
            <a:off x="1623061" y="275868"/>
            <a:ext cx="9530716" cy="9499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200" dirty="0">
                <a:solidFill>
                  <a:schemeClr val="bg1"/>
                </a:solidFill>
              </a:rPr>
              <a:t>Did you spot the patterns?</a:t>
            </a:r>
          </a:p>
        </p:txBody>
      </p:sp>
      <p:pic>
        <p:nvPicPr>
          <p:cNvPr id="15" name="Picture 14" descr="A picture containing wheel&#10;&#10;Description automatically generated">
            <a:extLst>
              <a:ext uri="{FF2B5EF4-FFF2-40B4-BE49-F238E27FC236}">
                <a16:creationId xmlns:a16="http://schemas.microsoft.com/office/drawing/2014/main" id="{4413EF25-EAA3-9C38-5053-1607D0AC20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62646"/>
            <a:ext cx="2321476" cy="21659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365B90E-738F-9695-4F49-CC44E08FF949}"/>
              </a:ext>
            </a:extLst>
          </p:cNvPr>
          <p:cNvSpPr txBox="1">
            <a:spLocks/>
          </p:cNvSpPr>
          <p:nvPr/>
        </p:nvSpPr>
        <p:spPr>
          <a:xfrm>
            <a:off x="3971023" y="296384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beautiful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D1DC920-BEE1-00F9-C015-811DA51A1CC0}"/>
              </a:ext>
            </a:extLst>
          </p:cNvPr>
          <p:cNvSpPr txBox="1">
            <a:spLocks/>
          </p:cNvSpPr>
          <p:nvPr/>
        </p:nvSpPr>
        <p:spPr>
          <a:xfrm>
            <a:off x="3971023" y="196848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pretty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7920F2B-48B2-748C-634E-C73567E95E78}"/>
              </a:ext>
            </a:extLst>
          </p:cNvPr>
          <p:cNvSpPr txBox="1">
            <a:spLocks/>
          </p:cNvSpPr>
          <p:nvPr/>
        </p:nvSpPr>
        <p:spPr>
          <a:xfrm>
            <a:off x="6522197" y="200734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f</a:t>
            </a:r>
            <a:r>
              <a:rPr lang="en-GB" u="sng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ast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7604EC-24F8-4A69-A8AD-532EB8658404}"/>
              </a:ext>
            </a:extLst>
          </p:cNvPr>
          <p:cNvSpPr txBox="1">
            <a:spLocks/>
          </p:cNvSpPr>
          <p:nvPr/>
        </p:nvSpPr>
        <p:spPr>
          <a:xfrm>
            <a:off x="6522197" y="294717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l</a:t>
            </a:r>
            <a:r>
              <a:rPr lang="en-GB" u="sng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ast</a:t>
            </a:r>
            <a:endParaRPr lang="en-GB" dirty="0">
              <a:solidFill>
                <a:schemeClr val="bg1"/>
              </a:solidFill>
              <a:latin typeface="+mn-lt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F16D273-1254-0277-FC21-B933C0A9DE97}"/>
              </a:ext>
            </a:extLst>
          </p:cNvPr>
          <p:cNvSpPr txBox="1">
            <a:spLocks/>
          </p:cNvSpPr>
          <p:nvPr/>
        </p:nvSpPr>
        <p:spPr>
          <a:xfrm>
            <a:off x="1432474" y="197366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gr</a:t>
            </a:r>
            <a:r>
              <a:rPr lang="en-GB" u="sng" dirty="0">
                <a:solidFill>
                  <a:srgbClr val="FFFF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ea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8C41C41-0A46-FB32-626A-829BF3518394}"/>
              </a:ext>
            </a:extLst>
          </p:cNvPr>
          <p:cNvSpPr txBox="1">
            <a:spLocks/>
          </p:cNvSpPr>
          <p:nvPr/>
        </p:nvSpPr>
        <p:spPr>
          <a:xfrm>
            <a:off x="1419849" y="2942867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br</a:t>
            </a:r>
            <a:r>
              <a:rPr lang="en-GB" u="sng" dirty="0">
                <a:solidFill>
                  <a:srgbClr val="FFFF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ea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k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A4874A7-68DE-0423-3CB9-92053039F536}"/>
              </a:ext>
            </a:extLst>
          </p:cNvPr>
          <p:cNvSpPr txBox="1">
            <a:spLocks/>
          </p:cNvSpPr>
          <p:nvPr/>
        </p:nvSpPr>
        <p:spPr>
          <a:xfrm>
            <a:off x="1431204" y="391763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st</a:t>
            </a:r>
            <a:r>
              <a:rPr lang="en-GB" u="sng" dirty="0">
                <a:solidFill>
                  <a:srgbClr val="FFFF0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ea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k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3CB920E-AFA2-1DBB-ABBE-B0ADF0D9F4E1}"/>
              </a:ext>
            </a:extLst>
          </p:cNvPr>
          <p:cNvSpPr txBox="1">
            <a:spLocks/>
          </p:cNvSpPr>
          <p:nvPr/>
        </p:nvSpPr>
        <p:spPr>
          <a:xfrm>
            <a:off x="9073371" y="200734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father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D14E1BD-436F-597A-81B9-7B294CC50625}"/>
              </a:ext>
            </a:extLst>
          </p:cNvPr>
          <p:cNvSpPr txBox="1">
            <a:spLocks/>
          </p:cNvSpPr>
          <p:nvPr/>
        </p:nvSpPr>
        <p:spPr>
          <a:xfrm>
            <a:off x="9073371" y="2942867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after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2EBEF3B-2F86-04E9-DFFD-748B29051C5F}"/>
              </a:ext>
            </a:extLst>
          </p:cNvPr>
          <p:cNvSpPr txBox="1">
            <a:spLocks/>
          </p:cNvSpPr>
          <p:nvPr/>
        </p:nvSpPr>
        <p:spPr>
          <a:xfrm>
            <a:off x="6522197" y="3875319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p</a:t>
            </a:r>
            <a:r>
              <a:rPr lang="en-GB" u="sng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ast</a:t>
            </a:r>
            <a:endParaRPr lang="en-GB" dirty="0">
              <a:solidFill>
                <a:schemeClr val="bg1"/>
              </a:solidFill>
              <a:latin typeface="+mn-lt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47583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81BA793D-2D4B-7FC4-B1CF-34AFB9C2D5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344426-F6E4-1F94-7897-8028D03D47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068" y="358815"/>
            <a:ext cx="11110732" cy="5005037"/>
          </a:xfrm>
          <a:prstGeom prst="roundRect">
            <a:avLst>
              <a:gd name="adj" fmla="val 9510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sz="2000" dirty="0">
                <a:latin typeface="Andika" panose="02000000000000000000" pitchFamily="2" charset="0"/>
              </a:rPr>
              <a:t>Emile the alien and his trusty robot friend, Aimee, were on a great adventure! They travelled fast across the stars, hoping to find a beautiful planet to explore.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2000" dirty="0">
                <a:latin typeface="Andika" panose="02000000000000000000" pitchFamily="2" charset="0"/>
              </a:rPr>
              <a:t>Finally, they landed on a new planet. Emile looked around and said, “This place has pretty views , Aimee!”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2000" dirty="0">
                <a:latin typeface="Andika" panose="02000000000000000000" pitchFamily="2" charset="0"/>
              </a:rPr>
              <a:t>They decided to take a break and have a snack. Emile had packed a space steak for himself, which was his favourite treat. After their snack, they explored the land together, finding strange plants and colourful rocks.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2000" dirty="0">
                <a:latin typeface="Andika" panose="02000000000000000000" pitchFamily="2" charset="0"/>
              </a:rPr>
              <a:t>As they walked past a large mountain, Emile thought of his father back home and wished he could share this adventure with him.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2000" dirty="0">
                <a:latin typeface="Andika" panose="02000000000000000000" pitchFamily="2" charset="0"/>
              </a:rPr>
              <a:t>In the last light of the day, Emile and Aimee watched the sunset and felt happy to have had such a great day together.</a:t>
            </a:r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72D57C-61E6-1C54-CC79-662FA2276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634" y="5164792"/>
            <a:ext cx="10515600" cy="1325563"/>
          </a:xfrm>
          <a:prstGeom prst="roundRect">
            <a:avLst/>
          </a:prstGeom>
          <a:solidFill>
            <a:srgbClr val="EF8023"/>
          </a:solidFill>
        </p:spPr>
        <p:txBody>
          <a:bodyPr>
            <a:normAutofit fontScale="90000"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these common exception words in the story: </a:t>
            </a:r>
            <a:br>
              <a:rPr lang="en-US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great, break, steak, pretty, beautiful, fast, last, past, father, after</a:t>
            </a:r>
            <a:endParaRPr lang="en-US" sz="28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967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7F91-B0CA-BA12-8225-B538EA102D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BE9F69A6-D41F-827D-D89F-8B9551F5C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C57C3D-E9DA-B88B-17FE-6D0E7D6C85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068" y="358815"/>
            <a:ext cx="11110732" cy="5005037"/>
          </a:xfrm>
          <a:prstGeom prst="roundRect">
            <a:avLst>
              <a:gd name="adj" fmla="val 9510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sz="2000" dirty="0">
                <a:latin typeface="Andika" panose="02000000000000000000" pitchFamily="2" charset="0"/>
              </a:rPr>
              <a:t>Emile the alien and his trusty robot friend, Aimee, were on a </a:t>
            </a:r>
            <a:r>
              <a:rPr lang="en-GB" sz="2000" b="1" dirty="0">
                <a:solidFill>
                  <a:schemeClr val="accent5"/>
                </a:solidFill>
                <a:latin typeface="Andika" panose="02000000000000000000" pitchFamily="2" charset="0"/>
              </a:rPr>
              <a:t>great</a:t>
            </a:r>
            <a:r>
              <a:rPr lang="en-GB" sz="2000" dirty="0">
                <a:latin typeface="Andika" panose="02000000000000000000" pitchFamily="2" charset="0"/>
              </a:rPr>
              <a:t> adventure! They travelled</a:t>
            </a:r>
            <a:r>
              <a:rPr lang="en-GB" sz="2000" b="1" dirty="0">
                <a:latin typeface="Andika" panose="02000000000000000000" pitchFamily="2" charset="0"/>
              </a:rPr>
              <a:t> </a:t>
            </a:r>
            <a:r>
              <a:rPr lang="en-GB" sz="2000" b="1" dirty="0">
                <a:solidFill>
                  <a:schemeClr val="accent5"/>
                </a:solidFill>
                <a:latin typeface="Andika" panose="02000000000000000000" pitchFamily="2" charset="0"/>
              </a:rPr>
              <a:t>fast</a:t>
            </a:r>
            <a:r>
              <a:rPr lang="en-GB" sz="2000" b="1" dirty="0">
                <a:latin typeface="Andika" panose="02000000000000000000" pitchFamily="2" charset="0"/>
              </a:rPr>
              <a:t> </a:t>
            </a:r>
            <a:r>
              <a:rPr lang="en-GB" sz="2000" dirty="0">
                <a:latin typeface="Andika" panose="02000000000000000000" pitchFamily="2" charset="0"/>
              </a:rPr>
              <a:t>across the stars, hoping to find a </a:t>
            </a:r>
            <a:r>
              <a:rPr lang="en-GB" sz="2000" b="1" dirty="0">
                <a:solidFill>
                  <a:schemeClr val="accent5"/>
                </a:solidFill>
                <a:latin typeface="Andika" panose="02000000000000000000" pitchFamily="2" charset="0"/>
              </a:rPr>
              <a:t>beautiful</a:t>
            </a:r>
            <a:r>
              <a:rPr lang="en-GB" sz="2000" dirty="0">
                <a:latin typeface="Andika" panose="02000000000000000000" pitchFamily="2" charset="0"/>
              </a:rPr>
              <a:t> planet to explore.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2000" dirty="0">
                <a:latin typeface="Andika" panose="02000000000000000000" pitchFamily="2" charset="0"/>
              </a:rPr>
              <a:t>Finally, they landed on a new planet. Emile looked around and said, “This place has pretty views, Aimee!”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2000" dirty="0">
                <a:latin typeface="Andika" panose="02000000000000000000" pitchFamily="2" charset="0"/>
              </a:rPr>
              <a:t>They decided to take a break and have a snack. Emile had packed a space steak for himself, which was his favourite treat. After their snack, they explored the land together, finding strange plants and colourful rocks.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2000" dirty="0">
                <a:latin typeface="Andika" panose="02000000000000000000" pitchFamily="2" charset="0"/>
              </a:rPr>
              <a:t>As they walked past a large mountain, Emile thought of his father back home and wished he could share this adventure with him.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2000" dirty="0">
                <a:latin typeface="Andika" panose="02000000000000000000" pitchFamily="2" charset="0"/>
              </a:rPr>
              <a:t>In the last light of the day, Emile and Aimee watched the sunset and felt happy to have had such a great day together.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33C469D-9BA1-4778-547B-5858EC5D9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634" y="5164792"/>
            <a:ext cx="10515600" cy="1325563"/>
          </a:xfrm>
          <a:prstGeom prst="roundRect">
            <a:avLst/>
          </a:prstGeom>
          <a:solidFill>
            <a:srgbClr val="EF8023"/>
          </a:solidFill>
        </p:spPr>
        <p:txBody>
          <a:bodyPr>
            <a:normAutofit fontScale="90000"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these common exception words in the story: </a:t>
            </a:r>
            <a:br>
              <a:rPr lang="en-US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great, break, steak, pretty, beautiful, fast, last, past, father, after</a:t>
            </a:r>
            <a:endParaRPr lang="en-US" sz="28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662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0A818F-2276-E078-C029-E3E6F85D83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85BF749B-5BEA-6B73-3C90-E08DFBEA27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30706A-E3CC-6F20-72C0-CF9EAE9E19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068" y="358815"/>
            <a:ext cx="11110732" cy="5005037"/>
          </a:xfrm>
          <a:prstGeom prst="roundRect">
            <a:avLst>
              <a:gd name="adj" fmla="val 9510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GB" sz="2000" dirty="0">
                <a:latin typeface="Andika" panose="02000000000000000000" pitchFamily="2" charset="0"/>
              </a:rPr>
              <a:t>Emile the alien and his trusty robot friend, Aimee, were on a </a:t>
            </a:r>
            <a:r>
              <a:rPr lang="en-GB" sz="2000" b="1" dirty="0">
                <a:solidFill>
                  <a:schemeClr val="accent5"/>
                </a:solidFill>
                <a:latin typeface="Andika" panose="02000000000000000000" pitchFamily="2" charset="0"/>
              </a:rPr>
              <a:t>great</a:t>
            </a:r>
            <a:r>
              <a:rPr lang="en-GB" sz="2000" dirty="0">
                <a:latin typeface="Andika" panose="02000000000000000000" pitchFamily="2" charset="0"/>
              </a:rPr>
              <a:t> adventure! They travelled</a:t>
            </a:r>
            <a:r>
              <a:rPr lang="en-GB" sz="2000" b="1" dirty="0">
                <a:latin typeface="Andika" panose="02000000000000000000" pitchFamily="2" charset="0"/>
              </a:rPr>
              <a:t> </a:t>
            </a:r>
            <a:r>
              <a:rPr lang="en-GB" sz="2000" b="1" dirty="0">
                <a:solidFill>
                  <a:schemeClr val="accent5"/>
                </a:solidFill>
                <a:latin typeface="Andika" panose="02000000000000000000" pitchFamily="2" charset="0"/>
              </a:rPr>
              <a:t>fast</a:t>
            </a:r>
            <a:r>
              <a:rPr lang="en-GB" sz="2000" b="1" dirty="0">
                <a:latin typeface="Andika" panose="02000000000000000000" pitchFamily="2" charset="0"/>
              </a:rPr>
              <a:t> </a:t>
            </a:r>
            <a:r>
              <a:rPr lang="en-GB" sz="2000" dirty="0">
                <a:latin typeface="Andika" panose="02000000000000000000" pitchFamily="2" charset="0"/>
              </a:rPr>
              <a:t>across the stars, hoping to find a </a:t>
            </a:r>
            <a:r>
              <a:rPr lang="en-GB" sz="2000" b="1" dirty="0">
                <a:solidFill>
                  <a:schemeClr val="accent5"/>
                </a:solidFill>
                <a:latin typeface="Andika" panose="02000000000000000000" pitchFamily="2" charset="0"/>
              </a:rPr>
              <a:t>beautiful</a:t>
            </a:r>
            <a:r>
              <a:rPr lang="en-GB" sz="2000" dirty="0">
                <a:latin typeface="Andika" panose="02000000000000000000" pitchFamily="2" charset="0"/>
              </a:rPr>
              <a:t> planet to explore.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2000" dirty="0">
                <a:latin typeface="Andika" panose="02000000000000000000" pitchFamily="2" charset="0"/>
              </a:rPr>
              <a:t>Finally, they landed on a new planet. Emile looked around and said, “This place has </a:t>
            </a:r>
            <a:r>
              <a:rPr lang="en-GB" sz="2000" b="1" dirty="0">
                <a:solidFill>
                  <a:schemeClr val="accent5"/>
                </a:solidFill>
                <a:latin typeface="Andika" panose="02000000000000000000" pitchFamily="2" charset="0"/>
              </a:rPr>
              <a:t>pretty </a:t>
            </a:r>
            <a:r>
              <a:rPr lang="en-GB" sz="2000" dirty="0">
                <a:latin typeface="Andika" panose="02000000000000000000" pitchFamily="2" charset="0"/>
              </a:rPr>
              <a:t>views, Aimee!”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2000" dirty="0">
                <a:latin typeface="Andika" panose="02000000000000000000" pitchFamily="2" charset="0"/>
              </a:rPr>
              <a:t>They decided to take a break and have a snack. Emile had packed a space steak for himself, which was his favourite treat. After their snack, they explored the land together, finding strange plants and colourful rocks.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2000" dirty="0">
                <a:latin typeface="Andika" panose="02000000000000000000" pitchFamily="2" charset="0"/>
              </a:rPr>
              <a:t>As they walked past a large mountain, Emile thought of his father back home and wished he could share this adventure with him.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sz="2000" dirty="0">
                <a:latin typeface="Andika" panose="02000000000000000000" pitchFamily="2" charset="0"/>
              </a:rPr>
              <a:t>In the last light of the day, Emile and Aimee watched the sunset and felt happy to have had such a great day together.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C38E919-C06F-A1F9-1B3C-CD50E0D97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634" y="5164792"/>
            <a:ext cx="10515600" cy="1325563"/>
          </a:xfrm>
          <a:prstGeom prst="roundRect">
            <a:avLst/>
          </a:prstGeom>
          <a:solidFill>
            <a:srgbClr val="EF8023"/>
          </a:solidFill>
        </p:spPr>
        <p:txBody>
          <a:bodyPr>
            <a:normAutofit fontScale="90000"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these common exception words in the story: </a:t>
            </a:r>
            <a:br>
              <a:rPr lang="en-US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great, break, steak, pretty, beautiful, fast, last, past, father, after</a:t>
            </a:r>
            <a:endParaRPr lang="en-US" sz="28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111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1626</Words>
  <Application>Microsoft Office PowerPoint</Application>
  <PresentationFormat>Widescreen</PresentationFormat>
  <Paragraphs>153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Arial</vt:lpstr>
      <vt:lpstr>Andika</vt:lpstr>
      <vt:lpstr>Office Theme</vt:lpstr>
      <vt:lpstr> How to Use this PowerPoint</vt:lpstr>
      <vt:lpstr>Common Exception Words 3</vt:lpstr>
      <vt:lpstr>Some words don’t follow the rules!</vt:lpstr>
      <vt:lpstr>Some exception words are used a lot and are very common.</vt:lpstr>
      <vt:lpstr>PowerPoint Presentation</vt:lpstr>
      <vt:lpstr>PowerPoint Presentation</vt:lpstr>
      <vt:lpstr>Can you spot these common exception words in the story:  great, break, steak, pretty, beautiful, fast, last, past, father, after</vt:lpstr>
      <vt:lpstr>Can you spot these common exception words in the story:  great, break, steak, pretty, beautiful, fast, last, past, father, after</vt:lpstr>
      <vt:lpstr>Can you spot these common exception words in the story:  great, break, steak, pretty, beautiful, fast, last, past, father, after</vt:lpstr>
      <vt:lpstr>Can you spot these common exception words in the story:  great, break, steak, pretty, beautiful, fast, last, past, father, after</vt:lpstr>
      <vt:lpstr>Can you spot these common exception words in the story:  great, break, steak, pretty, beautiful, fast, last, past, father, after</vt:lpstr>
      <vt:lpstr>Can you spot these common exception words in the story:  great, break, steak, pretty, beautiful, fast, last, past, father, after</vt:lpstr>
      <vt:lpstr>Can you spot the spelling mistakes?</vt:lpstr>
      <vt:lpstr>Can you spot the spelling mistakes?</vt:lpstr>
      <vt:lpstr>Below are this week’s spellings.   You have 2 minutes to memorise all the words!</vt:lpstr>
      <vt:lpstr>How many can you remember?</vt:lpstr>
      <vt:lpstr>How many did you remember?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49</cp:revision>
  <dcterms:created xsi:type="dcterms:W3CDTF">2022-05-31T09:42:07Z</dcterms:created>
  <dcterms:modified xsi:type="dcterms:W3CDTF">2025-12-08T15:46:14Z</dcterms:modified>
</cp:coreProperties>
</file>