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6"/>
  </p:notesMasterIdLst>
  <p:sldIdLst>
    <p:sldId id="371" r:id="rId2"/>
    <p:sldId id="259" r:id="rId3"/>
    <p:sldId id="368" r:id="rId4"/>
    <p:sldId id="369" r:id="rId5"/>
    <p:sldId id="370" r:id="rId6"/>
    <p:sldId id="274" r:id="rId7"/>
    <p:sldId id="279" r:id="rId8"/>
    <p:sldId id="269" r:id="rId9"/>
    <p:sldId id="367" r:id="rId10"/>
    <p:sldId id="366" r:id="rId11"/>
    <p:sldId id="361" r:id="rId12"/>
    <p:sldId id="363" r:id="rId13"/>
    <p:sldId id="364" r:id="rId14"/>
    <p:sldId id="270" r:id="rId15"/>
  </p:sldIdLst>
  <p:sldSz cx="12192000" cy="6858000"/>
  <p:notesSz cx="6858000" cy="9144000"/>
  <p:embeddedFontLst>
    <p:embeddedFont>
      <p:font typeface="Andika" panose="02000000000000000000" pitchFamily="2" charset="0"/>
      <p:regular r:id="rId17"/>
      <p:bold r:id="rId18"/>
      <p:italic r:id="rId19"/>
      <p:boldItalic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334CB2-0935-4100-A37C-590EA4F5742C}" v="2" dt="2025-12-08T15:48:04.1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8" d="100"/>
          <a:sy n="68" d="100"/>
        </p:scale>
        <p:origin x="106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5-12-08T15:48:04.110" v="2"/>
      <pc:docMkLst>
        <pc:docMk/>
      </pc:docMkLst>
      <pc:sldChg chg="addSp modSp modAnim">
        <pc:chgData name="Glen Jones" userId="e846aaca-4b24-4b13-b0d0-f2308e16b284" providerId="ADAL" clId="{ED47ACC3-9597-4D89-A1DC-43CF280EF274}" dt="2025-12-08T15:48:04.110" v="2"/>
        <pc:sldMkLst>
          <pc:docMk/>
          <pc:sldMk cId="0" sldId="270"/>
        </pc:sldMkLst>
        <pc:spChg chg="add mod">
          <ac:chgData name="Glen Jones" userId="e846aaca-4b24-4b13-b0d0-f2308e16b284" providerId="ADAL" clId="{ED47ACC3-9597-4D89-A1DC-43CF280EF274}" dt="2025-12-08T15:48:04.110" v="2"/>
          <ac:spMkLst>
            <pc:docMk/>
            <pc:sldMk cId="0" sldId="270"/>
            <ac:spMk id="2" creationId="{A602A7A5-401A-0567-4EC1-F46B0BE5F12D}"/>
          </ac:spMkLst>
        </pc:spChg>
      </pc:sldChg>
      <pc:sldChg chg="del">
        <pc:chgData name="Glen Jones" userId="e846aaca-4b24-4b13-b0d0-f2308e16b284" providerId="ADAL" clId="{ED47ACC3-9597-4D89-A1DC-43CF280EF274}" dt="2025-12-08T15:47:41.056" v="1" actId="47"/>
        <pc:sldMkLst>
          <pc:docMk/>
          <pc:sldMk cId="2355754654" sldId="359"/>
        </pc:sldMkLst>
      </pc:sldChg>
      <pc:sldChg chg="add">
        <pc:chgData name="Glen Jones" userId="e846aaca-4b24-4b13-b0d0-f2308e16b284" providerId="ADAL" clId="{ED47ACC3-9597-4D89-A1DC-43CF280EF274}" dt="2025-12-08T15:47:39.463" v="0"/>
        <pc:sldMkLst>
          <pc:docMk/>
          <pc:sldMk cId="1064603487" sldId="37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08/12/2025</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dirty="0"/>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3420609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8381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1064603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3BBC2-78C4-F7C3-DAD0-17851C20661B}"/>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C357764-9647-7503-7ADE-698BFCBA87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A02003C8-DB26-D8EE-A026-BFB4B4E2F562}"/>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77D3FF0C-83D9-6745-64A3-DFB672C09259}"/>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25C3CD16-A1F1-67AE-35C2-721F9C766A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098B377D-4174-F3B0-71F9-6BCAFA023AFD}"/>
              </a:ext>
            </a:extLst>
          </p:cNvPr>
          <p:cNvSpPr txBox="1"/>
          <p:nvPr/>
        </p:nvSpPr>
        <p:spPr>
          <a:xfrm>
            <a:off x="602525" y="2013492"/>
            <a:ext cx="10690167" cy="1200329"/>
          </a:xfrm>
          <a:prstGeom prst="rect">
            <a:avLst/>
          </a:prstGeom>
          <a:noFill/>
        </p:spPr>
        <p:txBody>
          <a:bodyPr wrap="square" rtlCol="0">
            <a:spAutoFit/>
          </a:bodyPr>
          <a:lstStyle/>
          <a:p>
            <a:pPr algn="ctr"/>
            <a:r>
              <a:rPr lang="en-GB" sz="3600" dirty="0">
                <a:solidFill>
                  <a:schemeClr val="bg1"/>
                </a:solidFill>
              </a:rPr>
              <a:t>Emile wiggled with excitement. "I thought we could discuver another planet, Aimee!"</a:t>
            </a:r>
          </a:p>
        </p:txBody>
      </p:sp>
      <p:sp>
        <p:nvSpPr>
          <p:cNvPr id="5" name="TextBox 4">
            <a:extLst>
              <a:ext uri="{FF2B5EF4-FFF2-40B4-BE49-F238E27FC236}">
                <a16:creationId xmlns:a16="http://schemas.microsoft.com/office/drawing/2014/main" id="{F0DEE1AF-CD63-92C3-FF47-5BE5E073B2B9}"/>
              </a:ext>
            </a:extLst>
          </p:cNvPr>
          <p:cNvSpPr txBox="1"/>
          <p:nvPr/>
        </p:nvSpPr>
        <p:spPr>
          <a:xfrm>
            <a:off x="602525" y="5064137"/>
            <a:ext cx="10690167" cy="1200329"/>
          </a:xfrm>
          <a:prstGeom prst="rect">
            <a:avLst/>
          </a:prstGeom>
          <a:noFill/>
        </p:spPr>
        <p:txBody>
          <a:bodyPr wrap="square" rtlCol="0">
            <a:spAutoFit/>
          </a:bodyPr>
          <a:lstStyle/>
          <a:p>
            <a:pPr algn="ctr"/>
            <a:r>
              <a:rPr lang="en-GB" sz="3600" dirty="0">
                <a:solidFill>
                  <a:schemeClr val="bg1"/>
                </a:solidFill>
              </a:rPr>
              <a:t>Emile wiggled with excitement. "I thought we could </a:t>
            </a:r>
            <a:r>
              <a:rPr lang="en-GB" sz="3600" u="sng" dirty="0">
                <a:solidFill>
                  <a:srgbClr val="FF0000"/>
                </a:solidFill>
              </a:rPr>
              <a:t>discover</a:t>
            </a:r>
            <a:r>
              <a:rPr lang="en-GB" sz="3600" dirty="0">
                <a:solidFill>
                  <a:schemeClr val="bg1"/>
                </a:solidFill>
              </a:rPr>
              <a:t> another planet, Aimee!"</a:t>
            </a:r>
          </a:p>
        </p:txBody>
      </p:sp>
      <p:sp>
        <p:nvSpPr>
          <p:cNvPr id="7" name="TextBox 6">
            <a:extLst>
              <a:ext uri="{FF2B5EF4-FFF2-40B4-BE49-F238E27FC236}">
                <a16:creationId xmlns:a16="http://schemas.microsoft.com/office/drawing/2014/main" id="{B2DDB002-79BE-856D-A621-6F4457256337}"/>
              </a:ext>
            </a:extLst>
          </p:cNvPr>
          <p:cNvSpPr txBox="1"/>
          <p:nvPr/>
        </p:nvSpPr>
        <p:spPr>
          <a:xfrm>
            <a:off x="602525" y="3538815"/>
            <a:ext cx="10690167" cy="1200329"/>
          </a:xfrm>
          <a:prstGeom prst="rect">
            <a:avLst/>
          </a:prstGeom>
          <a:noFill/>
        </p:spPr>
        <p:txBody>
          <a:bodyPr wrap="square" rtlCol="0">
            <a:spAutoFit/>
          </a:bodyPr>
          <a:lstStyle/>
          <a:p>
            <a:pPr algn="ctr"/>
            <a:r>
              <a:rPr lang="en-GB" sz="3600" dirty="0">
                <a:solidFill>
                  <a:schemeClr val="bg1"/>
                </a:solidFill>
              </a:rPr>
              <a:t>Emile wiggled with excitement. "I thought we could discover another planet, Aimee!"</a:t>
            </a:r>
          </a:p>
        </p:txBody>
      </p:sp>
      <p:cxnSp>
        <p:nvCxnSpPr>
          <p:cNvPr id="9" name="Straight Connector 8">
            <a:extLst>
              <a:ext uri="{FF2B5EF4-FFF2-40B4-BE49-F238E27FC236}">
                <a16:creationId xmlns:a16="http://schemas.microsoft.com/office/drawing/2014/main" id="{DEB012F2-EDA5-8E4D-9CC0-6626295B7CFA}"/>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38FFCC3-1B7D-2B02-50AC-2A87514CE0D0}"/>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1044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sz="4400" dirty="0">
                <a:solidFill>
                  <a:schemeClr val="bg1"/>
                </a:solidFill>
              </a:rPr>
              <a:t>Scrambler has stolen some letters!</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M_____</a:t>
            </a: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m___</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_____g</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1.</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o__e_</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Green Oval">
            <a:extLst>
              <a:ext uri="{FF2B5EF4-FFF2-40B4-BE49-F238E27FC236}">
                <a16:creationId xmlns:a16="http://schemas.microsoft.com/office/drawing/2014/main" id="{FA463431-F56F-ABAF-D50B-444305BC2F60}"/>
              </a:ext>
            </a:extLst>
          </p:cNvPr>
          <p:cNvSpPr/>
          <p:nvPr/>
        </p:nvSpPr>
        <p:spPr>
          <a:xfrm>
            <a:off x="467256" y="2982753"/>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sp>
        <p:nvSpPr>
          <p:cNvPr id="20" name="Grey Oval">
            <a:extLst>
              <a:ext uri="{FF2B5EF4-FFF2-40B4-BE49-F238E27FC236}">
                <a16:creationId xmlns:a16="http://schemas.microsoft.com/office/drawing/2014/main" id="{12A43880-EFB8-69DC-FB95-449CF46BA7D8}"/>
              </a:ext>
            </a:extLst>
          </p:cNvPr>
          <p:cNvSpPr/>
          <p:nvPr/>
        </p:nvSpPr>
        <p:spPr>
          <a:xfrm>
            <a:off x="467256" y="2982753"/>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a:stCxn id="20" idx="0"/>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425653" y="2394857"/>
            <a:ext cx="2616822" cy="3044547"/>
          </a:xfrm>
          <a:prstGeom prst="roundRect">
            <a:avLst/>
          </a:prstGeom>
          <a:solidFill>
            <a:schemeClr val="bg1">
              <a:lumMod val="95000"/>
            </a:schemeClr>
          </a:solidFill>
        </p:spPr>
        <p:txBody>
          <a:bodyPr wrap="square" rtlCol="0">
            <a:spAutoFit/>
          </a:bodyPr>
          <a:lstStyle/>
          <a:p>
            <a:pPr algn="ctr"/>
            <a:r>
              <a:rPr lang="en-GB" sz="4400" dirty="0"/>
              <a:t>other </a:t>
            </a:r>
          </a:p>
          <a:p>
            <a:pPr algn="ctr"/>
            <a:r>
              <a:rPr lang="en-GB" sz="4400" dirty="0"/>
              <a:t>mother </a:t>
            </a:r>
          </a:p>
          <a:p>
            <a:pPr algn="ctr"/>
            <a:r>
              <a:rPr lang="en-GB" sz="4400" dirty="0"/>
              <a:t>nothing</a:t>
            </a:r>
          </a:p>
          <a:p>
            <a:pPr algn="ctr"/>
            <a:r>
              <a:rPr lang="en-GB" sz="4400" dirty="0"/>
              <a:t>Monday</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picture containing text, vector graphics&#10;&#10;Description automatically generated">
            <a:extLst>
              <a:ext uri="{FF2B5EF4-FFF2-40B4-BE49-F238E27FC236}">
                <a16:creationId xmlns:a16="http://schemas.microsoft.com/office/drawing/2014/main" id="{8B019E17-9C94-1B45-6893-EB0EA36C8F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1329" y="4660847"/>
            <a:ext cx="1661233" cy="2145649"/>
          </a:xfrm>
          <a:prstGeom prst="rect">
            <a:avLst/>
          </a:prstGeom>
        </p:spPr>
      </p:pic>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sp>
        <p:nvSpPr>
          <p:cNvPr id="42" name="TextBox 41">
            <a:extLst>
              <a:ext uri="{FF2B5EF4-FFF2-40B4-BE49-F238E27FC236}">
                <a16:creationId xmlns:a16="http://schemas.microsoft.com/office/drawing/2014/main" id="{7CFD9277-F075-9E67-735E-316768EDB378}"/>
              </a:ext>
            </a:extLst>
          </p:cNvPr>
          <p:cNvSpPr txBox="1"/>
          <p:nvPr/>
        </p:nvSpPr>
        <p:spPr>
          <a:xfrm>
            <a:off x="691615" y="5689373"/>
            <a:ext cx="2113551" cy="408623"/>
          </a:xfrm>
          <a:prstGeom prst="roundRect">
            <a:avLst/>
          </a:prstGeom>
          <a:solidFill>
            <a:srgbClr val="FFC000"/>
          </a:solidFill>
          <a:ln w="28575">
            <a:solidFill>
              <a:srgbClr val="FFC000"/>
            </a:solidFill>
          </a:ln>
        </p:spPr>
        <p:txBody>
          <a:bodyPr wrap="square" rtlCol="0">
            <a:spAutoFit/>
          </a:bodyPr>
          <a:lstStyle/>
          <a:p>
            <a:pPr algn="ctr"/>
            <a:r>
              <a:rPr lang="en-GB" dirty="0">
                <a:solidFill>
                  <a:schemeClr val="bg1"/>
                </a:solidFill>
              </a:rPr>
              <a:t>Last 15 seconds!</a:t>
            </a:r>
          </a:p>
        </p:txBody>
      </p:sp>
      <p:sp>
        <p:nvSpPr>
          <p:cNvPr id="43" name="Go 30 seconds">
            <a:extLst>
              <a:ext uri="{FF2B5EF4-FFF2-40B4-BE49-F238E27FC236}">
                <a16:creationId xmlns:a16="http://schemas.microsoft.com/office/drawing/2014/main" id="{253787CD-3B53-663F-1303-AC106470E016}"/>
              </a:ext>
            </a:extLst>
          </p:cNvPr>
          <p:cNvSpPr txBox="1"/>
          <p:nvPr/>
        </p:nvSpPr>
        <p:spPr>
          <a:xfrm>
            <a:off x="691615" y="5689373"/>
            <a:ext cx="2113551" cy="408623"/>
          </a:xfrm>
          <a:prstGeom prst="roundRect">
            <a:avLst/>
          </a:prstGeom>
          <a:solidFill>
            <a:srgbClr val="00B050"/>
          </a:solidFill>
          <a:ln w="28575">
            <a:solidFill>
              <a:srgbClr val="FFC000"/>
            </a:solidFill>
          </a:ln>
        </p:spPr>
        <p:txBody>
          <a:bodyPr wrap="square" rtlCol="0">
            <a:spAutoFit/>
          </a:bodyPr>
          <a:lstStyle/>
          <a:p>
            <a:pPr algn="ctr"/>
            <a:r>
              <a:rPr lang="en-GB" dirty="0">
                <a:solidFill>
                  <a:schemeClr val="bg1"/>
                </a:solidFill>
              </a:rPr>
              <a:t>GO!</a:t>
            </a:r>
          </a:p>
        </p:txBody>
      </p:sp>
      <p:sp>
        <p:nvSpPr>
          <p:cNvPr id="44" name="30 seconds start">
            <a:extLst>
              <a:ext uri="{FF2B5EF4-FFF2-40B4-BE49-F238E27FC236}">
                <a16:creationId xmlns:a16="http://schemas.microsoft.com/office/drawing/2014/main" id="{9B3E9F09-9C08-4213-473B-A6F7571C51DE}"/>
              </a:ext>
            </a:extLst>
          </p:cNvPr>
          <p:cNvSpPr txBox="1"/>
          <p:nvPr/>
        </p:nvSpPr>
        <p:spPr>
          <a:xfrm>
            <a:off x="691615" y="5689373"/>
            <a:ext cx="2113551" cy="408623"/>
          </a:xfrm>
          <a:prstGeom prst="roundRect">
            <a:avLst/>
          </a:prstGeom>
          <a:solidFill>
            <a:srgbClr val="7030A0"/>
          </a:solidFill>
          <a:ln w="28575">
            <a:solidFill>
              <a:srgbClr val="FFC000"/>
            </a:solidFill>
          </a:ln>
        </p:spPr>
        <p:txBody>
          <a:bodyPr wrap="square" rtlCol="0">
            <a:spAutoFit/>
          </a:bodyPr>
          <a:lstStyle/>
          <a:p>
            <a:pPr algn="ctr"/>
            <a:r>
              <a:rPr lang="en-GB" dirty="0">
                <a:solidFill>
                  <a:schemeClr val="bg1"/>
                </a:solidFill>
              </a:rPr>
              <a:t>Start</a:t>
            </a:r>
          </a:p>
        </p:txBody>
      </p:sp>
    </p:spTree>
    <p:extLst>
      <p:ext uri="{BB962C8B-B14F-4D97-AF65-F5344CB8AC3E}">
        <p14:creationId xmlns:p14="http://schemas.microsoft.com/office/powerpoint/2010/main" val="195030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30000" fill="hold"/>
                                        <p:tgtEl>
                                          <p:spTgt spid="36"/>
                                        </p:tgtEl>
                                        <p:attrNameLst>
                                          <p:attrName>r</p:attrName>
                                        </p:attrNameLst>
                                      </p:cBhvr>
                                    </p:animRot>
                                  </p:childTnLst>
                                </p:cTn>
                              </p:par>
                              <p:par>
                                <p:cTn id="7" presetID="1" presetClass="exit"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hidden"/>
                                      </p:to>
                                    </p:set>
                                  </p:childTnLst>
                                </p:cTn>
                              </p:par>
                              <p:par>
                                <p:cTn id="9" presetID="1" presetClass="exit" presetSubtype="0" fill="hold" grpId="0" nodeType="withEffect">
                                  <p:stCondLst>
                                    <p:cond delay="30000"/>
                                  </p:stCondLst>
                                  <p:childTnLst>
                                    <p:set>
                                      <p:cBhvr>
                                        <p:cTn id="10" dur="1" fill="hold">
                                          <p:stCondLst>
                                            <p:cond delay="0"/>
                                          </p:stCondLst>
                                        </p:cTn>
                                        <p:tgtEl>
                                          <p:spTgt spid="1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4"/>
                                        </p:tgtEl>
                                      </p:cBhvr>
                                    </p:animEffect>
                                    <p:set>
                                      <p:cBhvr>
                                        <p:cTn id="13" dur="1" fill="hold">
                                          <p:stCondLst>
                                            <p:cond delay="499"/>
                                          </p:stCondLst>
                                        </p:cTn>
                                        <p:tgtEl>
                                          <p:spTgt spid="44"/>
                                        </p:tgtEl>
                                        <p:attrNameLst>
                                          <p:attrName>style.visibility</p:attrName>
                                        </p:attrNameLst>
                                      </p:cBhvr>
                                      <p:to>
                                        <p:strVal val="hidden"/>
                                      </p:to>
                                    </p:set>
                                  </p:childTnLst>
                                </p:cTn>
                              </p:par>
                              <p:par>
                                <p:cTn id="14" presetID="10" presetClass="exit" presetSubtype="0" fill="hold" grpId="0" nodeType="withEffect">
                                  <p:stCondLst>
                                    <p:cond delay="30000"/>
                                  </p:stCondLst>
                                  <p:childTnLst>
                                    <p:animEffect transition="out" filter="fade">
                                      <p:cBhvr>
                                        <p:cTn id="15" dur="500"/>
                                        <p:tgtEl>
                                          <p:spTgt spid="42"/>
                                        </p:tgtEl>
                                      </p:cBhvr>
                                    </p:animEffect>
                                    <p:set>
                                      <p:cBhvr>
                                        <p:cTn id="16" dur="1" fill="hold">
                                          <p:stCondLst>
                                            <p:cond delay="499"/>
                                          </p:stCondLst>
                                        </p:cTn>
                                        <p:tgtEl>
                                          <p:spTgt spid="42"/>
                                        </p:tgtEl>
                                        <p:attrNameLst>
                                          <p:attrName>style.visibility</p:attrName>
                                        </p:attrNameLst>
                                      </p:cBhvr>
                                      <p:to>
                                        <p:strVal val="hidden"/>
                                      </p:to>
                                    </p:set>
                                  </p:childTnLst>
                                </p:cTn>
                              </p:par>
                              <p:par>
                                <p:cTn id="17" presetID="10" presetClass="exit" presetSubtype="0" fill="hold" grpId="0" nodeType="withEffect">
                                  <p:stCondLst>
                                    <p:cond delay="15000"/>
                                  </p:stCondLst>
                                  <p:childTnLst>
                                    <p:animEffect transition="out" filter="fade">
                                      <p:cBhvr>
                                        <p:cTn id="18" dur="500"/>
                                        <p:tgtEl>
                                          <p:spTgt spid="43"/>
                                        </p:tgtEl>
                                      </p:cBhvr>
                                    </p:animEffect>
                                    <p:set>
                                      <p:cBhvr>
                                        <p:cTn id="19" dur="1" fill="hold">
                                          <p:stCondLst>
                                            <p:cond delay="4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animBg="1"/>
      <p:bldP spid="42" grpId="0" animBg="1"/>
      <p:bldP spid="43" grpId="0" animBg="1"/>
      <p:bldP spid="4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sz="4400" dirty="0">
                <a:solidFill>
                  <a:schemeClr val="bg1"/>
                </a:solidFill>
              </a:rPr>
              <a:t>Well done!</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M</a:t>
            </a:r>
            <a:r>
              <a:rPr lang="en-GB" sz="2800" u="sng" dirty="0">
                <a:solidFill>
                  <a:srgbClr val="FF0000"/>
                </a:solidFill>
                <a:latin typeface="Andika" panose="02000000000000000000" pitchFamily="2" charset="0"/>
                <a:ea typeface="Andika" panose="02000000000000000000" pitchFamily="2" charset="0"/>
                <a:cs typeface="Andika" panose="02000000000000000000" pitchFamily="2" charset="0"/>
              </a:rPr>
              <a:t>onday</a:t>
            </a:r>
            <a:endParaRPr lang="en-GB" sz="2800"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sz="3600" dirty="0">
                <a:solidFill>
                  <a:schemeClr val="bg1"/>
                </a:solidFill>
                <a:latin typeface="Andika" panose="02000000000000000000" pitchFamily="2" charset="0"/>
                <a:ea typeface="Andika" panose="02000000000000000000" pitchFamily="2" charset="0"/>
                <a:cs typeface="Andika" panose="02000000000000000000" pitchFamily="2" charset="0"/>
              </a:rPr>
              <a:t>m</a:t>
            </a:r>
            <a:r>
              <a:rPr lang="en-GB" sz="3600" u="sng" dirty="0">
                <a:solidFill>
                  <a:srgbClr val="FF0000"/>
                </a:solidFill>
                <a:latin typeface="Andika" panose="02000000000000000000" pitchFamily="2" charset="0"/>
                <a:ea typeface="Andika" panose="02000000000000000000" pitchFamily="2" charset="0"/>
                <a:cs typeface="Andika" panose="02000000000000000000" pitchFamily="2" charset="0"/>
              </a:rPr>
              <a:t>other</a:t>
            </a:r>
            <a:endParaRPr lang="en-GB" sz="3600"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sz="2800" u="sng" dirty="0">
                <a:solidFill>
                  <a:srgbClr val="FF0000"/>
                </a:solidFill>
                <a:latin typeface="Andika" panose="02000000000000000000" pitchFamily="2" charset="0"/>
                <a:ea typeface="Andika" panose="02000000000000000000" pitchFamily="2" charset="0"/>
                <a:cs typeface="Andika" panose="02000000000000000000" pitchFamily="2" charset="0"/>
              </a:rPr>
              <a:t>nothin</a:t>
            </a:r>
            <a:r>
              <a:rPr lang="en-GB" sz="2800" dirty="0">
                <a:solidFill>
                  <a:schemeClr val="bg1"/>
                </a:solidFill>
                <a:latin typeface="Andika" panose="02000000000000000000" pitchFamily="2" charset="0"/>
                <a:ea typeface="Andika" panose="02000000000000000000" pitchFamily="2" charset="0"/>
                <a:cs typeface="Andika" panose="02000000000000000000" pitchFamily="2" charset="0"/>
              </a:rPr>
              <a:t>g</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1.</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o</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th</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e</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r</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rot="10800000">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425653" y="2394857"/>
            <a:ext cx="2616822" cy="3044547"/>
          </a:xfrm>
          <a:prstGeom prst="roundRect">
            <a:avLst/>
          </a:prstGeom>
          <a:solidFill>
            <a:schemeClr val="bg1">
              <a:lumMod val="95000"/>
            </a:schemeClr>
          </a:solidFill>
        </p:spPr>
        <p:txBody>
          <a:bodyPr wrap="square" rtlCol="0">
            <a:spAutoFit/>
          </a:bodyPr>
          <a:lstStyle/>
          <a:p>
            <a:pPr algn="ctr"/>
            <a:r>
              <a:rPr lang="en-GB" sz="4400" dirty="0"/>
              <a:t>other </a:t>
            </a:r>
          </a:p>
          <a:p>
            <a:pPr algn="ctr"/>
            <a:r>
              <a:rPr lang="en-GB" sz="4400" dirty="0"/>
              <a:t>mother </a:t>
            </a:r>
          </a:p>
          <a:p>
            <a:pPr algn="ctr"/>
            <a:r>
              <a:rPr lang="en-GB" sz="4400" dirty="0"/>
              <a:t>nothing</a:t>
            </a:r>
          </a:p>
          <a:p>
            <a:pPr algn="ctr"/>
            <a:r>
              <a:rPr lang="en-GB" sz="4400" dirty="0"/>
              <a:t>Monday</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picture containing text, vector graphics&#10;&#10;Description automatically generated">
            <a:extLst>
              <a:ext uri="{FF2B5EF4-FFF2-40B4-BE49-F238E27FC236}">
                <a16:creationId xmlns:a16="http://schemas.microsoft.com/office/drawing/2014/main" id="{8B019E17-9C94-1B45-6893-EB0EA36C8F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1329" y="4660847"/>
            <a:ext cx="1661233" cy="2145649"/>
          </a:xfrm>
          <a:prstGeom prst="rect">
            <a:avLst/>
          </a:prstGeom>
        </p:spPr>
      </p:pic>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pic>
        <p:nvPicPr>
          <p:cNvPr id="39" name="Picture 38" descr="A toy figurine of a cartoon character&#10;&#10;Description automatically generated with low confidence">
            <a:extLst>
              <a:ext uri="{FF2B5EF4-FFF2-40B4-BE49-F238E27FC236}">
                <a16:creationId xmlns:a16="http://schemas.microsoft.com/office/drawing/2014/main" id="{862147C6-1511-37C3-D14C-92C7438B8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5738" y="129547"/>
            <a:ext cx="2190564" cy="2188133"/>
          </a:xfrm>
          <a:prstGeom prst="rect">
            <a:avLst/>
          </a:prstGeom>
        </p:spPr>
      </p:pic>
    </p:spTree>
    <p:extLst>
      <p:ext uri="{BB962C8B-B14F-4D97-AF65-F5344CB8AC3E}">
        <p14:creationId xmlns:p14="http://schemas.microsoft.com/office/powerpoint/2010/main" val="4112986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1696217016"/>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SY2T2BW1L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SY2T2BW1P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SY2T2BW1S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SY2T2BW1F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SY2T2BW1A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SY2T2BW1Sa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SY2T2BW1Fe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ackground pattern&#10;&#10;Description automatically generated">
            <a:extLst>
              <a:ext uri="{FF2B5EF4-FFF2-40B4-BE49-F238E27FC236}">
                <a16:creationId xmlns:a16="http://schemas.microsoft.com/office/drawing/2014/main" id="{41E48D22-572E-DB10-4B00-C1D5CA2BFE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 y="0"/>
            <a:ext cx="12178469" cy="6858000"/>
          </a:xfrm>
          <a:prstGeom prst="rect">
            <a:avLst/>
          </a:prstGeom>
        </p:spPr>
      </p:pic>
      <p:sp>
        <p:nvSpPr>
          <p:cNvPr id="8" name="Rectangle: Rounded Corners 7">
            <a:extLst>
              <a:ext uri="{FF2B5EF4-FFF2-40B4-BE49-F238E27FC236}">
                <a16:creationId xmlns:a16="http://schemas.microsoft.com/office/drawing/2014/main" id="{F4AE4994-5B49-22BB-B069-D143AFFACC0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E492B7F5-9135-6C90-7796-28E8C2AA52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9437"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854300" y="1650973"/>
            <a:ext cx="2816827" cy="524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514350" indent="-514350">
              <a:lnSpc>
                <a:spcPct val="150000"/>
              </a:lnSpc>
              <a:spcBef>
                <a:spcPct val="0"/>
              </a:spcBef>
              <a:buAutoNum type="arabicPeriod"/>
            </a:pPr>
            <a:r>
              <a:rPr lang="en-GB" altLang="en-US" sz="2800" dirty="0">
                <a:solidFill>
                  <a:schemeClr val="tx1"/>
                </a:solidFill>
                <a:latin typeface="+mn-lt"/>
              </a:rPr>
              <a:t>other </a:t>
            </a:r>
          </a:p>
          <a:p>
            <a:pPr marL="514350" indent="-514350">
              <a:lnSpc>
                <a:spcPct val="150000"/>
              </a:lnSpc>
              <a:spcBef>
                <a:spcPct val="0"/>
              </a:spcBef>
              <a:buAutoNum type="arabicPeriod"/>
            </a:pPr>
            <a:r>
              <a:rPr lang="en-GB" altLang="en-US" sz="2800" dirty="0">
                <a:solidFill>
                  <a:schemeClr val="tx1"/>
                </a:solidFill>
                <a:latin typeface="+mn-lt"/>
              </a:rPr>
              <a:t>mother </a:t>
            </a:r>
          </a:p>
          <a:p>
            <a:pPr marL="514350" indent="-514350">
              <a:lnSpc>
                <a:spcPct val="150000"/>
              </a:lnSpc>
              <a:spcBef>
                <a:spcPct val="0"/>
              </a:spcBef>
              <a:buAutoNum type="arabicPeriod"/>
            </a:pPr>
            <a:r>
              <a:rPr lang="en-GB" altLang="en-US" sz="2800" dirty="0">
                <a:solidFill>
                  <a:schemeClr val="tx1"/>
                </a:solidFill>
                <a:latin typeface="+mn-lt"/>
              </a:rPr>
              <a:t>brother </a:t>
            </a:r>
          </a:p>
          <a:p>
            <a:pPr marL="514350" indent="-514350">
              <a:lnSpc>
                <a:spcPct val="150000"/>
              </a:lnSpc>
              <a:spcBef>
                <a:spcPct val="0"/>
              </a:spcBef>
              <a:buAutoNum type="arabicPeriod"/>
            </a:pPr>
            <a:r>
              <a:rPr lang="en-GB" altLang="en-US" sz="2800" dirty="0">
                <a:solidFill>
                  <a:schemeClr val="tx1"/>
                </a:solidFill>
                <a:latin typeface="+mn-lt"/>
              </a:rPr>
              <a:t>nothing </a:t>
            </a:r>
          </a:p>
          <a:p>
            <a:pPr marL="514350" indent="-514350">
              <a:lnSpc>
                <a:spcPct val="150000"/>
              </a:lnSpc>
              <a:spcBef>
                <a:spcPct val="0"/>
              </a:spcBef>
              <a:buAutoNum type="arabicPeriod"/>
            </a:pPr>
            <a:r>
              <a:rPr lang="en-GB" altLang="en-US" sz="2800" dirty="0">
                <a:solidFill>
                  <a:schemeClr val="tx1"/>
                </a:solidFill>
                <a:latin typeface="+mn-lt"/>
              </a:rPr>
              <a:t>Monday</a:t>
            </a:r>
          </a:p>
          <a:p>
            <a:pPr marL="514350" indent="-514350">
              <a:lnSpc>
                <a:spcPct val="150000"/>
              </a:lnSpc>
              <a:spcBef>
                <a:spcPct val="0"/>
              </a:spcBef>
              <a:buAutoNum type="arabicPeriod"/>
            </a:pPr>
            <a:r>
              <a:rPr lang="en-GB" altLang="en-US" sz="2800" dirty="0">
                <a:solidFill>
                  <a:schemeClr val="tx1"/>
                </a:solidFill>
                <a:latin typeface="+mn-lt"/>
              </a:rPr>
              <a:t>another</a:t>
            </a:r>
          </a:p>
          <a:p>
            <a:pPr>
              <a:lnSpc>
                <a:spcPct val="150000"/>
              </a:lnSpc>
              <a:spcBef>
                <a:spcPct val="0"/>
              </a:spcBef>
              <a:buNone/>
            </a:pPr>
            <a:endParaRPr lang="en-GB" altLang="en-US" sz="2800" dirty="0">
              <a:solidFill>
                <a:schemeClr val="tx1"/>
              </a:solidFill>
              <a:latin typeface="+mn-lt"/>
            </a:endParaRPr>
          </a:p>
          <a:p>
            <a:pPr>
              <a:lnSpc>
                <a:spcPct val="150000"/>
              </a:lnSpc>
              <a:spcBef>
                <a:spcPct val="0"/>
              </a:spcBef>
              <a:buNone/>
            </a:pPr>
            <a:endParaRPr lang="en-GB" altLang="en-US" sz="2800" dirty="0">
              <a:solidFill>
                <a:schemeClr val="tx1"/>
              </a:solidFill>
              <a:latin typeface="+mn-lt"/>
            </a:endParaRP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7002747" y="1650973"/>
            <a:ext cx="2816827" cy="331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800" dirty="0">
                <a:solidFill>
                  <a:schemeClr val="tx1"/>
                </a:solidFill>
                <a:latin typeface="+mn-lt"/>
              </a:rPr>
              <a:t>7.	money</a:t>
            </a:r>
          </a:p>
          <a:p>
            <a:pPr>
              <a:lnSpc>
                <a:spcPct val="150000"/>
              </a:lnSpc>
              <a:spcBef>
                <a:spcPct val="0"/>
              </a:spcBef>
              <a:buNone/>
            </a:pPr>
            <a:r>
              <a:rPr lang="en-GB" altLang="en-US" sz="2800" dirty="0">
                <a:solidFill>
                  <a:schemeClr val="tx1"/>
                </a:solidFill>
                <a:latin typeface="+mn-lt"/>
              </a:rPr>
              <a:t>8.	cover</a:t>
            </a:r>
          </a:p>
          <a:p>
            <a:pPr>
              <a:lnSpc>
                <a:spcPct val="150000"/>
              </a:lnSpc>
              <a:spcBef>
                <a:spcPct val="0"/>
              </a:spcBef>
              <a:buNone/>
            </a:pPr>
            <a:r>
              <a:rPr lang="en-GB" altLang="en-US" sz="2800" dirty="0">
                <a:solidFill>
                  <a:schemeClr val="tx1"/>
                </a:solidFill>
                <a:latin typeface="+mn-lt"/>
              </a:rPr>
              <a:t>9.	honey</a:t>
            </a:r>
          </a:p>
          <a:p>
            <a:pPr>
              <a:lnSpc>
                <a:spcPct val="150000"/>
              </a:lnSpc>
              <a:spcBef>
                <a:spcPct val="0"/>
              </a:spcBef>
              <a:buNone/>
            </a:pPr>
            <a:r>
              <a:rPr lang="en-GB" altLang="en-US" sz="2800" dirty="0">
                <a:solidFill>
                  <a:schemeClr val="tx1"/>
                </a:solidFill>
                <a:latin typeface="+mn-lt"/>
              </a:rPr>
              <a:t>10.	wonder</a:t>
            </a:r>
          </a:p>
          <a:p>
            <a:pPr>
              <a:lnSpc>
                <a:spcPct val="150000"/>
              </a:lnSpc>
              <a:spcBef>
                <a:spcPct val="0"/>
              </a:spcBef>
              <a:buNone/>
            </a:pPr>
            <a:r>
              <a:rPr lang="en-GB" altLang="en-US" sz="2800" dirty="0">
                <a:solidFill>
                  <a:schemeClr val="tx1"/>
                </a:solidFill>
                <a:latin typeface="+mn-lt"/>
              </a:rPr>
              <a:t>11.	discover</a:t>
            </a:r>
          </a:p>
        </p:txBody>
      </p:sp>
      <p:pic>
        <p:nvPicPr>
          <p:cNvPr id="10" name="Picture 9">
            <a:extLst>
              <a:ext uri="{FF2B5EF4-FFF2-40B4-BE49-F238E27FC236}">
                <a16:creationId xmlns:a16="http://schemas.microsoft.com/office/drawing/2014/main" id="{4D81C8AE-66B3-5154-10E7-A69E767ACC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81" y="-280644"/>
            <a:ext cx="1562456" cy="2578687"/>
          </a:xfrm>
          <a:prstGeom prst="rect">
            <a:avLst/>
          </a:prstGeom>
          <a:effectLst>
            <a:outerShdw blurRad="63500" sx="102000" sy="102000" algn="ctr" rotWithShape="0">
              <a:prstClr val="black">
                <a:alpha val="40000"/>
              </a:prstClr>
            </a:outerShdw>
          </a:effectLst>
        </p:spPr>
      </p:pic>
      <p:sp>
        <p:nvSpPr>
          <p:cNvPr id="2" name="Rectangle: Rounded Corners 1">
            <a:hlinkClick r:id="rId5"/>
            <a:extLst>
              <a:ext uri="{FF2B5EF4-FFF2-40B4-BE49-F238E27FC236}">
                <a16:creationId xmlns:a16="http://schemas.microsoft.com/office/drawing/2014/main" id="{A602A7A5-401A-0567-4EC1-F46B0BE5F12D}"/>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16667E-6 3.7037E-6 L 1.29115 0.3412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870">
                                          <p:stCondLst>
                                            <p:cond delay="0"/>
                                          </p:stCondLst>
                                        </p:cTn>
                                        <p:tgtEl>
                                          <p:spTgt spid="10"/>
                                        </p:tgtEl>
                                      </p:cBhvr>
                                    </p:animEffect>
                                    <p:anim calcmode="lin" valueType="num">
                                      <p:cBhvr>
                                        <p:cTn id="10" dur="2733"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996"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996" tmFilter="0, 0; 0.125,0.2665; 0.25,0.4; 0.375,0.465; 0.5,0.5;  0.625,0.535; 0.75,0.6; 0.875,0.7335; 1,1">
                                          <p:stCondLst>
                                            <p:cond delay="996"/>
                                          </p:stCondLst>
                                        </p:cTn>
                                        <p:tgtEl>
                                          <p:spTgt spid="10"/>
                                        </p:tgtEl>
                                        <p:attrNameLst>
                                          <p:attrName>ppt_y</p:attrName>
                                        </p:attrNameLst>
                                      </p:cBhvr>
                                      <p:tavLst>
                                        <p:tav tm="0" fmla="#ppt_y-sin(pi*$)/9">
                                          <p:val>
                                            <p:fltVal val="0"/>
                                          </p:val>
                                        </p:tav>
                                        <p:tav tm="100000">
                                          <p:val>
                                            <p:fltVal val="1"/>
                                          </p:val>
                                        </p:tav>
                                      </p:tavLst>
                                    </p:anim>
                                    <p:anim calcmode="lin" valueType="num">
                                      <p:cBhvr>
                                        <p:cTn id="13" dur="498" tmFilter="0, 0; 0.125,0.2665; 0.25,0.4; 0.375,0.465; 0.5,0.5;  0.625,0.535; 0.75,0.6; 0.875,0.7335; 1,1">
                                          <p:stCondLst>
                                            <p:cond delay="1986"/>
                                          </p:stCondLst>
                                        </p:cTn>
                                        <p:tgtEl>
                                          <p:spTgt spid="10"/>
                                        </p:tgtEl>
                                        <p:attrNameLst>
                                          <p:attrName>ppt_y</p:attrName>
                                        </p:attrNameLst>
                                      </p:cBhvr>
                                      <p:tavLst>
                                        <p:tav tm="0" fmla="#ppt_y-sin(pi*$)/27">
                                          <p:val>
                                            <p:fltVal val="0"/>
                                          </p:val>
                                        </p:tav>
                                        <p:tav tm="100000">
                                          <p:val>
                                            <p:fltVal val="1"/>
                                          </p:val>
                                        </p:tav>
                                      </p:tavLst>
                                    </p:anim>
                                    <p:anim calcmode="lin" valueType="num">
                                      <p:cBhvr>
                                        <p:cTn id="14" dur="246" tmFilter="0, 0; 0.125,0.2665; 0.25,0.4; 0.375,0.465; 0.5,0.5;  0.625,0.535; 0.75,0.6; 0.875,0.7335; 1,1">
                                          <p:stCondLst>
                                            <p:cond delay="2484"/>
                                          </p:stCondLst>
                                        </p:cTn>
                                        <p:tgtEl>
                                          <p:spTgt spid="10"/>
                                        </p:tgtEl>
                                        <p:attrNameLst>
                                          <p:attrName>ppt_y</p:attrName>
                                        </p:attrNameLst>
                                      </p:cBhvr>
                                      <p:tavLst>
                                        <p:tav tm="0" fmla="#ppt_y-sin(pi*$)/81">
                                          <p:val>
                                            <p:fltVal val="0"/>
                                          </p:val>
                                        </p:tav>
                                        <p:tav tm="100000">
                                          <p:val>
                                            <p:fltVal val="1"/>
                                          </p:val>
                                        </p:tav>
                                      </p:tavLst>
                                    </p:anim>
                                    <p:animScale>
                                      <p:cBhvr>
                                        <p:cTn id="15" dur="39">
                                          <p:stCondLst>
                                            <p:cond delay="975"/>
                                          </p:stCondLst>
                                        </p:cTn>
                                        <p:tgtEl>
                                          <p:spTgt spid="10"/>
                                        </p:tgtEl>
                                      </p:cBhvr>
                                      <p:to x="100000" y="60000"/>
                                    </p:animScale>
                                    <p:animScale>
                                      <p:cBhvr>
                                        <p:cTn id="16" dur="249" decel="50000">
                                          <p:stCondLst>
                                            <p:cond delay="1014"/>
                                          </p:stCondLst>
                                        </p:cTn>
                                        <p:tgtEl>
                                          <p:spTgt spid="10"/>
                                        </p:tgtEl>
                                      </p:cBhvr>
                                      <p:to x="100000" y="100000"/>
                                    </p:animScale>
                                    <p:animScale>
                                      <p:cBhvr>
                                        <p:cTn id="17" dur="39">
                                          <p:stCondLst>
                                            <p:cond delay="1968"/>
                                          </p:stCondLst>
                                        </p:cTn>
                                        <p:tgtEl>
                                          <p:spTgt spid="10"/>
                                        </p:tgtEl>
                                      </p:cBhvr>
                                      <p:to x="100000" y="80000"/>
                                    </p:animScale>
                                    <p:animScale>
                                      <p:cBhvr>
                                        <p:cTn id="18" dur="249" decel="50000">
                                          <p:stCondLst>
                                            <p:cond delay="2007"/>
                                          </p:stCondLst>
                                        </p:cTn>
                                        <p:tgtEl>
                                          <p:spTgt spid="10"/>
                                        </p:tgtEl>
                                      </p:cBhvr>
                                      <p:to x="100000" y="100000"/>
                                    </p:animScale>
                                    <p:animScale>
                                      <p:cBhvr>
                                        <p:cTn id="19" dur="39">
                                          <p:stCondLst>
                                            <p:cond delay="2463"/>
                                          </p:stCondLst>
                                        </p:cTn>
                                        <p:tgtEl>
                                          <p:spTgt spid="10"/>
                                        </p:tgtEl>
                                      </p:cBhvr>
                                      <p:to x="100000" y="90000"/>
                                    </p:animScale>
                                    <p:animScale>
                                      <p:cBhvr>
                                        <p:cTn id="20" dur="249" decel="50000">
                                          <p:stCondLst>
                                            <p:cond delay="2502"/>
                                          </p:stCondLst>
                                        </p:cTn>
                                        <p:tgtEl>
                                          <p:spTgt spid="10"/>
                                        </p:tgtEl>
                                      </p:cBhvr>
                                      <p:to x="100000" y="100000"/>
                                    </p:animScale>
                                    <p:animScale>
                                      <p:cBhvr>
                                        <p:cTn id="21" dur="39">
                                          <p:stCondLst>
                                            <p:cond delay="2712"/>
                                          </p:stCondLst>
                                        </p:cTn>
                                        <p:tgtEl>
                                          <p:spTgt spid="10"/>
                                        </p:tgtEl>
                                      </p:cBhvr>
                                      <p:to x="100000" y="95000"/>
                                    </p:animScale>
                                    <p:animScale>
                                      <p:cBhvr>
                                        <p:cTn id="22" dur="249" decel="50000">
                                          <p:stCondLst>
                                            <p:cond delay="2751"/>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96FA46E8-9366-6E7B-94A1-F0B942DFB8E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53AD360-928C-4BCB-12A6-3E4160719485}"/>
              </a:ext>
            </a:extLst>
          </p:cNvPr>
          <p:cNvSpPr>
            <a:spLocks noGrp="1"/>
          </p:cNvSpPr>
          <p:nvPr>
            <p:ph idx="1"/>
          </p:nvPr>
        </p:nvSpPr>
        <p:spPr>
          <a:xfrm>
            <a:off x="204486" y="313764"/>
            <a:ext cx="11783027" cy="5211547"/>
          </a:xfrm>
          <a:prstGeom prst="roundRect">
            <a:avLst>
              <a:gd name="adj" fmla="val 7984"/>
            </a:avLst>
          </a:prstGeom>
          <a:solidFill>
            <a:schemeClr val="bg1"/>
          </a:solidFill>
          <a:ln>
            <a:solidFill>
              <a:schemeClr val="accent1"/>
            </a:solidFill>
          </a:ln>
        </p:spPr>
        <p:txBody>
          <a:bodyPr anchor="ctr">
            <a:noAutofit/>
          </a:bodyPr>
          <a:lstStyle/>
          <a:p>
            <a:pPr marL="0" indent="0">
              <a:buNone/>
            </a:pPr>
            <a:r>
              <a:rPr lang="en-GB" sz="2000" dirty="0"/>
              <a:t>Emile the red and purple alien and his trusty robot friend, Aimee, were exploring a strange new planet on a sunny Monday. “I wonder what we’ll discover here!” Emile said excitedly.</a:t>
            </a:r>
          </a:p>
          <a:p>
            <a:pPr marL="0" indent="0">
              <a:buNone/>
            </a:pPr>
            <a:r>
              <a:rPr lang="en-GB" sz="2000" dirty="0"/>
              <a:t>As they walked, Aimee found a shiny jar on the ground. “What’s inside?” she asked. Emile opened the jar and sniffed. “It smells sweet, like honey!” They decided to keep it and cover the jar to keep it safe.</a:t>
            </a:r>
          </a:p>
          <a:p>
            <a:pPr marL="0" indent="0">
              <a:buNone/>
            </a:pPr>
            <a:r>
              <a:rPr lang="en-GB" sz="2000" dirty="0"/>
              <a:t>Just then, Emile spotted something moving behind a rock. “Look, Aimee! It’s another alien!” The small alien waved shyly and said, “I’m looking for my brother. Have you seen him?”</a:t>
            </a:r>
          </a:p>
          <a:p>
            <a:pPr marL="0" indent="0">
              <a:buNone/>
            </a:pPr>
            <a:r>
              <a:rPr lang="en-GB" sz="2000" dirty="0"/>
              <a:t>Emile and Aimee shook their heads. “Nothing yet, but we’ll help you search the rocks!” Emile promised. They searched together, checking the other rocks close by. </a:t>
            </a:r>
          </a:p>
          <a:p>
            <a:pPr marL="0" indent="0">
              <a:buNone/>
            </a:pPr>
            <a:r>
              <a:rPr lang="en-GB" sz="2000" dirty="0"/>
              <a:t>Finally, they heard a voice calling, “Here I am!” It was the alien’s brother! The two hugged happily. “Thank you!” said the little alien. “My mother will be so glad you helped!”</a:t>
            </a:r>
          </a:p>
          <a:p>
            <a:pPr marL="0" indent="0">
              <a:buNone/>
            </a:pPr>
            <a:r>
              <a:rPr lang="en-GB" sz="2000" dirty="0"/>
              <a:t>Emile smiled and said, “Helping friends is better than all the money in the galaxy!” As they waved goodbye, Emile and Aimee continued their adventure, excited for what they might find next.</a:t>
            </a:r>
            <a:endParaRPr lang="en-US" sz="2000" dirty="0"/>
          </a:p>
        </p:txBody>
      </p:sp>
      <p:sp>
        <p:nvSpPr>
          <p:cNvPr id="4" name="Title 1">
            <a:extLst>
              <a:ext uri="{FF2B5EF4-FFF2-40B4-BE49-F238E27FC236}">
                <a16:creationId xmlns:a16="http://schemas.microsoft.com/office/drawing/2014/main" id="{F9536F4E-458F-6340-0FA2-5C4B10D49987}"/>
              </a:ext>
            </a:extLst>
          </p:cNvPr>
          <p:cNvSpPr>
            <a:spLocks noGrp="1"/>
          </p:cNvSpPr>
          <p:nvPr>
            <p:ph type="title"/>
          </p:nvPr>
        </p:nvSpPr>
        <p:spPr>
          <a:xfrm>
            <a:off x="627001" y="5711387"/>
            <a:ext cx="10937996" cy="832849"/>
          </a:xfrm>
          <a:prstGeom prst="roundRect">
            <a:avLst/>
          </a:prstGeom>
          <a:solidFill>
            <a:srgbClr val="EF8023"/>
          </a:solidFill>
        </p:spPr>
        <p:txBody>
          <a:bodyPr>
            <a:noAutofit/>
          </a:bodyPr>
          <a:lstStyle/>
          <a:p>
            <a:pPr algn="ctr"/>
            <a:r>
              <a:rPr lang="en-GB" sz="2000" dirty="0">
                <a:solidFill>
                  <a:schemeClr val="bg1"/>
                </a:solidFill>
                <a:latin typeface="Andika" panose="02000000000000000000" pitchFamily="2" charset="0"/>
              </a:rPr>
              <a:t>How many words can you spot that have the /u/ sound?</a:t>
            </a:r>
            <a:endParaRPr lang="en-US" sz="2000" dirty="0">
              <a:solidFill>
                <a:schemeClr val="bg1"/>
              </a:solidFill>
              <a:latin typeface="Andika" panose="02000000000000000000" pitchFamily="2" charset="0"/>
            </a:endParaRPr>
          </a:p>
        </p:txBody>
      </p:sp>
    </p:spTree>
    <p:extLst>
      <p:ext uri="{BB962C8B-B14F-4D97-AF65-F5344CB8AC3E}">
        <p14:creationId xmlns:p14="http://schemas.microsoft.com/office/powerpoint/2010/main" val="25161797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864A0-4CA7-EBC1-CB57-8829E142F9AE}"/>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683CE827-658B-D876-D47D-ABC036AE8A2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BAFA8CE4-4525-E3B0-19B3-084F0488A297}"/>
              </a:ext>
            </a:extLst>
          </p:cNvPr>
          <p:cNvSpPr>
            <a:spLocks noGrp="1"/>
          </p:cNvSpPr>
          <p:nvPr>
            <p:ph idx="1"/>
          </p:nvPr>
        </p:nvSpPr>
        <p:spPr>
          <a:xfrm>
            <a:off x="204486" y="313764"/>
            <a:ext cx="11783027" cy="5211547"/>
          </a:xfrm>
          <a:prstGeom prst="roundRect">
            <a:avLst>
              <a:gd name="adj" fmla="val 7984"/>
            </a:avLst>
          </a:prstGeom>
          <a:solidFill>
            <a:schemeClr val="bg1"/>
          </a:solidFill>
          <a:ln>
            <a:solidFill>
              <a:schemeClr val="accent1"/>
            </a:solidFill>
          </a:ln>
        </p:spPr>
        <p:txBody>
          <a:bodyPr anchor="ctr">
            <a:noAutofit/>
          </a:bodyPr>
          <a:lstStyle/>
          <a:p>
            <a:pPr marL="0" indent="0">
              <a:buNone/>
            </a:pPr>
            <a:r>
              <a:rPr lang="en-GB" sz="2000" dirty="0"/>
              <a:t>Emile the red and purple alien and his trusty robot friend, Aimee, were exploring a strange new planet on a </a:t>
            </a:r>
            <a:r>
              <a:rPr lang="en-GB" sz="2000" u="sng" dirty="0">
                <a:solidFill>
                  <a:srgbClr val="7030A0"/>
                </a:solidFill>
              </a:rPr>
              <a:t>sunny</a:t>
            </a:r>
            <a:r>
              <a:rPr lang="en-GB" sz="2000" dirty="0"/>
              <a:t> </a:t>
            </a:r>
            <a:r>
              <a:rPr lang="en-GB" sz="2000" u="sng" dirty="0">
                <a:solidFill>
                  <a:srgbClr val="7030A0"/>
                </a:solidFill>
              </a:rPr>
              <a:t>Monday</a:t>
            </a:r>
            <a:r>
              <a:rPr lang="en-GB" sz="2000" dirty="0"/>
              <a:t>. “I </a:t>
            </a:r>
            <a:r>
              <a:rPr lang="en-GB" sz="2000" u="sng" dirty="0">
                <a:solidFill>
                  <a:srgbClr val="7030A0"/>
                </a:solidFill>
              </a:rPr>
              <a:t>wonder</a:t>
            </a:r>
            <a:r>
              <a:rPr lang="en-GB" sz="2000" dirty="0"/>
              <a:t> what we’ll </a:t>
            </a:r>
            <a:r>
              <a:rPr lang="en-GB" sz="2000" u="sng" dirty="0">
                <a:solidFill>
                  <a:srgbClr val="7030A0"/>
                </a:solidFill>
              </a:rPr>
              <a:t>discover</a:t>
            </a:r>
            <a:r>
              <a:rPr lang="en-GB" sz="2000" dirty="0"/>
              <a:t> here!” Emile said excitedly.</a:t>
            </a:r>
          </a:p>
          <a:p>
            <a:pPr marL="0" indent="0">
              <a:buNone/>
            </a:pPr>
            <a:r>
              <a:rPr lang="en-GB" sz="2000" dirty="0"/>
              <a:t>As they walked, Aimee found a shiny jar on the ground. “What’s inside?” she asked. Emile opened the jar and sniffed. “It smells sweet, like </a:t>
            </a:r>
            <a:r>
              <a:rPr lang="en-GB" sz="2000" u="sng" dirty="0">
                <a:solidFill>
                  <a:srgbClr val="7030A0"/>
                </a:solidFill>
              </a:rPr>
              <a:t>honey</a:t>
            </a:r>
            <a:r>
              <a:rPr lang="en-GB" sz="2000" dirty="0"/>
              <a:t>!” They decided to keep it and </a:t>
            </a:r>
            <a:r>
              <a:rPr lang="en-GB" sz="2000" u="sng" dirty="0">
                <a:solidFill>
                  <a:srgbClr val="7030A0"/>
                </a:solidFill>
              </a:rPr>
              <a:t>cover</a:t>
            </a:r>
            <a:r>
              <a:rPr lang="en-GB" sz="2000" dirty="0"/>
              <a:t> the jar to keep it safe.</a:t>
            </a:r>
          </a:p>
          <a:p>
            <a:pPr marL="0" indent="0">
              <a:buNone/>
            </a:pPr>
            <a:r>
              <a:rPr lang="en-GB" sz="2000" dirty="0"/>
              <a:t>Just then, Emile spotted something moving behind a rock. “Look, Aimee! It’s another alien!” The small alien waved shyly and said, “I’m looking for my brother. Have you seen him?”</a:t>
            </a:r>
          </a:p>
          <a:p>
            <a:pPr marL="0" indent="0">
              <a:buNone/>
            </a:pPr>
            <a:r>
              <a:rPr lang="en-GB" sz="2000" dirty="0"/>
              <a:t>Emile and Aimee shook their heads. “Nothing yet, but we’ll help you search the rocks!” Emile promised. They searched together, checking the other rocks close by. </a:t>
            </a:r>
          </a:p>
          <a:p>
            <a:pPr marL="0" indent="0">
              <a:buNone/>
            </a:pPr>
            <a:r>
              <a:rPr lang="en-GB" sz="2000" dirty="0"/>
              <a:t>Finally, they heard a voice calling, “Here I am!” It was the alien’s brother! The two hugged happily. “Thank you!” said the little alien. “My mother will be so glad you helped!”</a:t>
            </a:r>
          </a:p>
          <a:p>
            <a:pPr marL="0" indent="0">
              <a:buNone/>
            </a:pPr>
            <a:r>
              <a:rPr lang="en-GB" sz="2000" dirty="0"/>
              <a:t>Emile smiled and said, “Helping friends is better than all the money in the galaxy!” As they waved goodbye, Emile and Aimee continued their adventure, excited for what they might find next.</a:t>
            </a:r>
            <a:endParaRPr lang="en-US" sz="2000" dirty="0"/>
          </a:p>
        </p:txBody>
      </p:sp>
      <p:sp>
        <p:nvSpPr>
          <p:cNvPr id="7" name="Title 1">
            <a:extLst>
              <a:ext uri="{FF2B5EF4-FFF2-40B4-BE49-F238E27FC236}">
                <a16:creationId xmlns:a16="http://schemas.microsoft.com/office/drawing/2014/main" id="{F89E6BDA-6978-57B0-85F0-E6A00CEC481E}"/>
              </a:ext>
            </a:extLst>
          </p:cNvPr>
          <p:cNvSpPr txBox="1">
            <a:spLocks/>
          </p:cNvSpPr>
          <p:nvPr/>
        </p:nvSpPr>
        <p:spPr>
          <a:xfrm>
            <a:off x="627001" y="5711387"/>
            <a:ext cx="10937996" cy="832849"/>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Andika" panose="02000000000000000000" pitchFamily="2" charset="0"/>
              </a:rPr>
              <a:t>How many words can you spot that have the /u/ sound?</a:t>
            </a:r>
            <a:endParaRPr lang="en-US" sz="2000" dirty="0">
              <a:solidFill>
                <a:schemeClr val="bg1"/>
              </a:solidFill>
              <a:latin typeface="Andika" panose="02000000000000000000" pitchFamily="2" charset="0"/>
            </a:endParaRPr>
          </a:p>
        </p:txBody>
      </p:sp>
    </p:spTree>
    <p:extLst>
      <p:ext uri="{BB962C8B-B14F-4D97-AF65-F5344CB8AC3E}">
        <p14:creationId xmlns:p14="http://schemas.microsoft.com/office/powerpoint/2010/main" val="37945013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68CE0-4D59-24FE-DA80-5D4BE3C26FCE}"/>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EF9CBEE-F66C-E069-639E-0F422700482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EB5ED5DD-BBAC-C3B6-B43C-FF0699293BF3}"/>
              </a:ext>
            </a:extLst>
          </p:cNvPr>
          <p:cNvSpPr>
            <a:spLocks noGrp="1"/>
          </p:cNvSpPr>
          <p:nvPr>
            <p:ph idx="1"/>
          </p:nvPr>
        </p:nvSpPr>
        <p:spPr>
          <a:xfrm>
            <a:off x="204486" y="313764"/>
            <a:ext cx="11783027" cy="5211547"/>
          </a:xfrm>
          <a:prstGeom prst="roundRect">
            <a:avLst>
              <a:gd name="adj" fmla="val 7984"/>
            </a:avLst>
          </a:prstGeom>
          <a:solidFill>
            <a:schemeClr val="bg1"/>
          </a:solidFill>
          <a:ln>
            <a:solidFill>
              <a:schemeClr val="accent1"/>
            </a:solidFill>
          </a:ln>
        </p:spPr>
        <p:txBody>
          <a:bodyPr anchor="ctr">
            <a:noAutofit/>
          </a:bodyPr>
          <a:lstStyle/>
          <a:p>
            <a:pPr marL="0" indent="0">
              <a:buNone/>
            </a:pPr>
            <a:r>
              <a:rPr lang="en-GB" sz="2000" dirty="0"/>
              <a:t>Emile the red and purple alien and his trusty robot friend, Aimee, were exploring a strange new planet on a </a:t>
            </a:r>
            <a:r>
              <a:rPr lang="en-GB" sz="2000" u="sng" dirty="0">
                <a:solidFill>
                  <a:srgbClr val="7030A0"/>
                </a:solidFill>
              </a:rPr>
              <a:t>sunny</a:t>
            </a:r>
            <a:r>
              <a:rPr lang="en-GB" sz="2000" dirty="0"/>
              <a:t> </a:t>
            </a:r>
            <a:r>
              <a:rPr lang="en-GB" sz="2000" u="sng" dirty="0">
                <a:solidFill>
                  <a:srgbClr val="7030A0"/>
                </a:solidFill>
              </a:rPr>
              <a:t>Monday</a:t>
            </a:r>
            <a:r>
              <a:rPr lang="en-GB" sz="2000" dirty="0"/>
              <a:t>. “I </a:t>
            </a:r>
            <a:r>
              <a:rPr lang="en-GB" sz="2000" u="sng" dirty="0">
                <a:solidFill>
                  <a:srgbClr val="7030A0"/>
                </a:solidFill>
              </a:rPr>
              <a:t>wonder</a:t>
            </a:r>
            <a:r>
              <a:rPr lang="en-GB" sz="2000" dirty="0"/>
              <a:t> what we’ll </a:t>
            </a:r>
            <a:r>
              <a:rPr lang="en-GB" sz="2000" u="sng" dirty="0">
                <a:solidFill>
                  <a:srgbClr val="7030A0"/>
                </a:solidFill>
              </a:rPr>
              <a:t>discover</a:t>
            </a:r>
            <a:r>
              <a:rPr lang="en-GB" sz="2000" dirty="0"/>
              <a:t> here!” Emile said excitedly.</a:t>
            </a:r>
          </a:p>
          <a:p>
            <a:pPr marL="0" indent="0">
              <a:buNone/>
            </a:pPr>
            <a:r>
              <a:rPr lang="en-GB" sz="2000" dirty="0"/>
              <a:t>As they walked, Aimee found a shiny jar on the ground. “What’s inside?” she asked. Emile opened the jar and sniffed. “It smells sweet, like </a:t>
            </a:r>
            <a:r>
              <a:rPr lang="en-GB" sz="2000" u="sng" dirty="0">
                <a:solidFill>
                  <a:srgbClr val="7030A0"/>
                </a:solidFill>
              </a:rPr>
              <a:t>honey</a:t>
            </a:r>
            <a:r>
              <a:rPr lang="en-GB" sz="2000" dirty="0"/>
              <a:t>!” They decided to keep it and </a:t>
            </a:r>
            <a:r>
              <a:rPr lang="en-GB" sz="2000" u="sng" dirty="0">
                <a:solidFill>
                  <a:srgbClr val="7030A0"/>
                </a:solidFill>
              </a:rPr>
              <a:t>cover</a:t>
            </a:r>
            <a:r>
              <a:rPr lang="en-GB" sz="2000" dirty="0"/>
              <a:t> the jar to keep it safe.</a:t>
            </a:r>
          </a:p>
          <a:p>
            <a:pPr marL="0" indent="0">
              <a:buNone/>
            </a:pPr>
            <a:r>
              <a:rPr lang="en-GB" sz="2000" dirty="0"/>
              <a:t>Just then, Emile spotted something moving behind a rock. “Look, Aimee! It’s </a:t>
            </a:r>
            <a:r>
              <a:rPr lang="en-GB" sz="2000" u="sng" dirty="0">
                <a:solidFill>
                  <a:srgbClr val="7030A0"/>
                </a:solidFill>
              </a:rPr>
              <a:t>another</a:t>
            </a:r>
            <a:r>
              <a:rPr lang="en-GB" sz="2000" dirty="0"/>
              <a:t> alien!” The small alien waved shyly and said, “I’m looking for my </a:t>
            </a:r>
            <a:r>
              <a:rPr lang="en-GB" sz="2000" u="sng" dirty="0">
                <a:solidFill>
                  <a:srgbClr val="7030A0"/>
                </a:solidFill>
              </a:rPr>
              <a:t>brother</a:t>
            </a:r>
            <a:r>
              <a:rPr lang="en-GB" sz="2000" dirty="0"/>
              <a:t>. Have you seen him?”</a:t>
            </a:r>
          </a:p>
          <a:p>
            <a:pPr marL="0" indent="0">
              <a:buNone/>
            </a:pPr>
            <a:r>
              <a:rPr lang="en-GB" sz="2000" dirty="0"/>
              <a:t>Emile and Aimee </a:t>
            </a:r>
            <a:r>
              <a:rPr lang="en-GB" sz="2000" u="sng" dirty="0">
                <a:solidFill>
                  <a:srgbClr val="7030A0"/>
                </a:solidFill>
              </a:rPr>
              <a:t>shook</a:t>
            </a:r>
            <a:r>
              <a:rPr lang="en-GB" sz="2000" dirty="0"/>
              <a:t> their heads. “</a:t>
            </a:r>
            <a:r>
              <a:rPr lang="en-GB" sz="2000" u="sng" dirty="0">
                <a:solidFill>
                  <a:srgbClr val="7030A0"/>
                </a:solidFill>
              </a:rPr>
              <a:t>Nothing</a:t>
            </a:r>
            <a:r>
              <a:rPr lang="en-GB" sz="2000" dirty="0"/>
              <a:t> yet, but we’ll help you search the rocks!” Emile promised. They searched together, checking the </a:t>
            </a:r>
            <a:r>
              <a:rPr lang="en-GB" sz="2000" u="sng" dirty="0">
                <a:solidFill>
                  <a:srgbClr val="7030A0"/>
                </a:solidFill>
              </a:rPr>
              <a:t>other</a:t>
            </a:r>
            <a:r>
              <a:rPr lang="en-GB" sz="2000" dirty="0"/>
              <a:t> rocks close by. </a:t>
            </a:r>
          </a:p>
          <a:p>
            <a:pPr marL="0" indent="0">
              <a:buNone/>
            </a:pPr>
            <a:r>
              <a:rPr lang="en-GB" sz="2000" dirty="0"/>
              <a:t>Finally, they heard a voice calling, “Here I am!” It was the alien’s brother! The two hugged happily. “Thank you!” said the little alien. “My mother will be so glad you helped!”</a:t>
            </a:r>
          </a:p>
          <a:p>
            <a:pPr marL="0" indent="0">
              <a:buNone/>
            </a:pPr>
            <a:r>
              <a:rPr lang="en-GB" sz="2000" dirty="0"/>
              <a:t>Emile smiled and said, “Helping friends is better than all the money in the galaxy!” As they waved goodbye, Emile and Aimee continued their adventure, excited for what they might find next.</a:t>
            </a:r>
            <a:endParaRPr lang="en-US" sz="2000" dirty="0"/>
          </a:p>
        </p:txBody>
      </p:sp>
      <p:sp>
        <p:nvSpPr>
          <p:cNvPr id="7" name="Title 1">
            <a:extLst>
              <a:ext uri="{FF2B5EF4-FFF2-40B4-BE49-F238E27FC236}">
                <a16:creationId xmlns:a16="http://schemas.microsoft.com/office/drawing/2014/main" id="{DCB24FFE-8F49-F17D-3C8F-01FD2D4D6935}"/>
              </a:ext>
            </a:extLst>
          </p:cNvPr>
          <p:cNvSpPr txBox="1">
            <a:spLocks/>
          </p:cNvSpPr>
          <p:nvPr/>
        </p:nvSpPr>
        <p:spPr>
          <a:xfrm>
            <a:off x="627001" y="5711387"/>
            <a:ext cx="10937996" cy="832849"/>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Andika" panose="02000000000000000000" pitchFamily="2" charset="0"/>
              </a:rPr>
              <a:t>How many words can you spot that have the /u/ sound?</a:t>
            </a:r>
            <a:endParaRPr lang="en-US" sz="2000" dirty="0">
              <a:solidFill>
                <a:schemeClr val="bg1"/>
              </a:solidFill>
              <a:latin typeface="Andika" panose="02000000000000000000" pitchFamily="2" charset="0"/>
            </a:endParaRPr>
          </a:p>
        </p:txBody>
      </p:sp>
    </p:spTree>
    <p:extLst>
      <p:ext uri="{BB962C8B-B14F-4D97-AF65-F5344CB8AC3E}">
        <p14:creationId xmlns:p14="http://schemas.microsoft.com/office/powerpoint/2010/main" val="2908966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11C3CC-9D9C-8DFF-30F7-C019152A9744}"/>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72299602-FD74-54F4-71F6-027FD5EC28A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786BA146-DEB5-E562-77BF-06C17413ED5E}"/>
              </a:ext>
            </a:extLst>
          </p:cNvPr>
          <p:cNvSpPr>
            <a:spLocks noGrp="1"/>
          </p:cNvSpPr>
          <p:nvPr>
            <p:ph idx="1"/>
          </p:nvPr>
        </p:nvSpPr>
        <p:spPr>
          <a:xfrm>
            <a:off x="204486" y="313764"/>
            <a:ext cx="11783027" cy="5211547"/>
          </a:xfrm>
          <a:prstGeom prst="roundRect">
            <a:avLst>
              <a:gd name="adj" fmla="val 7984"/>
            </a:avLst>
          </a:prstGeom>
          <a:solidFill>
            <a:schemeClr val="bg1"/>
          </a:solidFill>
          <a:ln>
            <a:solidFill>
              <a:schemeClr val="accent1"/>
            </a:solidFill>
          </a:ln>
        </p:spPr>
        <p:txBody>
          <a:bodyPr anchor="ctr">
            <a:noAutofit/>
          </a:bodyPr>
          <a:lstStyle/>
          <a:p>
            <a:pPr marL="0" indent="0">
              <a:buNone/>
            </a:pPr>
            <a:r>
              <a:rPr lang="en-GB" sz="2000" dirty="0"/>
              <a:t>Emile the red and purple alien and his trusty robot friend, Aimee, were exploring a strange new planet on a </a:t>
            </a:r>
            <a:r>
              <a:rPr lang="en-GB" sz="2000" u="sng" dirty="0">
                <a:solidFill>
                  <a:srgbClr val="7030A0"/>
                </a:solidFill>
              </a:rPr>
              <a:t>sunny</a:t>
            </a:r>
            <a:r>
              <a:rPr lang="en-GB" sz="2000" dirty="0"/>
              <a:t> </a:t>
            </a:r>
            <a:r>
              <a:rPr lang="en-GB" sz="2000" u="sng" dirty="0">
                <a:solidFill>
                  <a:srgbClr val="7030A0"/>
                </a:solidFill>
              </a:rPr>
              <a:t>Monday</a:t>
            </a:r>
            <a:r>
              <a:rPr lang="en-GB" sz="2000" dirty="0"/>
              <a:t>. “I </a:t>
            </a:r>
            <a:r>
              <a:rPr lang="en-GB" sz="2000" u="sng" dirty="0">
                <a:solidFill>
                  <a:srgbClr val="7030A0"/>
                </a:solidFill>
              </a:rPr>
              <a:t>wonder</a:t>
            </a:r>
            <a:r>
              <a:rPr lang="en-GB" sz="2000" dirty="0"/>
              <a:t> what we’ll </a:t>
            </a:r>
            <a:r>
              <a:rPr lang="en-GB" sz="2000" u="sng" dirty="0">
                <a:solidFill>
                  <a:srgbClr val="7030A0"/>
                </a:solidFill>
              </a:rPr>
              <a:t>discover</a:t>
            </a:r>
            <a:r>
              <a:rPr lang="en-GB" sz="2000" dirty="0"/>
              <a:t> here!” Emile said excitedly.</a:t>
            </a:r>
          </a:p>
          <a:p>
            <a:pPr marL="0" indent="0">
              <a:buNone/>
            </a:pPr>
            <a:r>
              <a:rPr lang="en-GB" sz="2000" dirty="0"/>
              <a:t>As they walked, Aimee found a shiny jar on the ground. “What’s inside?” she asked. Emile opened the jar and sniffed. “It smells sweet, like </a:t>
            </a:r>
            <a:r>
              <a:rPr lang="en-GB" sz="2000" u="sng" dirty="0">
                <a:solidFill>
                  <a:srgbClr val="7030A0"/>
                </a:solidFill>
              </a:rPr>
              <a:t>honey</a:t>
            </a:r>
            <a:r>
              <a:rPr lang="en-GB" sz="2000" dirty="0"/>
              <a:t>!” They decided to keep it and </a:t>
            </a:r>
            <a:r>
              <a:rPr lang="en-GB" sz="2000" u="sng" dirty="0">
                <a:solidFill>
                  <a:srgbClr val="7030A0"/>
                </a:solidFill>
              </a:rPr>
              <a:t>cover</a:t>
            </a:r>
            <a:r>
              <a:rPr lang="en-GB" sz="2000" dirty="0"/>
              <a:t> the jar to keep it safe.</a:t>
            </a:r>
          </a:p>
          <a:p>
            <a:pPr marL="0" indent="0">
              <a:buNone/>
            </a:pPr>
            <a:r>
              <a:rPr lang="en-GB" sz="2000" dirty="0"/>
              <a:t>Just then, Emile spotted something moving behind a rock. “Look, Aimee! It’s </a:t>
            </a:r>
            <a:r>
              <a:rPr lang="en-GB" sz="2000" u="sng" dirty="0">
                <a:solidFill>
                  <a:srgbClr val="7030A0"/>
                </a:solidFill>
              </a:rPr>
              <a:t>another</a:t>
            </a:r>
            <a:r>
              <a:rPr lang="en-GB" sz="2000" dirty="0"/>
              <a:t> alien!” The small alien waved shyly and said, “I’m looking for my </a:t>
            </a:r>
            <a:r>
              <a:rPr lang="en-GB" sz="2000" u="sng" dirty="0">
                <a:solidFill>
                  <a:srgbClr val="7030A0"/>
                </a:solidFill>
              </a:rPr>
              <a:t>brother</a:t>
            </a:r>
            <a:r>
              <a:rPr lang="en-GB" sz="2000" dirty="0"/>
              <a:t>. Have you seen him?”</a:t>
            </a:r>
          </a:p>
          <a:p>
            <a:pPr marL="0" indent="0">
              <a:buNone/>
            </a:pPr>
            <a:r>
              <a:rPr lang="en-GB" sz="2000" dirty="0"/>
              <a:t>Emile and Aimee </a:t>
            </a:r>
            <a:r>
              <a:rPr lang="en-GB" sz="2000" u="sng" dirty="0">
                <a:solidFill>
                  <a:srgbClr val="7030A0"/>
                </a:solidFill>
              </a:rPr>
              <a:t>shook</a:t>
            </a:r>
            <a:r>
              <a:rPr lang="en-GB" sz="2000" dirty="0"/>
              <a:t> their heads. “</a:t>
            </a:r>
            <a:r>
              <a:rPr lang="en-GB" sz="2000" u="sng" dirty="0">
                <a:solidFill>
                  <a:srgbClr val="7030A0"/>
                </a:solidFill>
              </a:rPr>
              <a:t>Nothing</a:t>
            </a:r>
            <a:r>
              <a:rPr lang="en-GB" sz="2000" dirty="0"/>
              <a:t> yet, but we’ll help you search the rocks!” Emile promised. They searched together, checking the </a:t>
            </a:r>
            <a:r>
              <a:rPr lang="en-GB" sz="2000" u="sng" dirty="0">
                <a:solidFill>
                  <a:srgbClr val="7030A0"/>
                </a:solidFill>
              </a:rPr>
              <a:t>other</a:t>
            </a:r>
            <a:r>
              <a:rPr lang="en-GB" sz="2000" dirty="0"/>
              <a:t> rocks close by. </a:t>
            </a:r>
          </a:p>
          <a:p>
            <a:pPr marL="0" indent="0">
              <a:buNone/>
            </a:pPr>
            <a:r>
              <a:rPr lang="en-GB" sz="2000" dirty="0"/>
              <a:t>Finally, they heard a voice calling, “Here I am!” It was the alien’s </a:t>
            </a:r>
            <a:r>
              <a:rPr lang="en-GB" sz="2000" u="sng" dirty="0">
                <a:solidFill>
                  <a:srgbClr val="7030A0"/>
                </a:solidFill>
              </a:rPr>
              <a:t>brother</a:t>
            </a:r>
            <a:r>
              <a:rPr lang="en-GB" sz="2000" dirty="0"/>
              <a:t>! The two </a:t>
            </a:r>
            <a:r>
              <a:rPr lang="en-GB" sz="2000" u="sng" dirty="0">
                <a:solidFill>
                  <a:srgbClr val="7030A0"/>
                </a:solidFill>
              </a:rPr>
              <a:t>hugged</a:t>
            </a:r>
            <a:r>
              <a:rPr lang="en-GB" sz="2000" dirty="0"/>
              <a:t> happily. “Thank you!” said the little alien. “My </a:t>
            </a:r>
            <a:r>
              <a:rPr lang="en-GB" sz="2000" u="sng" dirty="0">
                <a:solidFill>
                  <a:srgbClr val="7030A0"/>
                </a:solidFill>
              </a:rPr>
              <a:t>mother</a:t>
            </a:r>
            <a:r>
              <a:rPr lang="en-GB" sz="2000" dirty="0"/>
              <a:t> will be so glad you helped!”</a:t>
            </a:r>
          </a:p>
          <a:p>
            <a:pPr marL="0" indent="0">
              <a:buNone/>
            </a:pPr>
            <a:r>
              <a:rPr lang="en-GB" sz="2000" dirty="0"/>
              <a:t>Emile smiled and said, “Helping friends is better than all the </a:t>
            </a:r>
            <a:r>
              <a:rPr lang="en-GB" sz="2000" u="sng" dirty="0">
                <a:solidFill>
                  <a:srgbClr val="7030A0"/>
                </a:solidFill>
              </a:rPr>
              <a:t>money</a:t>
            </a:r>
            <a:r>
              <a:rPr lang="en-GB" sz="2000" dirty="0"/>
              <a:t> in the galaxy!” As they waved goodbye, Emile and Aimee </a:t>
            </a:r>
            <a:r>
              <a:rPr lang="en-GB" sz="2000" u="sng" dirty="0">
                <a:solidFill>
                  <a:srgbClr val="7030A0"/>
                </a:solidFill>
              </a:rPr>
              <a:t>continued</a:t>
            </a:r>
            <a:r>
              <a:rPr lang="en-GB" sz="2000" dirty="0"/>
              <a:t> their adventure, excited for what they might find next.</a:t>
            </a:r>
            <a:endParaRPr lang="en-US" sz="2000" dirty="0"/>
          </a:p>
        </p:txBody>
      </p:sp>
      <p:sp>
        <p:nvSpPr>
          <p:cNvPr id="7" name="Title 1">
            <a:extLst>
              <a:ext uri="{FF2B5EF4-FFF2-40B4-BE49-F238E27FC236}">
                <a16:creationId xmlns:a16="http://schemas.microsoft.com/office/drawing/2014/main" id="{FD9C0D81-40F6-4184-9372-0D092F1A0C3C}"/>
              </a:ext>
            </a:extLst>
          </p:cNvPr>
          <p:cNvSpPr txBox="1">
            <a:spLocks/>
          </p:cNvSpPr>
          <p:nvPr/>
        </p:nvSpPr>
        <p:spPr>
          <a:xfrm>
            <a:off x="627001" y="5711387"/>
            <a:ext cx="10937996" cy="832849"/>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dirty="0">
                <a:solidFill>
                  <a:schemeClr val="bg1"/>
                </a:solidFill>
                <a:latin typeface="Andika" panose="02000000000000000000" pitchFamily="2" charset="0"/>
              </a:rPr>
              <a:t>How many words can you spot that have the /u/ sound?</a:t>
            </a:r>
            <a:endParaRPr lang="en-US" sz="2000" dirty="0">
              <a:solidFill>
                <a:schemeClr val="bg1"/>
              </a:solidFill>
              <a:latin typeface="Andika" panose="02000000000000000000" pitchFamily="2" charset="0"/>
            </a:endParaRPr>
          </a:p>
        </p:txBody>
      </p:sp>
    </p:spTree>
    <p:extLst>
      <p:ext uri="{BB962C8B-B14F-4D97-AF65-F5344CB8AC3E}">
        <p14:creationId xmlns:p14="http://schemas.microsoft.com/office/powerpoint/2010/main" val="22005495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401DF3F-B23C-F56E-D594-B626737DA62C}"/>
              </a:ext>
            </a:extLst>
          </p:cNvPr>
          <p:cNvPicPr>
            <a:picLocks noChangeAspect="1"/>
          </p:cNvPicPr>
          <p:nvPr/>
        </p:nvPicPr>
        <p:blipFill rotWithShape="1">
          <a:blip r:embed="rId2"/>
          <a:srcRect l="1118" t="1749" r="15443"/>
          <a:stretch/>
        </p:blipFill>
        <p:spPr>
          <a:xfrm>
            <a:off x="9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35812" y="2009159"/>
            <a:ext cx="9144000" cy="2162247"/>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dirty="0">
                <a:solidFill>
                  <a:schemeClr val="bg1"/>
                </a:solidFill>
                <a:latin typeface="+mn-lt"/>
                <a:ea typeface="Andika"/>
                <a:cs typeface="Andika"/>
              </a:rPr>
              <a:t>The /u/ sound </a:t>
            </a:r>
            <a:br>
              <a:rPr lang="en-GB" dirty="0">
                <a:latin typeface="+mn-lt"/>
                <a:ea typeface="Andika" panose="02000000000000000000" pitchFamily="2" charset="0"/>
                <a:cs typeface="Andika" panose="02000000000000000000" pitchFamily="2" charset="0"/>
              </a:rPr>
            </a:br>
            <a:r>
              <a:rPr lang="en-GB" dirty="0">
                <a:solidFill>
                  <a:schemeClr val="bg1"/>
                </a:solidFill>
                <a:latin typeface="+mn-lt"/>
                <a:ea typeface="Andika"/>
                <a:cs typeface="Andika"/>
              </a:rPr>
              <a:t>spelt </a:t>
            </a:r>
            <a:r>
              <a:rPr lang="en-GB" u="sng" dirty="0">
                <a:solidFill>
                  <a:schemeClr val="bg1"/>
                </a:solidFill>
                <a:latin typeface="+mn-lt"/>
                <a:ea typeface="Andika"/>
                <a:cs typeface="Andika"/>
              </a:rPr>
              <a:t>o</a:t>
            </a:r>
            <a:r>
              <a:rPr lang="en-GB" dirty="0">
                <a:solidFill>
                  <a:schemeClr val="bg1"/>
                </a:solidFill>
                <a:latin typeface="+mn-lt"/>
                <a:ea typeface="Andika"/>
                <a:cs typeface="Andika"/>
              </a:rPr>
              <a:t>.</a:t>
            </a:r>
          </a:p>
        </p:txBody>
      </p:sp>
      <p:pic>
        <p:nvPicPr>
          <p:cNvPr id="8" name="Picture 7" descr="A picture containing logo&#10;&#10;Description automatically generated">
            <a:extLst>
              <a:ext uri="{FF2B5EF4-FFF2-40B4-BE49-F238E27FC236}">
                <a16:creationId xmlns:a16="http://schemas.microsoft.com/office/drawing/2014/main" id="{146FA6C6-0496-C60B-7C1B-7A271D3670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9EBE1466-9617-D67C-3E62-6DBC0BFB4F5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71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465D11A6-C0D1-D2D4-8B49-9397F2E7B4A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666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6 -2.96296E-6 L 0.08828 0.43727 " pathEditMode="relative" rAng="0" ptsTypes="AA">
                                      <p:cBhvr>
                                        <p:cTn id="6" dur="2000" fill="hold"/>
                                        <p:tgtEl>
                                          <p:spTgt spid="9"/>
                                        </p:tgtEl>
                                        <p:attrNameLst>
                                          <p:attrName>ppt_x</p:attrName>
                                          <p:attrName>ppt_y</p:attrName>
                                        </p:attrNameLst>
                                      </p:cBhvr>
                                      <p:rCtr x="4727" y="21875"/>
                                    </p:animMotion>
                                  </p:childTnLst>
                                </p:cTn>
                              </p:par>
                              <p:par>
                                <p:cTn id="7" presetID="42" presetClass="path" presetSubtype="0" accel="50000" decel="50000" fill="hold" nodeType="withEffect">
                                  <p:stCondLst>
                                    <p:cond delay="0"/>
                                  </p:stCondLst>
                                  <p:childTnLst>
                                    <p:animMotion origin="layout" path="M 0.28411 0.07754 L -0.23164 -0.05787 " pathEditMode="relative" rAng="0" ptsTypes="AA">
                                      <p:cBhvr>
                                        <p:cTn id="8" dur="2000" fill="hold"/>
                                        <p:tgtEl>
                                          <p:spTgt spid="10"/>
                                        </p:tgtEl>
                                        <p:attrNameLst>
                                          <p:attrName>ppt_x</p:attrName>
                                          <p:attrName>ppt_y</p:attrName>
                                        </p:attrNameLst>
                                      </p:cBhvr>
                                      <p:rCtr x="-25794" y="-6782"/>
                                    </p:animMotion>
                                  </p:childTnLst>
                                </p:cTn>
                              </p:par>
                              <p:par>
                                <p:cTn id="9" presetID="10"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pattern&#10;&#10;Description automatically generated">
            <a:extLst>
              <a:ext uri="{FF2B5EF4-FFF2-40B4-BE49-F238E27FC236}">
                <a16:creationId xmlns:a16="http://schemas.microsoft.com/office/drawing/2014/main" id="{15A7220D-F2AD-489B-20C4-B3C7780782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2" name="Title 1">
            <a:extLst>
              <a:ext uri="{FF2B5EF4-FFF2-40B4-BE49-F238E27FC236}">
                <a16:creationId xmlns:a16="http://schemas.microsoft.com/office/drawing/2014/main" id="{A3A6C877-653C-B243-7830-3FEFB587E00D}"/>
              </a:ext>
            </a:extLst>
          </p:cNvPr>
          <p:cNvSpPr>
            <a:spLocks noGrp="1"/>
          </p:cNvSpPr>
          <p:nvPr>
            <p:ph type="title"/>
          </p:nvPr>
        </p:nvSpPr>
        <p:spPr>
          <a:xfrm>
            <a:off x="838200" y="365125"/>
            <a:ext cx="10515600" cy="881129"/>
          </a:xfrm>
          <a:prstGeom prst="roundRect">
            <a:avLst/>
          </a:prstGeom>
          <a:solidFill>
            <a:schemeClr val="bg1">
              <a:lumMod val="85000"/>
            </a:schemeClr>
          </a:solidFill>
        </p:spPr>
        <p:txBody>
          <a:bodyPr>
            <a:noAutofit/>
          </a:bodyPr>
          <a:lstStyle/>
          <a:p>
            <a:pPr algn="ctr"/>
            <a:r>
              <a:rPr lang="en-GB" sz="3200" dirty="0"/>
              <a:t>Can you hear what these words have in common?</a:t>
            </a:r>
          </a:p>
        </p:txBody>
      </p:sp>
      <p:sp>
        <p:nvSpPr>
          <p:cNvPr id="4" name="Title 1">
            <a:extLst>
              <a:ext uri="{FF2B5EF4-FFF2-40B4-BE49-F238E27FC236}">
                <a16:creationId xmlns:a16="http://schemas.microsoft.com/office/drawing/2014/main" id="{C2C65CAC-763A-6DCB-AD82-C462C4047952}"/>
              </a:ext>
            </a:extLst>
          </p:cNvPr>
          <p:cNvSpPr txBox="1">
            <a:spLocks/>
          </p:cNvSpPr>
          <p:nvPr/>
        </p:nvSpPr>
        <p:spPr>
          <a:xfrm>
            <a:off x="838200" y="3695670"/>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brother</a:t>
            </a:r>
          </a:p>
        </p:txBody>
      </p:sp>
      <p:sp>
        <p:nvSpPr>
          <p:cNvPr id="5" name="Title 1">
            <a:extLst>
              <a:ext uri="{FF2B5EF4-FFF2-40B4-BE49-F238E27FC236}">
                <a16:creationId xmlns:a16="http://schemas.microsoft.com/office/drawing/2014/main" id="{D726708E-1876-D859-0781-06761C2CCB30}"/>
              </a:ext>
            </a:extLst>
          </p:cNvPr>
          <p:cNvSpPr txBox="1">
            <a:spLocks/>
          </p:cNvSpPr>
          <p:nvPr/>
        </p:nvSpPr>
        <p:spPr>
          <a:xfrm>
            <a:off x="9273394" y="2722814"/>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Monday</a:t>
            </a:r>
          </a:p>
        </p:txBody>
      </p:sp>
      <p:sp>
        <p:nvSpPr>
          <p:cNvPr id="6" name="Title 1">
            <a:extLst>
              <a:ext uri="{FF2B5EF4-FFF2-40B4-BE49-F238E27FC236}">
                <a16:creationId xmlns:a16="http://schemas.microsoft.com/office/drawing/2014/main" id="{06D3FE12-F289-EC17-7B40-8558CA1DCFC9}"/>
              </a:ext>
            </a:extLst>
          </p:cNvPr>
          <p:cNvSpPr txBox="1">
            <a:spLocks/>
          </p:cNvSpPr>
          <p:nvPr/>
        </p:nvSpPr>
        <p:spPr>
          <a:xfrm>
            <a:off x="3731575" y="2705396"/>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mother</a:t>
            </a:r>
          </a:p>
        </p:txBody>
      </p:sp>
      <p:sp>
        <p:nvSpPr>
          <p:cNvPr id="7" name="Title 1">
            <a:extLst>
              <a:ext uri="{FF2B5EF4-FFF2-40B4-BE49-F238E27FC236}">
                <a16:creationId xmlns:a16="http://schemas.microsoft.com/office/drawing/2014/main" id="{02344319-9E5D-5905-E3EF-6DAA1E5249E7}"/>
              </a:ext>
            </a:extLst>
          </p:cNvPr>
          <p:cNvSpPr txBox="1">
            <a:spLocks/>
          </p:cNvSpPr>
          <p:nvPr/>
        </p:nvSpPr>
        <p:spPr>
          <a:xfrm>
            <a:off x="6747248" y="3695670"/>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money</a:t>
            </a:r>
          </a:p>
        </p:txBody>
      </p:sp>
      <p:sp>
        <p:nvSpPr>
          <p:cNvPr id="8" name="Title 1">
            <a:extLst>
              <a:ext uri="{FF2B5EF4-FFF2-40B4-BE49-F238E27FC236}">
                <a16:creationId xmlns:a16="http://schemas.microsoft.com/office/drawing/2014/main" id="{A11DE8A8-09C3-4D24-709A-8277BD0A4804}"/>
              </a:ext>
            </a:extLst>
          </p:cNvPr>
          <p:cNvSpPr txBox="1">
            <a:spLocks/>
          </p:cNvSpPr>
          <p:nvPr/>
        </p:nvSpPr>
        <p:spPr>
          <a:xfrm>
            <a:off x="6747248" y="1842654"/>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nothing</a:t>
            </a:r>
          </a:p>
        </p:txBody>
      </p:sp>
      <p:sp>
        <p:nvSpPr>
          <p:cNvPr id="9" name="Title 1">
            <a:extLst>
              <a:ext uri="{FF2B5EF4-FFF2-40B4-BE49-F238E27FC236}">
                <a16:creationId xmlns:a16="http://schemas.microsoft.com/office/drawing/2014/main" id="{4EFCDC78-295C-C0D5-A25B-5EE2846AFF90}"/>
              </a:ext>
            </a:extLst>
          </p:cNvPr>
          <p:cNvSpPr txBox="1">
            <a:spLocks/>
          </p:cNvSpPr>
          <p:nvPr/>
        </p:nvSpPr>
        <p:spPr>
          <a:xfrm>
            <a:off x="845299" y="1825625"/>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other</a:t>
            </a:r>
          </a:p>
        </p:txBody>
      </p:sp>
      <p:sp>
        <p:nvSpPr>
          <p:cNvPr id="10" name="Title 1">
            <a:extLst>
              <a:ext uri="{FF2B5EF4-FFF2-40B4-BE49-F238E27FC236}">
                <a16:creationId xmlns:a16="http://schemas.microsoft.com/office/drawing/2014/main" id="{50C914DF-289D-4C60-7DA7-E744C42D1FC5}"/>
              </a:ext>
            </a:extLst>
          </p:cNvPr>
          <p:cNvSpPr txBox="1">
            <a:spLocks/>
          </p:cNvSpPr>
          <p:nvPr/>
        </p:nvSpPr>
        <p:spPr>
          <a:xfrm>
            <a:off x="9273394" y="4575830"/>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cover</a:t>
            </a:r>
          </a:p>
        </p:txBody>
      </p:sp>
      <p:sp>
        <p:nvSpPr>
          <p:cNvPr id="11" name="Title 1">
            <a:extLst>
              <a:ext uri="{FF2B5EF4-FFF2-40B4-BE49-F238E27FC236}">
                <a16:creationId xmlns:a16="http://schemas.microsoft.com/office/drawing/2014/main" id="{E55C3E3B-8786-DF0E-03A9-9C9A207A9456}"/>
              </a:ext>
            </a:extLst>
          </p:cNvPr>
          <p:cNvSpPr txBox="1">
            <a:spLocks/>
          </p:cNvSpPr>
          <p:nvPr/>
        </p:nvSpPr>
        <p:spPr>
          <a:xfrm>
            <a:off x="3660431" y="4574952"/>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another</a:t>
            </a:r>
          </a:p>
        </p:txBody>
      </p:sp>
      <p:sp>
        <p:nvSpPr>
          <p:cNvPr id="13" name="Title 1">
            <a:extLst>
              <a:ext uri="{FF2B5EF4-FFF2-40B4-BE49-F238E27FC236}">
                <a16:creationId xmlns:a16="http://schemas.microsoft.com/office/drawing/2014/main" id="{9261A6CA-C436-5E56-CCD4-10FE82D93024}"/>
              </a:ext>
            </a:extLst>
          </p:cNvPr>
          <p:cNvSpPr txBox="1">
            <a:spLocks/>
          </p:cNvSpPr>
          <p:nvPr/>
        </p:nvSpPr>
        <p:spPr>
          <a:xfrm>
            <a:off x="838200" y="5630215"/>
            <a:ext cx="10515600" cy="881129"/>
          </a:xfrm>
          <a:prstGeom prst="roundRect">
            <a:avLst/>
          </a:prstGeom>
          <a:solidFill>
            <a:schemeClr val="bg1">
              <a:lumMod val="8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t>Can you see how this sound is spelt? </a:t>
            </a:r>
          </a:p>
        </p:txBody>
      </p:sp>
    </p:spTree>
    <p:extLst>
      <p:ext uri="{BB962C8B-B14F-4D97-AF65-F5344CB8AC3E}">
        <p14:creationId xmlns:p14="http://schemas.microsoft.com/office/powerpoint/2010/main" val="2596669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Background pattern&#10;&#10;Description automatically generated">
            <a:extLst>
              <a:ext uri="{FF2B5EF4-FFF2-40B4-BE49-F238E27FC236}">
                <a16:creationId xmlns:a16="http://schemas.microsoft.com/office/drawing/2014/main" id="{7A27D85A-9D27-6307-A8EC-54F4BE03C6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a:r>
              <a:rPr lang="en-GB" altLang="en-US" sz="3600" dirty="0">
                <a:solidFill>
                  <a:schemeClr val="bg1"/>
                </a:solidFill>
                <a:latin typeface="+mj-lt"/>
              </a:rPr>
              <a:t>The /u/ sound can be spelt </a:t>
            </a:r>
            <a:r>
              <a:rPr lang="en-GB" altLang="en-US" sz="3600" u="sng" dirty="0">
                <a:solidFill>
                  <a:schemeClr val="bg1"/>
                </a:solidFill>
                <a:latin typeface="+mj-lt"/>
              </a:rPr>
              <a:t>o</a:t>
            </a:r>
            <a:r>
              <a:rPr lang="en-GB" altLang="en-US" sz="3600" dirty="0">
                <a:solidFill>
                  <a:schemeClr val="bg1"/>
                </a:solidFill>
                <a:latin typeface="+mj-lt"/>
              </a:rPr>
              <a:t>. </a:t>
            </a:r>
          </a:p>
        </p:txBody>
      </p:sp>
      <p:pic>
        <p:nvPicPr>
          <p:cNvPr id="34" name="Picture 33" descr="A picture containing wheel&#10;&#10;Description automatically generated">
            <a:extLst>
              <a:ext uri="{FF2B5EF4-FFF2-40B4-BE49-F238E27FC236}">
                <a16:creationId xmlns:a16="http://schemas.microsoft.com/office/drawing/2014/main" id="{C25FDF39-7633-3ECA-0015-A95AF30F73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14" name="Title 1">
            <a:extLst>
              <a:ext uri="{FF2B5EF4-FFF2-40B4-BE49-F238E27FC236}">
                <a16:creationId xmlns:a16="http://schemas.microsoft.com/office/drawing/2014/main" id="{1F898D20-A78F-62D4-CBF4-15B058E678E1}"/>
              </a:ext>
            </a:extLst>
          </p:cNvPr>
          <p:cNvSpPr txBox="1">
            <a:spLocks/>
          </p:cNvSpPr>
          <p:nvPr/>
        </p:nvSpPr>
        <p:spPr>
          <a:xfrm>
            <a:off x="897550" y="3725621"/>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br</a:t>
            </a:r>
            <a:r>
              <a:rPr lang="en-GB" u="sng" dirty="0">
                <a:solidFill>
                  <a:schemeClr val="bg1"/>
                </a:solidFill>
                <a:latin typeface="+mn-lt"/>
                <a:ea typeface="Andika" panose="02000000000000000000" pitchFamily="2" charset="0"/>
                <a:cs typeface="Andika" panose="02000000000000000000" pitchFamily="2" charset="0"/>
              </a:rPr>
              <a:t>o</a:t>
            </a:r>
            <a:r>
              <a:rPr lang="en-GB" dirty="0">
                <a:solidFill>
                  <a:schemeClr val="bg1"/>
                </a:solidFill>
                <a:latin typeface="+mn-lt"/>
                <a:ea typeface="Andika" panose="02000000000000000000" pitchFamily="2" charset="0"/>
                <a:cs typeface="Andika" panose="02000000000000000000" pitchFamily="2" charset="0"/>
              </a:rPr>
              <a:t>ther</a:t>
            </a:r>
          </a:p>
        </p:txBody>
      </p:sp>
      <p:sp>
        <p:nvSpPr>
          <p:cNvPr id="15" name="Title 1">
            <a:extLst>
              <a:ext uri="{FF2B5EF4-FFF2-40B4-BE49-F238E27FC236}">
                <a16:creationId xmlns:a16="http://schemas.microsoft.com/office/drawing/2014/main" id="{BF078141-EA15-827C-283B-32B690A557ED}"/>
              </a:ext>
            </a:extLst>
          </p:cNvPr>
          <p:cNvSpPr txBox="1">
            <a:spLocks/>
          </p:cNvSpPr>
          <p:nvPr/>
        </p:nvSpPr>
        <p:spPr>
          <a:xfrm>
            <a:off x="9368235" y="2740905"/>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M</a:t>
            </a:r>
            <a:r>
              <a:rPr lang="en-GB" u="sng" dirty="0">
                <a:solidFill>
                  <a:schemeClr val="bg1"/>
                </a:solidFill>
                <a:latin typeface="+mn-lt"/>
                <a:ea typeface="Andika" panose="02000000000000000000" pitchFamily="2" charset="0"/>
                <a:cs typeface="Andika" panose="02000000000000000000" pitchFamily="2" charset="0"/>
              </a:rPr>
              <a:t>o</a:t>
            </a:r>
            <a:r>
              <a:rPr lang="en-GB" dirty="0">
                <a:solidFill>
                  <a:schemeClr val="bg1"/>
                </a:solidFill>
                <a:latin typeface="+mn-lt"/>
                <a:ea typeface="Andika" panose="02000000000000000000" pitchFamily="2" charset="0"/>
                <a:cs typeface="Andika" panose="02000000000000000000" pitchFamily="2" charset="0"/>
              </a:rPr>
              <a:t>nday</a:t>
            </a:r>
          </a:p>
        </p:txBody>
      </p:sp>
      <p:sp>
        <p:nvSpPr>
          <p:cNvPr id="16" name="Title 1">
            <a:extLst>
              <a:ext uri="{FF2B5EF4-FFF2-40B4-BE49-F238E27FC236}">
                <a16:creationId xmlns:a16="http://schemas.microsoft.com/office/drawing/2014/main" id="{F2B5E6B8-694D-C7D3-39A6-2C09D3822F6F}"/>
              </a:ext>
            </a:extLst>
          </p:cNvPr>
          <p:cNvSpPr txBox="1">
            <a:spLocks/>
          </p:cNvSpPr>
          <p:nvPr/>
        </p:nvSpPr>
        <p:spPr>
          <a:xfrm>
            <a:off x="3783826" y="2722432"/>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m</a:t>
            </a:r>
            <a:r>
              <a:rPr lang="en-GB" u="sng" dirty="0">
                <a:solidFill>
                  <a:schemeClr val="bg1"/>
                </a:solidFill>
                <a:latin typeface="+mn-lt"/>
                <a:ea typeface="Andika" panose="02000000000000000000" pitchFamily="2" charset="0"/>
                <a:cs typeface="Andika" panose="02000000000000000000" pitchFamily="2" charset="0"/>
              </a:rPr>
              <a:t>o</a:t>
            </a:r>
            <a:r>
              <a:rPr lang="en-GB" dirty="0">
                <a:solidFill>
                  <a:schemeClr val="bg1"/>
                </a:solidFill>
                <a:latin typeface="+mn-lt"/>
                <a:ea typeface="Andika" panose="02000000000000000000" pitchFamily="2" charset="0"/>
                <a:cs typeface="Andika" panose="02000000000000000000" pitchFamily="2" charset="0"/>
              </a:rPr>
              <a:t>ther</a:t>
            </a:r>
          </a:p>
        </p:txBody>
      </p:sp>
      <p:sp>
        <p:nvSpPr>
          <p:cNvPr id="18" name="Title 1">
            <a:extLst>
              <a:ext uri="{FF2B5EF4-FFF2-40B4-BE49-F238E27FC236}">
                <a16:creationId xmlns:a16="http://schemas.microsoft.com/office/drawing/2014/main" id="{3B5C3376-8AA5-417D-42E1-9B6E90838E62}"/>
              </a:ext>
            </a:extLst>
          </p:cNvPr>
          <p:cNvSpPr txBox="1">
            <a:spLocks/>
          </p:cNvSpPr>
          <p:nvPr/>
        </p:nvSpPr>
        <p:spPr>
          <a:xfrm>
            <a:off x="6799499" y="3725621"/>
            <a:ext cx="2080406" cy="711200"/>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m</a:t>
            </a:r>
            <a:r>
              <a:rPr lang="en-GB" u="sng" dirty="0">
                <a:solidFill>
                  <a:schemeClr val="bg1"/>
                </a:solidFill>
                <a:latin typeface="+mn-lt"/>
                <a:ea typeface="Andika" panose="02000000000000000000" pitchFamily="2" charset="0"/>
                <a:cs typeface="Andika" panose="02000000000000000000" pitchFamily="2" charset="0"/>
              </a:rPr>
              <a:t>o</a:t>
            </a:r>
            <a:r>
              <a:rPr lang="en-GB" dirty="0">
                <a:solidFill>
                  <a:schemeClr val="bg1"/>
                </a:solidFill>
                <a:latin typeface="+mn-lt"/>
                <a:ea typeface="Andika" panose="02000000000000000000" pitchFamily="2" charset="0"/>
                <a:cs typeface="Andika" panose="02000000000000000000" pitchFamily="2" charset="0"/>
              </a:rPr>
              <a:t>ney</a:t>
            </a:r>
          </a:p>
        </p:txBody>
      </p:sp>
      <p:sp>
        <p:nvSpPr>
          <p:cNvPr id="19" name="Title 1">
            <a:extLst>
              <a:ext uri="{FF2B5EF4-FFF2-40B4-BE49-F238E27FC236}">
                <a16:creationId xmlns:a16="http://schemas.microsoft.com/office/drawing/2014/main" id="{760E0B4C-1389-D1BF-27B1-313C38D764B2}"/>
              </a:ext>
            </a:extLst>
          </p:cNvPr>
          <p:cNvSpPr txBox="1">
            <a:spLocks/>
          </p:cNvSpPr>
          <p:nvPr/>
        </p:nvSpPr>
        <p:spPr>
          <a:xfrm>
            <a:off x="6799499" y="1988141"/>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n</a:t>
            </a:r>
            <a:r>
              <a:rPr lang="en-GB" u="sng" dirty="0">
                <a:solidFill>
                  <a:schemeClr val="bg1"/>
                </a:solidFill>
                <a:latin typeface="+mn-lt"/>
                <a:ea typeface="Andika" panose="02000000000000000000" pitchFamily="2" charset="0"/>
                <a:cs typeface="Andika" panose="02000000000000000000" pitchFamily="2" charset="0"/>
              </a:rPr>
              <a:t>o</a:t>
            </a:r>
            <a:r>
              <a:rPr lang="en-GB" dirty="0">
                <a:solidFill>
                  <a:schemeClr val="bg1"/>
                </a:solidFill>
                <a:latin typeface="+mn-lt"/>
                <a:ea typeface="Andika" panose="02000000000000000000" pitchFamily="2" charset="0"/>
                <a:cs typeface="Andika" panose="02000000000000000000" pitchFamily="2" charset="0"/>
              </a:rPr>
              <a:t>thing</a:t>
            </a:r>
          </a:p>
        </p:txBody>
      </p:sp>
      <p:sp>
        <p:nvSpPr>
          <p:cNvPr id="21" name="Title 1">
            <a:extLst>
              <a:ext uri="{FF2B5EF4-FFF2-40B4-BE49-F238E27FC236}">
                <a16:creationId xmlns:a16="http://schemas.microsoft.com/office/drawing/2014/main" id="{A1E95AC7-743B-BDBA-5E70-B460B66E461A}"/>
              </a:ext>
            </a:extLst>
          </p:cNvPr>
          <p:cNvSpPr txBox="1">
            <a:spLocks/>
          </p:cNvSpPr>
          <p:nvPr/>
        </p:nvSpPr>
        <p:spPr>
          <a:xfrm>
            <a:off x="897550" y="1971112"/>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u="sng" dirty="0">
                <a:solidFill>
                  <a:schemeClr val="bg1"/>
                </a:solidFill>
                <a:latin typeface="+mn-lt"/>
                <a:ea typeface="Andika" panose="02000000000000000000" pitchFamily="2" charset="0"/>
                <a:cs typeface="Andika" panose="02000000000000000000" pitchFamily="2" charset="0"/>
              </a:rPr>
              <a:t>o</a:t>
            </a:r>
            <a:r>
              <a:rPr lang="en-GB" dirty="0">
                <a:solidFill>
                  <a:schemeClr val="bg1"/>
                </a:solidFill>
                <a:latin typeface="+mn-lt"/>
                <a:ea typeface="Andika" panose="02000000000000000000" pitchFamily="2" charset="0"/>
                <a:cs typeface="Andika" panose="02000000000000000000" pitchFamily="2" charset="0"/>
              </a:rPr>
              <a:t>ther</a:t>
            </a:r>
          </a:p>
        </p:txBody>
      </p:sp>
      <p:sp>
        <p:nvSpPr>
          <p:cNvPr id="23" name="Title 1">
            <a:extLst>
              <a:ext uri="{FF2B5EF4-FFF2-40B4-BE49-F238E27FC236}">
                <a16:creationId xmlns:a16="http://schemas.microsoft.com/office/drawing/2014/main" id="{3D12309C-9A2E-66D1-B7CF-99EAE62AD907}"/>
              </a:ext>
            </a:extLst>
          </p:cNvPr>
          <p:cNvSpPr txBox="1">
            <a:spLocks/>
          </p:cNvSpPr>
          <p:nvPr/>
        </p:nvSpPr>
        <p:spPr>
          <a:xfrm>
            <a:off x="9368235" y="5050435"/>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c</a:t>
            </a:r>
            <a:r>
              <a:rPr lang="en-GB" u="sng" dirty="0">
                <a:solidFill>
                  <a:schemeClr val="bg1"/>
                </a:solidFill>
                <a:latin typeface="+mn-lt"/>
                <a:ea typeface="Andika" panose="02000000000000000000" pitchFamily="2" charset="0"/>
                <a:cs typeface="Andika" panose="02000000000000000000" pitchFamily="2" charset="0"/>
              </a:rPr>
              <a:t>o</a:t>
            </a:r>
            <a:r>
              <a:rPr lang="en-GB" dirty="0">
                <a:solidFill>
                  <a:schemeClr val="bg1"/>
                </a:solidFill>
                <a:latin typeface="+mn-lt"/>
                <a:ea typeface="Andika" panose="02000000000000000000" pitchFamily="2" charset="0"/>
                <a:cs typeface="Andika" panose="02000000000000000000" pitchFamily="2" charset="0"/>
              </a:rPr>
              <a:t>ver</a:t>
            </a:r>
          </a:p>
        </p:txBody>
      </p:sp>
      <p:sp>
        <p:nvSpPr>
          <p:cNvPr id="24" name="Title 1">
            <a:extLst>
              <a:ext uri="{FF2B5EF4-FFF2-40B4-BE49-F238E27FC236}">
                <a16:creationId xmlns:a16="http://schemas.microsoft.com/office/drawing/2014/main" id="{50B80CC8-19BA-ECC6-3DF0-46BE98788756}"/>
              </a:ext>
            </a:extLst>
          </p:cNvPr>
          <p:cNvSpPr txBox="1">
            <a:spLocks/>
          </p:cNvSpPr>
          <p:nvPr/>
        </p:nvSpPr>
        <p:spPr>
          <a:xfrm>
            <a:off x="3783826" y="5034698"/>
            <a:ext cx="2080406" cy="711200"/>
          </a:xfrm>
          <a:prstGeom prst="roundRect">
            <a:avLst>
              <a:gd name="adj" fmla="val 34651"/>
            </a:avLst>
          </a:prstGeom>
          <a:solidFill>
            <a:srgbClr val="7030A0"/>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panose="02000000000000000000" pitchFamily="2" charset="0"/>
                <a:cs typeface="Andika" panose="02000000000000000000" pitchFamily="2" charset="0"/>
              </a:rPr>
              <a:t>an</a:t>
            </a:r>
            <a:r>
              <a:rPr lang="en-GB" u="sng" dirty="0">
                <a:solidFill>
                  <a:schemeClr val="bg1"/>
                </a:solidFill>
                <a:latin typeface="+mn-lt"/>
                <a:ea typeface="Andika" panose="02000000000000000000" pitchFamily="2" charset="0"/>
                <a:cs typeface="Andika" panose="02000000000000000000" pitchFamily="2" charset="0"/>
              </a:rPr>
              <a:t>o</a:t>
            </a:r>
            <a:r>
              <a:rPr lang="en-GB" dirty="0">
                <a:solidFill>
                  <a:schemeClr val="bg1"/>
                </a:solidFill>
                <a:latin typeface="+mn-lt"/>
                <a:ea typeface="Andika" panose="02000000000000000000" pitchFamily="2" charset="0"/>
                <a:cs typeface="Andika" panose="02000000000000000000" pitchFamily="2" charset="0"/>
              </a:rPr>
              <a:t>ther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2698D-EAB7-1792-3C64-9995D9420BE7}"/>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FC3D65F0-7100-BEB0-4019-A577BF3B47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C46DAB03-BA78-A2A7-6946-4D6E3A857B4E}"/>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06D679D8-65F1-79E1-17ED-4061B74FB642}"/>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54499B9A-6346-20B5-8966-9EA24AD4887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5C2EC149-35CF-1889-2289-97DD9FBEBBEF}"/>
              </a:ext>
            </a:extLst>
          </p:cNvPr>
          <p:cNvSpPr txBox="1"/>
          <p:nvPr/>
        </p:nvSpPr>
        <p:spPr>
          <a:xfrm>
            <a:off x="602524" y="2264750"/>
            <a:ext cx="10690167" cy="646331"/>
          </a:xfrm>
          <a:prstGeom prst="rect">
            <a:avLst/>
          </a:prstGeom>
          <a:noFill/>
        </p:spPr>
        <p:txBody>
          <a:bodyPr wrap="square" rtlCol="0">
            <a:spAutoFit/>
          </a:bodyPr>
          <a:lstStyle/>
          <a:p>
            <a:pPr algn="ctr"/>
            <a:r>
              <a:rPr lang="en-GB" sz="3600" dirty="0">
                <a:solidFill>
                  <a:schemeClr val="bg1"/>
                </a:solidFill>
              </a:rPr>
              <a:t>"I miss my muther and bruther," Emile sighed. </a:t>
            </a:r>
          </a:p>
        </p:txBody>
      </p:sp>
      <p:sp>
        <p:nvSpPr>
          <p:cNvPr id="5" name="TextBox 4">
            <a:extLst>
              <a:ext uri="{FF2B5EF4-FFF2-40B4-BE49-F238E27FC236}">
                <a16:creationId xmlns:a16="http://schemas.microsoft.com/office/drawing/2014/main" id="{D45A6FCC-549A-A0E2-477A-BDA32AC76D83}"/>
              </a:ext>
            </a:extLst>
          </p:cNvPr>
          <p:cNvSpPr txBox="1"/>
          <p:nvPr/>
        </p:nvSpPr>
        <p:spPr>
          <a:xfrm>
            <a:off x="602522" y="5312503"/>
            <a:ext cx="10690167" cy="646331"/>
          </a:xfrm>
          <a:prstGeom prst="rect">
            <a:avLst/>
          </a:prstGeom>
          <a:noFill/>
        </p:spPr>
        <p:txBody>
          <a:bodyPr wrap="square" rtlCol="0">
            <a:spAutoFit/>
          </a:bodyPr>
          <a:lstStyle/>
          <a:p>
            <a:pPr algn="ctr"/>
            <a:r>
              <a:rPr lang="en-GB" sz="3600" dirty="0">
                <a:solidFill>
                  <a:schemeClr val="bg1"/>
                </a:solidFill>
              </a:rPr>
              <a:t>"I miss my </a:t>
            </a:r>
            <a:r>
              <a:rPr lang="en-GB" sz="3600" u="sng" dirty="0">
                <a:solidFill>
                  <a:srgbClr val="FF0000"/>
                </a:solidFill>
              </a:rPr>
              <a:t>mother</a:t>
            </a:r>
            <a:r>
              <a:rPr lang="en-GB" sz="3600" dirty="0">
                <a:solidFill>
                  <a:schemeClr val="bg1"/>
                </a:solidFill>
              </a:rPr>
              <a:t> and </a:t>
            </a:r>
            <a:r>
              <a:rPr lang="en-GB" sz="3600" u="sng" dirty="0">
                <a:solidFill>
                  <a:srgbClr val="FF0000"/>
                </a:solidFill>
              </a:rPr>
              <a:t>brother</a:t>
            </a:r>
            <a:r>
              <a:rPr lang="en-GB" sz="3600" dirty="0">
                <a:solidFill>
                  <a:schemeClr val="bg1"/>
                </a:solidFill>
              </a:rPr>
              <a:t>," Emile sighed. </a:t>
            </a:r>
          </a:p>
        </p:txBody>
      </p:sp>
      <p:sp>
        <p:nvSpPr>
          <p:cNvPr id="7" name="TextBox 6">
            <a:extLst>
              <a:ext uri="{FF2B5EF4-FFF2-40B4-BE49-F238E27FC236}">
                <a16:creationId xmlns:a16="http://schemas.microsoft.com/office/drawing/2014/main" id="{E623F379-B3F7-C5FD-D5CF-F31F770F1256}"/>
              </a:ext>
            </a:extLst>
          </p:cNvPr>
          <p:cNvSpPr txBox="1"/>
          <p:nvPr/>
        </p:nvSpPr>
        <p:spPr>
          <a:xfrm>
            <a:off x="602523" y="3734567"/>
            <a:ext cx="10690167" cy="646331"/>
          </a:xfrm>
          <a:prstGeom prst="rect">
            <a:avLst/>
          </a:prstGeom>
          <a:noFill/>
        </p:spPr>
        <p:txBody>
          <a:bodyPr wrap="square" rtlCol="0">
            <a:spAutoFit/>
          </a:bodyPr>
          <a:lstStyle/>
          <a:p>
            <a:pPr algn="ctr"/>
            <a:r>
              <a:rPr lang="en-GB" sz="3600" dirty="0">
                <a:solidFill>
                  <a:schemeClr val="bg1"/>
                </a:solidFill>
              </a:rPr>
              <a:t>"I miss my mother and brother," Emile sighed. </a:t>
            </a:r>
          </a:p>
        </p:txBody>
      </p:sp>
      <p:cxnSp>
        <p:nvCxnSpPr>
          <p:cNvPr id="9" name="Straight Connector 8">
            <a:extLst>
              <a:ext uri="{FF2B5EF4-FFF2-40B4-BE49-F238E27FC236}">
                <a16:creationId xmlns:a16="http://schemas.microsoft.com/office/drawing/2014/main" id="{CDC90629-8F74-76C3-2037-A38DA7CE2E24}"/>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508C9B8-C118-5E3A-A05D-3B57AEC111E7}"/>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2445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1407</Words>
  <Application>Microsoft Office PowerPoint</Application>
  <PresentationFormat>Widescreen</PresentationFormat>
  <Paragraphs>118</Paragraphs>
  <Slides>14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Andika</vt:lpstr>
      <vt:lpstr>Office Theme</vt:lpstr>
      <vt:lpstr> How to Use this PowerPoint</vt:lpstr>
      <vt:lpstr>How many words can you spot that have the /u/ sound?</vt:lpstr>
      <vt:lpstr>PowerPoint Presentation</vt:lpstr>
      <vt:lpstr>PowerPoint Presentation</vt:lpstr>
      <vt:lpstr>PowerPoint Presentation</vt:lpstr>
      <vt:lpstr>The /u/ sound  spelt o.</vt:lpstr>
      <vt:lpstr>Can you hear what these words have in common?</vt:lpstr>
      <vt:lpstr>The /u/ sound can be spelt o. </vt:lpstr>
      <vt:lpstr>Can you spot the spelling mistakes?</vt:lpstr>
      <vt:lpstr>Can you spot the spelling mistakes?</vt:lpstr>
      <vt:lpstr>PowerPoint Presentation</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38</cp:revision>
  <dcterms:created xsi:type="dcterms:W3CDTF">2022-05-31T09:42:07Z</dcterms:created>
  <dcterms:modified xsi:type="dcterms:W3CDTF">2025-12-08T15:48:05Z</dcterms:modified>
</cp:coreProperties>
</file>