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sldIdLst>
    <p:sldId id="375" r:id="rId2"/>
    <p:sldId id="274" r:id="rId3"/>
    <p:sldId id="279" r:id="rId4"/>
    <p:sldId id="269" r:id="rId5"/>
    <p:sldId id="370" r:id="rId6"/>
    <p:sldId id="369" r:id="rId7"/>
    <p:sldId id="259" r:id="rId8"/>
    <p:sldId id="371" r:id="rId9"/>
    <p:sldId id="372" r:id="rId10"/>
    <p:sldId id="373" r:id="rId11"/>
    <p:sldId id="374" r:id="rId12"/>
    <p:sldId id="360" r:id="rId13"/>
    <p:sldId id="361" r:id="rId14"/>
    <p:sldId id="362" r:id="rId15"/>
    <p:sldId id="363" r:id="rId16"/>
    <p:sldId id="270" r:id="rId17"/>
  </p:sldIdLst>
  <p:sldSz cx="12192000" cy="6858000"/>
  <p:notesSz cx="6858000" cy="9144000"/>
  <p:embeddedFontLst>
    <p:embeddedFont>
      <p:font typeface="Andika" panose="02000000000000000000" pitchFamily="2"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374064-C1ED-4600-974D-77FFBBD49F17}" v="2" dt="2025-12-08T15:47:59.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5:47:59.255" v="2"/>
      <pc:docMkLst>
        <pc:docMk/>
      </pc:docMkLst>
      <pc:sldChg chg="addSp modSp modAnim">
        <pc:chgData name="Glen Jones" userId="e846aaca-4b24-4b13-b0d0-f2308e16b284" providerId="ADAL" clId="{ED47ACC3-9597-4D89-A1DC-43CF280EF274}" dt="2025-12-08T15:47:59.255" v="2"/>
        <pc:sldMkLst>
          <pc:docMk/>
          <pc:sldMk cId="0" sldId="270"/>
        </pc:sldMkLst>
        <pc:spChg chg="add mod">
          <ac:chgData name="Glen Jones" userId="e846aaca-4b24-4b13-b0d0-f2308e16b284" providerId="ADAL" clId="{ED47ACC3-9597-4D89-A1DC-43CF280EF274}" dt="2025-12-08T15:47:59.255" v="2"/>
          <ac:spMkLst>
            <pc:docMk/>
            <pc:sldMk cId="0" sldId="270"/>
            <ac:spMk id="2" creationId="{07907D1B-9771-27B1-250D-1D56FF142460}"/>
          </ac:spMkLst>
        </pc:spChg>
      </pc:sldChg>
      <pc:sldChg chg="del">
        <pc:chgData name="Glen Jones" userId="e846aaca-4b24-4b13-b0d0-f2308e16b284" providerId="ADAL" clId="{ED47ACC3-9597-4D89-A1DC-43CF280EF274}" dt="2025-12-08T15:47:46.988" v="1" actId="47"/>
        <pc:sldMkLst>
          <pc:docMk/>
          <pc:sldMk cId="2355754654" sldId="359"/>
        </pc:sldMkLst>
      </pc:sldChg>
      <pc:sldChg chg="add">
        <pc:chgData name="Glen Jones" userId="e846aaca-4b24-4b13-b0d0-f2308e16b284" providerId="ADAL" clId="{ED47ACC3-9597-4D89-A1DC-43CF280EF274}" dt="2025-12-08T15:47:45.736" v="0"/>
        <pc:sldMkLst>
          <pc:docMk/>
          <pc:sldMk cId="1063940640" sldId="3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1063940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61625-3ADF-9F11-3506-0D4CE9A0B460}"/>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7DB32B57-3DB0-58F7-6BC2-519DD253D6E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70D12EF4-5B61-6635-9113-ECD8FB4D6953}"/>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Once upon a time, in a faraway galaxy, Emile the alien and his trusty robotic friend, Aimee, went on an adventure to find a hidden </a:t>
            </a:r>
            <a:r>
              <a:rPr lang="en-GB" sz="2200" b="1" u="sng" dirty="0">
                <a:solidFill>
                  <a:srgbClr val="7030A0"/>
                </a:solidFill>
              </a:rPr>
              <a:t>treasure</a:t>
            </a:r>
            <a:r>
              <a:rPr lang="en-GB" sz="2200" dirty="0"/>
              <a:t>. This wasn’t the </a:t>
            </a:r>
            <a:r>
              <a:rPr lang="en-GB" sz="2200" b="1" u="sng" dirty="0">
                <a:solidFill>
                  <a:srgbClr val="7030A0"/>
                </a:solidFill>
              </a:rPr>
              <a:t>usual</a:t>
            </a:r>
            <a:r>
              <a:rPr lang="en-GB" sz="2200" dirty="0"/>
              <a:t> kind of </a:t>
            </a:r>
            <a:r>
              <a:rPr lang="en-GB" sz="2200" b="1" u="sng" dirty="0">
                <a:solidFill>
                  <a:srgbClr val="7030A0"/>
                </a:solidFill>
              </a:rPr>
              <a:t>treasure</a:t>
            </a:r>
            <a:r>
              <a:rPr lang="en-GB" sz="2200" dirty="0"/>
              <a:t>, though. It was said to have the power to give incredible </a:t>
            </a:r>
            <a:r>
              <a:rPr lang="en-GB" sz="2200" b="1" u="sng" dirty="0">
                <a:solidFill>
                  <a:srgbClr val="7030A0"/>
                </a:solidFill>
              </a:rPr>
              <a:t>vision</a:t>
            </a:r>
            <a:r>
              <a:rPr lang="en-GB" sz="2200" dirty="0"/>
              <a:t> to whoever found it!</a:t>
            </a:r>
          </a:p>
          <a:p>
            <a:pPr marL="0" indent="0">
              <a:buNone/>
            </a:pPr>
            <a:r>
              <a:rPr lang="en-GB" sz="2200" dirty="0"/>
              <a:t>Before they left, Emile had been watching a magical </a:t>
            </a:r>
            <a:r>
              <a:rPr lang="en-GB" sz="2200" b="1" u="sng" dirty="0">
                <a:solidFill>
                  <a:srgbClr val="7030A0"/>
                </a:solidFill>
              </a:rPr>
              <a:t>television</a:t>
            </a:r>
            <a:r>
              <a:rPr lang="en-GB" sz="2200" dirty="0"/>
              <a:t> that showed him the </a:t>
            </a:r>
            <a:r>
              <a:rPr lang="en-GB" sz="2200" b="1" u="sng" dirty="0">
                <a:solidFill>
                  <a:srgbClr val="7030A0"/>
                </a:solidFill>
              </a:rPr>
              <a:t>treasure’s</a:t>
            </a:r>
            <a:r>
              <a:rPr lang="en-GB" sz="2200" dirty="0"/>
              <a:t> location. It wasn’t a normal </a:t>
            </a:r>
            <a:r>
              <a:rPr lang="en-GB" sz="2200" b="1" u="sng" dirty="0">
                <a:solidFill>
                  <a:srgbClr val="7030A0"/>
                </a:solidFill>
              </a:rPr>
              <a:t>television</a:t>
            </a:r>
            <a:r>
              <a:rPr lang="en-GB" sz="2200" dirty="0"/>
              <a:t>—it showed images from faraway planets, and it helped guide Emile and Aimee on their journey.</a:t>
            </a:r>
          </a:p>
          <a:p>
            <a:pPr marL="0" indent="0">
              <a:buNone/>
            </a:pPr>
            <a:r>
              <a:rPr lang="en-GB" sz="2200" dirty="0"/>
              <a:t>As they walked through the planet, they found a cave with two paths. “There’s a </a:t>
            </a:r>
            <a:r>
              <a:rPr lang="en-GB" sz="2200" b="1" u="sng" dirty="0">
                <a:solidFill>
                  <a:srgbClr val="7030A0"/>
                </a:solidFill>
              </a:rPr>
              <a:t>division</a:t>
            </a:r>
            <a:r>
              <a:rPr lang="en-GB" sz="2200" dirty="0"/>
              <a:t> in the cave,” said Aimee, “and we need to </a:t>
            </a:r>
            <a:r>
              <a:rPr lang="en-GB" sz="2200" b="1" u="sng" dirty="0">
                <a:solidFill>
                  <a:srgbClr val="7030A0"/>
                </a:solidFill>
              </a:rPr>
              <a:t>measure</a:t>
            </a:r>
            <a:r>
              <a:rPr lang="en-GB" sz="2200" dirty="0"/>
              <a:t> which path to take. We </a:t>
            </a:r>
            <a:r>
              <a:rPr lang="en-GB" sz="2200" b="1" u="sng" dirty="0">
                <a:solidFill>
                  <a:srgbClr val="7030A0"/>
                </a:solidFill>
              </a:rPr>
              <a:t>usually</a:t>
            </a:r>
            <a:r>
              <a:rPr lang="en-GB" sz="2200" dirty="0"/>
              <a:t> choose the left path, but this time, let’s try the right. It might be </a:t>
            </a:r>
            <a:r>
              <a:rPr lang="en-GB" sz="2200" b="1" u="sng" dirty="0">
                <a:solidFill>
                  <a:srgbClr val="7030A0"/>
                </a:solidFill>
              </a:rPr>
              <a:t>unusual</a:t>
            </a:r>
            <a:r>
              <a:rPr lang="en-GB" sz="2200" dirty="0"/>
              <a:t>!” Emile agreed, and they set off down the right path.</a:t>
            </a:r>
          </a:p>
          <a:p>
            <a:pPr marL="0" indent="0">
              <a:buNone/>
            </a:pPr>
            <a:r>
              <a:rPr lang="en-GB" sz="2200" dirty="0"/>
              <a:t>Suddenly, a loud explosion echoed through the cave! A pile of rocks had fallen, but they were safe. After the dust settled, Emile and Aimee made a revision to their plans, deciding to keep going despite the surprise. They knew the treasure was near!</a:t>
            </a:r>
          </a:p>
          <a:p>
            <a:pPr marL="0" indent="0">
              <a:buNone/>
            </a:pPr>
            <a:endParaRPr lang="en-US" sz="2200" dirty="0"/>
          </a:p>
        </p:txBody>
      </p:sp>
      <p:sp>
        <p:nvSpPr>
          <p:cNvPr id="5" name="Title 1">
            <a:extLst>
              <a:ext uri="{FF2B5EF4-FFF2-40B4-BE49-F238E27FC236}">
                <a16:creationId xmlns:a16="http://schemas.microsoft.com/office/drawing/2014/main" id="{B34AFA65-15D1-60DD-4BE7-1C8DE4770A2D}"/>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/zh/ sound spelt &lt;s&gt;?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55570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A77A3-F537-45B0-40E4-BAF74BF69AEE}"/>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CBDD8BB2-E934-FF04-A3DC-C7773FE01DD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8A87DC7C-E468-2F9A-E943-8B145D9D5B3F}"/>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Once upon a time, in a faraway galaxy, Emile the alien and his trusty robotic friend, Aimee, went on an adventure to find a hidden </a:t>
            </a:r>
            <a:r>
              <a:rPr lang="en-GB" sz="2200" b="1" u="sng" dirty="0">
                <a:solidFill>
                  <a:srgbClr val="7030A0"/>
                </a:solidFill>
              </a:rPr>
              <a:t>treasure</a:t>
            </a:r>
            <a:r>
              <a:rPr lang="en-GB" sz="2200" dirty="0"/>
              <a:t>. This wasn’t the </a:t>
            </a:r>
            <a:r>
              <a:rPr lang="en-GB" sz="2200" b="1" u="sng" dirty="0">
                <a:solidFill>
                  <a:srgbClr val="7030A0"/>
                </a:solidFill>
              </a:rPr>
              <a:t>usual</a:t>
            </a:r>
            <a:r>
              <a:rPr lang="en-GB" sz="2200" dirty="0"/>
              <a:t> kind of </a:t>
            </a:r>
            <a:r>
              <a:rPr lang="en-GB" sz="2200" b="1" u="sng" dirty="0">
                <a:solidFill>
                  <a:srgbClr val="7030A0"/>
                </a:solidFill>
              </a:rPr>
              <a:t>treasure</a:t>
            </a:r>
            <a:r>
              <a:rPr lang="en-GB" sz="2200" dirty="0"/>
              <a:t>, though. It was said to have the power to give incredible </a:t>
            </a:r>
            <a:r>
              <a:rPr lang="en-GB" sz="2200" b="1" u="sng" dirty="0">
                <a:solidFill>
                  <a:srgbClr val="7030A0"/>
                </a:solidFill>
              </a:rPr>
              <a:t>vision</a:t>
            </a:r>
            <a:r>
              <a:rPr lang="en-GB" sz="2200" dirty="0"/>
              <a:t> to whoever found it!</a:t>
            </a:r>
          </a:p>
          <a:p>
            <a:pPr marL="0" indent="0">
              <a:buNone/>
            </a:pPr>
            <a:r>
              <a:rPr lang="en-GB" sz="2200" dirty="0"/>
              <a:t>Before they left, Emile had been watching a magical </a:t>
            </a:r>
            <a:r>
              <a:rPr lang="en-GB" sz="2200" b="1" u="sng" dirty="0">
                <a:solidFill>
                  <a:srgbClr val="7030A0"/>
                </a:solidFill>
              </a:rPr>
              <a:t>television</a:t>
            </a:r>
            <a:r>
              <a:rPr lang="en-GB" sz="2200" dirty="0"/>
              <a:t> that showed him the </a:t>
            </a:r>
            <a:r>
              <a:rPr lang="en-GB" sz="2200" b="1" u="sng" dirty="0">
                <a:solidFill>
                  <a:srgbClr val="7030A0"/>
                </a:solidFill>
              </a:rPr>
              <a:t>treasure’s</a:t>
            </a:r>
            <a:r>
              <a:rPr lang="en-GB" sz="2200" dirty="0"/>
              <a:t> location. It wasn’t a normal </a:t>
            </a:r>
            <a:r>
              <a:rPr lang="en-GB" sz="2200" b="1" u="sng" dirty="0">
                <a:solidFill>
                  <a:srgbClr val="7030A0"/>
                </a:solidFill>
              </a:rPr>
              <a:t>television</a:t>
            </a:r>
            <a:r>
              <a:rPr lang="en-GB" sz="2200" dirty="0"/>
              <a:t>—it showed images from faraway planets, and it helped guide Emile and Aimee on their journey.</a:t>
            </a:r>
          </a:p>
          <a:p>
            <a:pPr marL="0" indent="0">
              <a:buNone/>
            </a:pPr>
            <a:r>
              <a:rPr lang="en-GB" sz="2200" dirty="0"/>
              <a:t>As they walked through the planet, they found a cave with two paths. “There’s a </a:t>
            </a:r>
            <a:r>
              <a:rPr lang="en-GB" sz="2200" b="1" u="sng" dirty="0">
                <a:solidFill>
                  <a:srgbClr val="7030A0"/>
                </a:solidFill>
              </a:rPr>
              <a:t>division</a:t>
            </a:r>
            <a:r>
              <a:rPr lang="en-GB" sz="2200" dirty="0"/>
              <a:t> in the cave,” said Aimee, “and we need to </a:t>
            </a:r>
            <a:r>
              <a:rPr lang="en-GB" sz="2200" b="1" u="sng" dirty="0">
                <a:solidFill>
                  <a:srgbClr val="7030A0"/>
                </a:solidFill>
              </a:rPr>
              <a:t>measure</a:t>
            </a:r>
            <a:r>
              <a:rPr lang="en-GB" sz="2200" dirty="0"/>
              <a:t> which path to take. We </a:t>
            </a:r>
            <a:r>
              <a:rPr lang="en-GB" sz="2200" b="1" u="sng" dirty="0">
                <a:solidFill>
                  <a:srgbClr val="7030A0"/>
                </a:solidFill>
              </a:rPr>
              <a:t>usually</a:t>
            </a:r>
            <a:r>
              <a:rPr lang="en-GB" sz="2200" dirty="0"/>
              <a:t> choose the left path, but this time, let’s try the right. It might be </a:t>
            </a:r>
            <a:r>
              <a:rPr lang="en-GB" sz="2200" b="1" u="sng" dirty="0">
                <a:solidFill>
                  <a:srgbClr val="7030A0"/>
                </a:solidFill>
              </a:rPr>
              <a:t>unusual</a:t>
            </a:r>
            <a:r>
              <a:rPr lang="en-GB" sz="2200" dirty="0"/>
              <a:t>!” Emile agreed, and they set off down the right path.</a:t>
            </a:r>
          </a:p>
          <a:p>
            <a:pPr marL="0" indent="0">
              <a:buNone/>
            </a:pPr>
            <a:r>
              <a:rPr lang="en-GB" sz="2200" dirty="0"/>
              <a:t>Suddenly, a loud </a:t>
            </a:r>
            <a:r>
              <a:rPr lang="en-GB" sz="2200" b="1" u="sng" dirty="0">
                <a:solidFill>
                  <a:srgbClr val="7030A0"/>
                </a:solidFill>
              </a:rPr>
              <a:t>explosion</a:t>
            </a:r>
            <a:r>
              <a:rPr lang="en-GB" sz="2200" dirty="0"/>
              <a:t> echoed through the cave! A pile of rocks had fallen, but they were safe. After the dust settled, Emile and Aimee made a </a:t>
            </a:r>
            <a:r>
              <a:rPr lang="en-GB" sz="2200" b="1" u="sng" dirty="0">
                <a:solidFill>
                  <a:srgbClr val="7030A0"/>
                </a:solidFill>
              </a:rPr>
              <a:t>revision</a:t>
            </a:r>
            <a:r>
              <a:rPr lang="en-GB" sz="2200" dirty="0"/>
              <a:t> to their plans, deciding to keep going despite the surprise. They knew the </a:t>
            </a:r>
            <a:r>
              <a:rPr lang="en-GB" sz="2200" b="1" u="sng" dirty="0">
                <a:solidFill>
                  <a:srgbClr val="7030A0"/>
                </a:solidFill>
              </a:rPr>
              <a:t>treasure</a:t>
            </a:r>
            <a:r>
              <a:rPr lang="en-GB" sz="2200" dirty="0"/>
              <a:t> was near!</a:t>
            </a:r>
          </a:p>
          <a:p>
            <a:pPr marL="0" indent="0">
              <a:buNone/>
            </a:pPr>
            <a:endParaRPr lang="en-US" sz="2200" dirty="0"/>
          </a:p>
        </p:txBody>
      </p:sp>
      <p:sp>
        <p:nvSpPr>
          <p:cNvPr id="5" name="Title 1">
            <a:extLst>
              <a:ext uri="{FF2B5EF4-FFF2-40B4-BE49-F238E27FC236}">
                <a16:creationId xmlns:a16="http://schemas.microsoft.com/office/drawing/2014/main" id="{3A5478EA-AAF2-E810-810E-35CE43C86954}"/>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/zh/ sound spelt &lt;s&gt;?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011414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4BEAF348-75AC-314F-C8F0-9A9C6AEAF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1613919"/>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Below are this week’s spellings. </a:t>
            </a:r>
            <a:br>
              <a:rPr lang="en-GB" altLang="en-US" sz="2800" dirty="0">
                <a:solidFill>
                  <a:schemeClr val="bg1"/>
                </a:solidFill>
                <a:latin typeface="+mj-lt"/>
              </a:rPr>
            </a:br>
            <a:br>
              <a:rPr lang="en-GB" altLang="en-US" sz="2800" dirty="0">
                <a:solidFill>
                  <a:schemeClr val="bg1"/>
                </a:solidFill>
                <a:latin typeface="+mj-lt"/>
              </a:rPr>
            </a:br>
            <a:r>
              <a:rPr lang="en-GB" altLang="en-US" sz="2800" dirty="0">
                <a:solidFill>
                  <a:schemeClr val="bg1"/>
                </a:solidFill>
                <a:latin typeface="+mj-lt"/>
              </a:rPr>
              <a:t>You have 2 minutes to memorise all the words!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0733FA25-F0D9-C3D5-9CE5-D0312237F061}"/>
              </a:ext>
            </a:extLst>
          </p:cNvPr>
          <p:cNvSpPr txBox="1"/>
          <p:nvPr/>
        </p:nvSpPr>
        <p:spPr>
          <a:xfrm>
            <a:off x="492889" y="5268330"/>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92889" y="5268330"/>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60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92889" y="5268330"/>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2 minutes start">
            <a:extLst>
              <a:ext uri="{FF2B5EF4-FFF2-40B4-BE49-F238E27FC236}">
                <a16:creationId xmlns:a16="http://schemas.microsoft.com/office/drawing/2014/main" id="{1D5ECD7B-9640-D2A9-4D33-2DC74BD3103E}"/>
              </a:ext>
            </a:extLst>
          </p:cNvPr>
          <p:cNvSpPr txBox="1"/>
          <p:nvPr/>
        </p:nvSpPr>
        <p:spPr>
          <a:xfrm>
            <a:off x="492889" y="5268330"/>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rPr>
              <a:t>2 Minute Timer</a:t>
            </a:r>
          </a:p>
        </p:txBody>
      </p:sp>
      <p:pic>
        <p:nvPicPr>
          <p:cNvPr id="36" name="Picture 35" descr="Icon&#10;&#10;Description automatically generated">
            <a:extLst>
              <a:ext uri="{FF2B5EF4-FFF2-40B4-BE49-F238E27FC236}">
                <a16:creationId xmlns:a16="http://schemas.microsoft.com/office/drawing/2014/main" id="{EF093177-224D-CD3F-4504-48983DBD5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
        <p:nvSpPr>
          <p:cNvPr id="39" name="Rectangle 38">
            <a:extLst>
              <a:ext uri="{FF2B5EF4-FFF2-40B4-BE49-F238E27FC236}">
                <a16:creationId xmlns:a16="http://schemas.microsoft.com/office/drawing/2014/main" id="{D6F8A444-9A33-F1ED-8412-8C22FCB68A02}"/>
              </a:ext>
            </a:extLst>
          </p:cNvPr>
          <p:cNvSpPr>
            <a:spLocks noChangeArrowheads="1"/>
          </p:cNvSpPr>
          <p:nvPr/>
        </p:nvSpPr>
        <p:spPr bwMode="auto">
          <a:xfrm>
            <a:off x="3615384" y="1831110"/>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television </a:t>
            </a:r>
          </a:p>
          <a:p>
            <a:pPr>
              <a:lnSpc>
                <a:spcPct val="150000"/>
              </a:lnSpc>
              <a:spcBef>
                <a:spcPct val="0"/>
              </a:spcBef>
              <a:buNone/>
            </a:pPr>
            <a:r>
              <a:rPr lang="en-GB" altLang="en-US" sz="2800" dirty="0">
                <a:solidFill>
                  <a:schemeClr val="tx1"/>
                </a:solidFill>
                <a:latin typeface="+mn-lt"/>
              </a:rPr>
              <a:t>2.	treasure </a:t>
            </a:r>
          </a:p>
          <a:p>
            <a:pPr>
              <a:lnSpc>
                <a:spcPct val="150000"/>
              </a:lnSpc>
              <a:spcBef>
                <a:spcPct val="0"/>
              </a:spcBef>
              <a:buNone/>
            </a:pPr>
            <a:r>
              <a:rPr lang="en-GB" altLang="en-US" sz="2800" dirty="0">
                <a:solidFill>
                  <a:schemeClr val="tx1"/>
                </a:solidFill>
                <a:latin typeface="+mn-lt"/>
              </a:rPr>
              <a:t>3.	usual</a:t>
            </a:r>
          </a:p>
          <a:p>
            <a:pPr>
              <a:lnSpc>
                <a:spcPct val="150000"/>
              </a:lnSpc>
              <a:spcBef>
                <a:spcPct val="0"/>
              </a:spcBef>
              <a:buNone/>
            </a:pPr>
            <a:r>
              <a:rPr lang="en-GB" altLang="en-US" sz="2800" dirty="0">
                <a:solidFill>
                  <a:schemeClr val="tx1"/>
                </a:solidFill>
                <a:latin typeface="+mn-lt"/>
              </a:rPr>
              <a:t>4.	division</a:t>
            </a:r>
          </a:p>
          <a:p>
            <a:pPr>
              <a:lnSpc>
                <a:spcPct val="150000"/>
              </a:lnSpc>
              <a:spcBef>
                <a:spcPct val="0"/>
              </a:spcBef>
              <a:buNone/>
            </a:pPr>
            <a:r>
              <a:rPr lang="en-GB" altLang="en-US" sz="2800" dirty="0">
                <a:solidFill>
                  <a:schemeClr val="tx1"/>
                </a:solidFill>
                <a:latin typeface="+mn-lt"/>
              </a:rPr>
              <a:t>5.	vision</a:t>
            </a:r>
          </a:p>
          <a:p>
            <a:pPr>
              <a:lnSpc>
                <a:spcPct val="150000"/>
              </a:lnSpc>
              <a:spcBef>
                <a:spcPct val="0"/>
              </a:spcBef>
              <a:buNone/>
            </a:pPr>
            <a:r>
              <a:rPr lang="en-GB" altLang="en-US" sz="2800" dirty="0">
                <a:solidFill>
                  <a:schemeClr val="tx1"/>
                </a:solidFill>
                <a:latin typeface="+mn-lt"/>
              </a:rPr>
              <a:t>6.	measure</a:t>
            </a:r>
          </a:p>
        </p:txBody>
      </p:sp>
      <p:sp>
        <p:nvSpPr>
          <p:cNvPr id="40" name="Rectangle 39">
            <a:extLst>
              <a:ext uri="{FF2B5EF4-FFF2-40B4-BE49-F238E27FC236}">
                <a16:creationId xmlns:a16="http://schemas.microsoft.com/office/drawing/2014/main" id="{ABD3B9C5-7FD4-1BE7-4759-B75E0E7D0927}"/>
              </a:ext>
            </a:extLst>
          </p:cNvPr>
          <p:cNvSpPr>
            <a:spLocks noChangeArrowheads="1"/>
          </p:cNvSpPr>
          <p:nvPr/>
        </p:nvSpPr>
        <p:spPr bwMode="auto">
          <a:xfrm>
            <a:off x="6406204" y="1831110"/>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usually</a:t>
            </a:r>
          </a:p>
          <a:p>
            <a:pPr>
              <a:lnSpc>
                <a:spcPct val="150000"/>
              </a:lnSpc>
              <a:spcBef>
                <a:spcPct val="0"/>
              </a:spcBef>
              <a:buNone/>
            </a:pPr>
            <a:r>
              <a:rPr lang="en-GB" altLang="en-US" sz="2800" dirty="0">
                <a:solidFill>
                  <a:schemeClr val="tx1"/>
                </a:solidFill>
                <a:latin typeface="+mn-lt"/>
              </a:rPr>
              <a:t>8.	pleasure</a:t>
            </a:r>
          </a:p>
          <a:p>
            <a:pPr>
              <a:lnSpc>
                <a:spcPct val="150000"/>
              </a:lnSpc>
              <a:spcBef>
                <a:spcPct val="0"/>
              </a:spcBef>
              <a:buNone/>
            </a:pPr>
            <a:r>
              <a:rPr lang="en-GB" altLang="en-US" sz="2800" dirty="0">
                <a:solidFill>
                  <a:schemeClr val="tx1"/>
                </a:solidFill>
                <a:latin typeface="+mn-lt"/>
              </a:rPr>
              <a:t>9.	unusual</a:t>
            </a:r>
          </a:p>
          <a:p>
            <a:pPr>
              <a:lnSpc>
                <a:spcPct val="150000"/>
              </a:lnSpc>
              <a:spcBef>
                <a:spcPct val="0"/>
              </a:spcBef>
              <a:buNone/>
            </a:pPr>
            <a:r>
              <a:rPr lang="en-GB" altLang="en-US" sz="2800" dirty="0">
                <a:solidFill>
                  <a:schemeClr val="tx1"/>
                </a:solidFill>
                <a:latin typeface="+mn-lt"/>
              </a:rPr>
              <a:t>10.	revision</a:t>
            </a:r>
          </a:p>
          <a:p>
            <a:pPr>
              <a:lnSpc>
                <a:spcPct val="150000"/>
              </a:lnSpc>
              <a:spcBef>
                <a:spcPct val="0"/>
              </a:spcBef>
              <a:buNone/>
            </a:pPr>
            <a:r>
              <a:rPr lang="en-GB" altLang="en-US" sz="2800" dirty="0">
                <a:solidFill>
                  <a:schemeClr val="tx1"/>
                </a:solidFill>
                <a:latin typeface="+mn-lt"/>
              </a:rPr>
              <a:t>11.	conclusion</a:t>
            </a:r>
          </a:p>
          <a:p>
            <a:pPr>
              <a:lnSpc>
                <a:spcPct val="150000"/>
              </a:lnSpc>
              <a:spcBef>
                <a:spcPct val="0"/>
              </a:spcBef>
              <a:buNone/>
            </a:pPr>
            <a:r>
              <a:rPr lang="en-GB" altLang="en-US" sz="2800" dirty="0">
                <a:solidFill>
                  <a:schemeClr val="tx1"/>
                </a:solidFill>
                <a:latin typeface="+mn-lt"/>
              </a:rPr>
              <a:t>12.	explosion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43200000">
                                      <p:cBhvr>
                                        <p:cTn id="6" dur="120000" fill="hold"/>
                                        <p:tgtEl>
                                          <p:spTgt spid="31"/>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0" presetClass="exit" presetSubtype="0" fill="hold" grpId="0" nodeType="withEffect">
                                  <p:stCondLst>
                                    <p:cond delay="0"/>
                                  </p:stCondLst>
                                  <p:childTnLst>
                                    <p:animEffect transition="out" filter="fade">
                                      <p:cBhvr>
                                        <p:cTn id="10" dur="500"/>
                                        <p:tgtEl>
                                          <p:spTgt spid="34"/>
                                        </p:tgtEl>
                                      </p:cBhvr>
                                    </p:animEffect>
                                    <p:set>
                                      <p:cBhvr>
                                        <p:cTn id="11" dur="1" fill="hold">
                                          <p:stCondLst>
                                            <p:cond delay="499"/>
                                          </p:stCondLst>
                                        </p:cTn>
                                        <p:tgtEl>
                                          <p:spTgt spid="34"/>
                                        </p:tgtEl>
                                        <p:attrNameLst>
                                          <p:attrName>style.visibility</p:attrName>
                                        </p:attrNameLst>
                                      </p:cBhvr>
                                      <p:to>
                                        <p:strVal val="hidden"/>
                                      </p:to>
                                    </p:set>
                                  </p:childTnLst>
                                </p:cTn>
                              </p:par>
                              <p:par>
                                <p:cTn id="12" presetID="10" presetClass="exit" presetSubtype="0" fill="hold" grpId="0" nodeType="withEffect">
                                  <p:stCondLst>
                                    <p:cond delay="119900"/>
                                  </p:stCondLst>
                                  <p:childTnLst>
                                    <p:animEffect transition="out" filter="fade">
                                      <p:cBhvr>
                                        <p:cTn id="13" dur="500"/>
                                        <p:tgtEl>
                                          <p:spTgt spid="15"/>
                                        </p:tgtEl>
                                      </p:cBhvr>
                                    </p:animEffect>
                                    <p:set>
                                      <p:cBhvr>
                                        <p:cTn id="14" dur="1" fill="hold">
                                          <p:stCondLst>
                                            <p:cond delay="499"/>
                                          </p:stCondLst>
                                        </p:cTn>
                                        <p:tgtEl>
                                          <p:spTgt spid="15"/>
                                        </p:tgtEl>
                                        <p:attrNameLst>
                                          <p:attrName>style.visibility</p:attrName>
                                        </p:attrNameLst>
                                      </p:cBhvr>
                                      <p:to>
                                        <p:strVal val="hidden"/>
                                      </p:to>
                                    </p:set>
                                  </p:childTnLst>
                                </p:cTn>
                              </p:par>
                              <p:par>
                                <p:cTn id="15" presetID="10" presetClass="exit" presetSubtype="0" fill="hold" grpId="0" nodeType="withEffect">
                                  <p:stCondLst>
                                    <p:cond delay="60000"/>
                                  </p:stCondLst>
                                  <p:childTnLst>
                                    <p:animEffect transition="out" filter="fade">
                                      <p:cBhvr>
                                        <p:cTn id="16" dur="500"/>
                                        <p:tgtEl>
                                          <p:spTgt spid="28"/>
                                        </p:tgtEl>
                                      </p:cBhvr>
                                    </p:animEffect>
                                    <p:set>
                                      <p:cBhvr>
                                        <p:cTn id="17" dur="1" fill="hold">
                                          <p:stCondLst>
                                            <p:cond delay="499"/>
                                          </p:stCondLst>
                                        </p:cTn>
                                        <p:tgtEl>
                                          <p:spTgt spid="28"/>
                                        </p:tgtEl>
                                        <p:attrNameLst>
                                          <p:attrName>style.visibility</p:attrName>
                                        </p:attrNameLst>
                                      </p:cBhvr>
                                      <p:to>
                                        <p:strVal val="hidden"/>
                                      </p:to>
                                    </p:set>
                                  </p:childTnLst>
                                </p:cTn>
                              </p:par>
                              <p:par>
                                <p:cTn id="18" presetID="1" presetClass="exit" presetSubtype="0" fill="hold" grpId="0" nodeType="withEffect">
                                  <p:stCondLst>
                                    <p:cond delay="60600"/>
                                  </p:stCondLst>
                                  <p:childTnLst>
                                    <p:set>
                                      <p:cBhvr>
                                        <p:cTn id="19" dur="1" fill="hold">
                                          <p:stCondLst>
                                            <p:cond delay="0"/>
                                          </p:stCondLst>
                                        </p:cTn>
                                        <p:tgtEl>
                                          <p:spTgt spid="13"/>
                                        </p:tgtEl>
                                        <p:attrNameLst>
                                          <p:attrName>style.visibility</p:attrName>
                                        </p:attrNameLst>
                                      </p:cBhvr>
                                      <p:to>
                                        <p:strVal val="hidden"/>
                                      </p:to>
                                    </p:set>
                                  </p:childTnLst>
                                </p:cTn>
                              </p:par>
                              <p:par>
                                <p:cTn id="20" presetID="1" presetClass="exit" presetSubtype="0" fill="hold" grpId="0" nodeType="withEffect">
                                  <p:stCondLst>
                                    <p:cond delay="120300"/>
                                  </p:stCondLst>
                                  <p:childTnLst>
                                    <p:set>
                                      <p:cBhvr>
                                        <p:cTn id="21"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How many can you remember?</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667707" y="2160302"/>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mn-lt"/>
              </a:rPr>
              <a:t>??</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r>
              <a:rPr lang="en-GB" altLang="en-US" sz="2400" dirty="0">
                <a:solidFill>
                  <a:schemeClr val="tx1"/>
                </a:solidFill>
                <a:latin typeface="+mn-lt"/>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r>
              <a:rPr lang="en-GB" altLang="en-US" sz="2400" dirty="0">
                <a:solidFill>
                  <a:schemeClr val="tx1"/>
                </a:solidFill>
                <a:latin typeface="+mn-lt"/>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r>
              <a:rPr lang="en-GB" altLang="en-US" sz="2400" dirty="0">
                <a:solidFill>
                  <a:schemeClr val="tx1"/>
                </a:solidFill>
                <a:latin typeface="+mn-lt"/>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r>
              <a:rPr lang="en-GB" altLang="en-US" sz="2400" dirty="0">
                <a:solidFill>
                  <a:schemeClr val="tx1"/>
                </a:solidFill>
                <a:latin typeface="+mn-lt"/>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endParaRPr lang="en-GB" altLang="en-US" sz="24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534" y="2155745"/>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7.	</a:t>
            </a:r>
            <a:r>
              <a:rPr lang="en-GB" altLang="en-US" sz="2400" dirty="0">
                <a:solidFill>
                  <a:schemeClr val="tx1"/>
                </a:solidFill>
                <a:latin typeface="Andika" panose="02000000000000000000" pitchFamily="2" charset="0"/>
              </a:rPr>
              <a:t> ??</a:t>
            </a:r>
            <a:endParaRPr lang="en-GB" altLang="en-US" sz="2400" dirty="0">
              <a:solidFill>
                <a:schemeClr val="tx1"/>
              </a:solidFill>
              <a:latin typeface="+mn-lt"/>
            </a:endParaRPr>
          </a:p>
          <a:p>
            <a:pPr>
              <a:lnSpc>
                <a:spcPct val="150000"/>
              </a:lnSpc>
              <a:spcBef>
                <a:spcPct val="0"/>
              </a:spcBef>
              <a:buNone/>
            </a:pPr>
            <a:r>
              <a:rPr lang="en-GB" altLang="en-US" sz="2400" dirty="0">
                <a:solidFill>
                  <a:schemeClr val="tx1"/>
                </a:solidFill>
                <a:latin typeface="+mn-lt"/>
              </a:rPr>
              <a:t>8.	</a:t>
            </a:r>
            <a:r>
              <a:rPr lang="en-GB" altLang="en-US" sz="2400" dirty="0">
                <a:solidFill>
                  <a:schemeClr val="tx1"/>
                </a:solidFill>
                <a:latin typeface="Andika" panose="02000000000000000000" pitchFamily="2" charset="0"/>
              </a:rPr>
              <a:t> ??</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9.	</a:t>
            </a:r>
            <a:r>
              <a:rPr lang="en-GB" altLang="en-US" sz="2400" dirty="0">
                <a:solidFill>
                  <a:schemeClr val="tx1"/>
                </a:solidFill>
                <a:latin typeface="Andika" panose="02000000000000000000" pitchFamily="2" charset="0"/>
              </a:rPr>
              <a:t> ??</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10.	</a:t>
            </a:r>
            <a:r>
              <a:rPr lang="en-GB" altLang="en-US" sz="2400" dirty="0">
                <a:solidFill>
                  <a:schemeClr val="tx1"/>
                </a:solidFill>
                <a:latin typeface="Andika" panose="02000000000000000000" pitchFamily="2" charset="0"/>
              </a:rPr>
              <a:t> ??</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11.	</a:t>
            </a:r>
            <a:r>
              <a:rPr lang="en-GB" altLang="en-US" sz="2400" dirty="0">
                <a:solidFill>
                  <a:schemeClr val="tx1"/>
                </a:solidFill>
                <a:latin typeface="Andika" panose="02000000000000000000" pitchFamily="2" charset="0"/>
              </a:rPr>
              <a:t> ??</a:t>
            </a:r>
            <a:r>
              <a:rPr lang="en-GB" altLang="en-US" sz="2400" dirty="0">
                <a:solidFill>
                  <a:schemeClr val="tx1"/>
                </a:solidFill>
                <a:latin typeface="+mn-lt"/>
              </a:rPr>
              <a:t> </a:t>
            </a:r>
          </a:p>
          <a:p>
            <a:pPr>
              <a:lnSpc>
                <a:spcPct val="150000"/>
              </a:lnSpc>
              <a:spcBef>
                <a:spcPct val="0"/>
              </a:spcBef>
              <a:buNone/>
            </a:pPr>
            <a:r>
              <a:rPr lang="en-GB" altLang="en-US" sz="2400" dirty="0">
                <a:solidFill>
                  <a:schemeClr val="tx1"/>
                </a:solidFill>
                <a:latin typeface="+mn-lt"/>
              </a:rPr>
              <a:t>12.	</a:t>
            </a:r>
            <a:r>
              <a:rPr lang="en-GB" altLang="en-US" sz="2400" dirty="0">
                <a:solidFill>
                  <a:schemeClr val="tx1"/>
                </a:solidFill>
                <a:latin typeface="Andika" panose="02000000000000000000" pitchFamily="2" charset="0"/>
              </a:rPr>
              <a:t> ??</a:t>
            </a:r>
            <a:endParaRPr lang="en-GB" altLang="en-US" sz="2400" dirty="0">
              <a:solidFill>
                <a:schemeClr val="tx1"/>
              </a:solidFill>
              <a:latin typeface="+mn-lt"/>
            </a:endParaRP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rPr>
              <a:t>2 Minute Timer</a:t>
            </a:r>
          </a:p>
        </p:txBody>
      </p:sp>
      <p:pic>
        <p:nvPicPr>
          <p:cNvPr id="36" name="Picture 35" descr="Icon&#10;&#10;Description automatically generated">
            <a:extLst>
              <a:ext uri="{FF2B5EF4-FFF2-40B4-BE49-F238E27FC236}">
                <a16:creationId xmlns:a16="http://schemas.microsoft.com/office/drawing/2014/main" id="{8EA738D5-145D-7DBF-FB2A-291406B6A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Tree>
    <p:extLst>
      <p:ext uri="{BB962C8B-B14F-4D97-AF65-F5344CB8AC3E}">
        <p14:creationId xmlns:p14="http://schemas.microsoft.com/office/powerpoint/2010/main" val="2460677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How many did you remember?</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rPr>
              <a:t>2 Minute Timer</a:t>
            </a:r>
          </a:p>
        </p:txBody>
      </p:sp>
      <p:pic>
        <p:nvPicPr>
          <p:cNvPr id="6" name="Picture 5" descr="Icon&#10;&#10;Description automatically generated">
            <a:extLst>
              <a:ext uri="{FF2B5EF4-FFF2-40B4-BE49-F238E27FC236}">
                <a16:creationId xmlns:a16="http://schemas.microsoft.com/office/drawing/2014/main" id="{AFA123C3-D22D-7DEC-63DE-F24684845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910" y="1503648"/>
            <a:ext cx="2816827" cy="4752127"/>
          </a:xfrm>
          <a:prstGeom prst="rect">
            <a:avLst/>
          </a:prstGeom>
        </p:spPr>
      </p:pic>
      <p:sp>
        <p:nvSpPr>
          <p:cNvPr id="36" name="Rectangle 35">
            <a:extLst>
              <a:ext uri="{FF2B5EF4-FFF2-40B4-BE49-F238E27FC236}">
                <a16:creationId xmlns:a16="http://schemas.microsoft.com/office/drawing/2014/main" id="{16479349-F169-F9A0-D3C3-FAAE76C1B45A}"/>
              </a:ext>
            </a:extLst>
          </p:cNvPr>
          <p:cNvSpPr>
            <a:spLocks noChangeArrowheads="1"/>
          </p:cNvSpPr>
          <p:nvPr/>
        </p:nvSpPr>
        <p:spPr bwMode="auto">
          <a:xfrm>
            <a:off x="3615384" y="1831110"/>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television </a:t>
            </a:r>
          </a:p>
          <a:p>
            <a:pPr>
              <a:lnSpc>
                <a:spcPct val="150000"/>
              </a:lnSpc>
              <a:spcBef>
                <a:spcPct val="0"/>
              </a:spcBef>
              <a:buNone/>
            </a:pPr>
            <a:r>
              <a:rPr lang="en-GB" altLang="en-US" sz="2800" dirty="0">
                <a:solidFill>
                  <a:schemeClr val="tx1"/>
                </a:solidFill>
                <a:latin typeface="+mn-lt"/>
              </a:rPr>
              <a:t>2.	treasure </a:t>
            </a:r>
          </a:p>
          <a:p>
            <a:pPr>
              <a:lnSpc>
                <a:spcPct val="150000"/>
              </a:lnSpc>
              <a:spcBef>
                <a:spcPct val="0"/>
              </a:spcBef>
              <a:buNone/>
            </a:pPr>
            <a:r>
              <a:rPr lang="en-GB" altLang="en-US" sz="2800" dirty="0">
                <a:solidFill>
                  <a:schemeClr val="tx1"/>
                </a:solidFill>
                <a:latin typeface="+mn-lt"/>
              </a:rPr>
              <a:t>3.	usual</a:t>
            </a:r>
          </a:p>
          <a:p>
            <a:pPr>
              <a:lnSpc>
                <a:spcPct val="150000"/>
              </a:lnSpc>
              <a:spcBef>
                <a:spcPct val="0"/>
              </a:spcBef>
              <a:buNone/>
            </a:pPr>
            <a:r>
              <a:rPr lang="en-GB" altLang="en-US" sz="2800" dirty="0">
                <a:solidFill>
                  <a:schemeClr val="tx1"/>
                </a:solidFill>
                <a:latin typeface="+mn-lt"/>
              </a:rPr>
              <a:t>4.	division</a:t>
            </a:r>
          </a:p>
          <a:p>
            <a:pPr>
              <a:lnSpc>
                <a:spcPct val="150000"/>
              </a:lnSpc>
              <a:spcBef>
                <a:spcPct val="0"/>
              </a:spcBef>
              <a:buNone/>
            </a:pPr>
            <a:r>
              <a:rPr lang="en-GB" altLang="en-US" sz="2800" dirty="0">
                <a:solidFill>
                  <a:schemeClr val="tx1"/>
                </a:solidFill>
                <a:latin typeface="+mn-lt"/>
              </a:rPr>
              <a:t>5.	vision</a:t>
            </a:r>
          </a:p>
          <a:p>
            <a:pPr>
              <a:lnSpc>
                <a:spcPct val="150000"/>
              </a:lnSpc>
              <a:spcBef>
                <a:spcPct val="0"/>
              </a:spcBef>
              <a:buNone/>
            </a:pPr>
            <a:r>
              <a:rPr lang="en-GB" altLang="en-US" sz="2800" dirty="0">
                <a:solidFill>
                  <a:schemeClr val="tx1"/>
                </a:solidFill>
                <a:latin typeface="+mn-lt"/>
              </a:rPr>
              <a:t>6.	measure</a:t>
            </a:r>
          </a:p>
        </p:txBody>
      </p:sp>
      <p:sp>
        <p:nvSpPr>
          <p:cNvPr id="37" name="Rectangle 36">
            <a:extLst>
              <a:ext uri="{FF2B5EF4-FFF2-40B4-BE49-F238E27FC236}">
                <a16:creationId xmlns:a16="http://schemas.microsoft.com/office/drawing/2014/main" id="{DEE42D55-C1AA-216C-2196-ADF31ADC7694}"/>
              </a:ext>
            </a:extLst>
          </p:cNvPr>
          <p:cNvSpPr>
            <a:spLocks noChangeArrowheads="1"/>
          </p:cNvSpPr>
          <p:nvPr/>
        </p:nvSpPr>
        <p:spPr bwMode="auto">
          <a:xfrm>
            <a:off x="6406204" y="1831110"/>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usually</a:t>
            </a:r>
          </a:p>
          <a:p>
            <a:pPr>
              <a:lnSpc>
                <a:spcPct val="150000"/>
              </a:lnSpc>
              <a:spcBef>
                <a:spcPct val="0"/>
              </a:spcBef>
              <a:buNone/>
            </a:pPr>
            <a:r>
              <a:rPr lang="en-GB" altLang="en-US" sz="2800" dirty="0">
                <a:solidFill>
                  <a:schemeClr val="tx1"/>
                </a:solidFill>
                <a:latin typeface="+mn-lt"/>
              </a:rPr>
              <a:t>8.	pleasure</a:t>
            </a:r>
          </a:p>
          <a:p>
            <a:pPr>
              <a:lnSpc>
                <a:spcPct val="150000"/>
              </a:lnSpc>
              <a:spcBef>
                <a:spcPct val="0"/>
              </a:spcBef>
              <a:buNone/>
            </a:pPr>
            <a:r>
              <a:rPr lang="en-GB" altLang="en-US" sz="2800" dirty="0">
                <a:solidFill>
                  <a:schemeClr val="tx1"/>
                </a:solidFill>
                <a:latin typeface="+mn-lt"/>
              </a:rPr>
              <a:t>9.	unusual</a:t>
            </a:r>
          </a:p>
          <a:p>
            <a:pPr>
              <a:lnSpc>
                <a:spcPct val="150000"/>
              </a:lnSpc>
              <a:spcBef>
                <a:spcPct val="0"/>
              </a:spcBef>
              <a:buNone/>
            </a:pPr>
            <a:r>
              <a:rPr lang="en-GB" altLang="en-US" sz="2800" dirty="0">
                <a:solidFill>
                  <a:schemeClr val="tx1"/>
                </a:solidFill>
                <a:latin typeface="+mn-lt"/>
              </a:rPr>
              <a:t>10.	revision</a:t>
            </a:r>
          </a:p>
          <a:p>
            <a:pPr>
              <a:lnSpc>
                <a:spcPct val="150000"/>
              </a:lnSpc>
              <a:spcBef>
                <a:spcPct val="0"/>
              </a:spcBef>
              <a:buNone/>
            </a:pPr>
            <a:r>
              <a:rPr lang="en-GB" altLang="en-US" sz="2800" dirty="0">
                <a:solidFill>
                  <a:schemeClr val="tx1"/>
                </a:solidFill>
                <a:latin typeface="+mn-lt"/>
              </a:rPr>
              <a:t>11.	conclusion</a:t>
            </a:r>
          </a:p>
          <a:p>
            <a:pPr>
              <a:lnSpc>
                <a:spcPct val="150000"/>
              </a:lnSpc>
              <a:spcBef>
                <a:spcPct val="0"/>
              </a:spcBef>
              <a:buNone/>
            </a:pPr>
            <a:r>
              <a:rPr lang="en-GB" altLang="en-US" sz="2800" dirty="0">
                <a:solidFill>
                  <a:schemeClr val="tx1"/>
                </a:solidFill>
                <a:latin typeface="+mn-lt"/>
              </a:rPr>
              <a:t>12.	explosion</a:t>
            </a:r>
          </a:p>
        </p:txBody>
      </p:sp>
    </p:spTree>
    <p:extLst>
      <p:ext uri="{BB962C8B-B14F-4D97-AF65-F5344CB8AC3E}">
        <p14:creationId xmlns:p14="http://schemas.microsoft.com/office/powerpoint/2010/main" val="1067647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875217561"/>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SY2T2BW6L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SY2T2BW6P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SY2T2BW6S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SY2T2BW6F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SY2T2BW6A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SY2T2BW6Sa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SY2T2BW6Fe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18DA3C07-9DB3-B4BF-D479-7C3DA89684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8" name="Rectangle: Rounded Corners 7">
            <a:extLst>
              <a:ext uri="{FF2B5EF4-FFF2-40B4-BE49-F238E27FC236}">
                <a16:creationId xmlns:a16="http://schemas.microsoft.com/office/drawing/2014/main" id="{D4966567-43CE-E4C8-DF84-52EA72218C37}"/>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EEF8CE7A-E28A-5C06-24C5-0A4129E3CA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television </a:t>
            </a:r>
          </a:p>
          <a:p>
            <a:pPr>
              <a:lnSpc>
                <a:spcPct val="150000"/>
              </a:lnSpc>
              <a:spcBef>
                <a:spcPct val="0"/>
              </a:spcBef>
              <a:buNone/>
            </a:pPr>
            <a:r>
              <a:rPr lang="en-GB" altLang="en-US" sz="2800" dirty="0">
                <a:solidFill>
                  <a:schemeClr val="tx1"/>
                </a:solidFill>
                <a:latin typeface="+mn-lt"/>
              </a:rPr>
              <a:t>2.	treasure </a:t>
            </a:r>
          </a:p>
          <a:p>
            <a:pPr>
              <a:lnSpc>
                <a:spcPct val="150000"/>
              </a:lnSpc>
              <a:spcBef>
                <a:spcPct val="0"/>
              </a:spcBef>
              <a:buNone/>
            </a:pPr>
            <a:r>
              <a:rPr lang="en-GB" altLang="en-US" sz="2800" dirty="0">
                <a:solidFill>
                  <a:schemeClr val="tx1"/>
                </a:solidFill>
                <a:latin typeface="+mn-lt"/>
              </a:rPr>
              <a:t>3.	usual</a:t>
            </a:r>
          </a:p>
          <a:p>
            <a:pPr>
              <a:lnSpc>
                <a:spcPct val="150000"/>
              </a:lnSpc>
              <a:spcBef>
                <a:spcPct val="0"/>
              </a:spcBef>
              <a:buNone/>
            </a:pPr>
            <a:r>
              <a:rPr lang="en-GB" altLang="en-US" sz="2800" dirty="0">
                <a:solidFill>
                  <a:schemeClr val="tx1"/>
                </a:solidFill>
                <a:latin typeface="+mn-lt"/>
              </a:rPr>
              <a:t>4.	division</a:t>
            </a:r>
          </a:p>
          <a:p>
            <a:pPr>
              <a:lnSpc>
                <a:spcPct val="150000"/>
              </a:lnSpc>
              <a:spcBef>
                <a:spcPct val="0"/>
              </a:spcBef>
              <a:buNone/>
            </a:pPr>
            <a:r>
              <a:rPr lang="en-GB" altLang="en-US" sz="2800" dirty="0">
                <a:solidFill>
                  <a:schemeClr val="tx1"/>
                </a:solidFill>
                <a:latin typeface="+mn-lt"/>
              </a:rPr>
              <a:t>5.	vision</a:t>
            </a:r>
          </a:p>
          <a:p>
            <a:pPr>
              <a:lnSpc>
                <a:spcPct val="150000"/>
              </a:lnSpc>
              <a:spcBef>
                <a:spcPct val="0"/>
              </a:spcBef>
              <a:buNone/>
            </a:pPr>
            <a:r>
              <a:rPr lang="en-GB" altLang="en-US" sz="2800" dirty="0">
                <a:solidFill>
                  <a:schemeClr val="tx1"/>
                </a:solidFill>
                <a:latin typeface="+mn-lt"/>
              </a:rPr>
              <a:t>6.	measure</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usually</a:t>
            </a:r>
          </a:p>
          <a:p>
            <a:pPr>
              <a:lnSpc>
                <a:spcPct val="150000"/>
              </a:lnSpc>
              <a:spcBef>
                <a:spcPct val="0"/>
              </a:spcBef>
              <a:buNone/>
            </a:pPr>
            <a:r>
              <a:rPr lang="en-GB" altLang="en-US" sz="2800" dirty="0">
                <a:solidFill>
                  <a:schemeClr val="tx1"/>
                </a:solidFill>
                <a:latin typeface="+mn-lt"/>
              </a:rPr>
              <a:t>8.	pleasure</a:t>
            </a:r>
          </a:p>
          <a:p>
            <a:pPr>
              <a:lnSpc>
                <a:spcPct val="150000"/>
              </a:lnSpc>
              <a:spcBef>
                <a:spcPct val="0"/>
              </a:spcBef>
              <a:buNone/>
            </a:pPr>
            <a:r>
              <a:rPr lang="en-GB" altLang="en-US" sz="2800" dirty="0">
                <a:solidFill>
                  <a:schemeClr val="tx1"/>
                </a:solidFill>
                <a:latin typeface="+mn-lt"/>
              </a:rPr>
              <a:t>9.	unusual</a:t>
            </a:r>
          </a:p>
          <a:p>
            <a:pPr>
              <a:lnSpc>
                <a:spcPct val="150000"/>
              </a:lnSpc>
              <a:spcBef>
                <a:spcPct val="0"/>
              </a:spcBef>
              <a:buNone/>
            </a:pPr>
            <a:r>
              <a:rPr lang="en-GB" altLang="en-US" sz="2800" dirty="0">
                <a:solidFill>
                  <a:schemeClr val="tx1"/>
                </a:solidFill>
                <a:latin typeface="+mn-lt"/>
              </a:rPr>
              <a:t>10.	revision</a:t>
            </a:r>
          </a:p>
          <a:p>
            <a:pPr>
              <a:lnSpc>
                <a:spcPct val="150000"/>
              </a:lnSpc>
              <a:spcBef>
                <a:spcPct val="0"/>
              </a:spcBef>
              <a:buNone/>
            </a:pPr>
            <a:r>
              <a:rPr lang="en-GB" altLang="en-US" sz="2800" dirty="0">
                <a:solidFill>
                  <a:schemeClr val="tx1"/>
                </a:solidFill>
                <a:latin typeface="+mn-lt"/>
              </a:rPr>
              <a:t>11.	conclusion</a:t>
            </a:r>
          </a:p>
          <a:p>
            <a:pPr>
              <a:lnSpc>
                <a:spcPct val="150000"/>
              </a:lnSpc>
              <a:spcBef>
                <a:spcPct val="0"/>
              </a:spcBef>
              <a:buNone/>
            </a:pPr>
            <a:r>
              <a:rPr lang="en-GB" altLang="en-US" sz="2800" dirty="0">
                <a:solidFill>
                  <a:schemeClr val="tx1"/>
                </a:solidFill>
                <a:latin typeface="+mn-lt"/>
              </a:rPr>
              <a:t>12.	explosion</a:t>
            </a:r>
          </a:p>
        </p:txBody>
      </p:sp>
      <p:pic>
        <p:nvPicPr>
          <p:cNvPr id="10" name="Picture 9">
            <a:extLst>
              <a:ext uri="{FF2B5EF4-FFF2-40B4-BE49-F238E27FC236}">
                <a16:creationId xmlns:a16="http://schemas.microsoft.com/office/drawing/2014/main" id="{0062FF29-CF00-F2C9-7FB1-C9EA707300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07907D1B-9771-27B1-250D-1D56FF142460}"/>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870">
                                          <p:stCondLst>
                                            <p:cond delay="0"/>
                                          </p:stCondLst>
                                        </p:cTn>
                                        <p:tgtEl>
                                          <p:spTgt spid="10"/>
                                        </p:tgtEl>
                                      </p:cBhvr>
                                    </p:animEffect>
                                    <p:anim calcmode="lin" valueType="num">
                                      <p:cBhvr>
                                        <p:cTn id="10" dur="273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99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996" tmFilter="0, 0; 0.125,0.2665; 0.25,0.4; 0.375,0.465; 0.5,0.5;  0.625,0.535; 0.75,0.6; 0.875,0.7335; 1,1">
                                          <p:stCondLst>
                                            <p:cond delay="996"/>
                                          </p:stCondLst>
                                        </p:cTn>
                                        <p:tgtEl>
                                          <p:spTgt spid="10"/>
                                        </p:tgtEl>
                                        <p:attrNameLst>
                                          <p:attrName>ppt_y</p:attrName>
                                        </p:attrNameLst>
                                      </p:cBhvr>
                                      <p:tavLst>
                                        <p:tav tm="0" fmla="#ppt_y-sin(pi*$)/9">
                                          <p:val>
                                            <p:fltVal val="0"/>
                                          </p:val>
                                        </p:tav>
                                        <p:tav tm="100000">
                                          <p:val>
                                            <p:fltVal val="1"/>
                                          </p:val>
                                        </p:tav>
                                      </p:tavLst>
                                    </p:anim>
                                    <p:anim calcmode="lin" valueType="num">
                                      <p:cBhvr>
                                        <p:cTn id="13" dur="498" tmFilter="0, 0; 0.125,0.2665; 0.25,0.4; 0.375,0.465; 0.5,0.5;  0.625,0.535; 0.75,0.6; 0.875,0.7335; 1,1">
                                          <p:stCondLst>
                                            <p:cond delay="1986"/>
                                          </p:stCondLst>
                                        </p:cTn>
                                        <p:tgtEl>
                                          <p:spTgt spid="10"/>
                                        </p:tgtEl>
                                        <p:attrNameLst>
                                          <p:attrName>ppt_y</p:attrName>
                                        </p:attrNameLst>
                                      </p:cBhvr>
                                      <p:tavLst>
                                        <p:tav tm="0" fmla="#ppt_y-sin(pi*$)/27">
                                          <p:val>
                                            <p:fltVal val="0"/>
                                          </p:val>
                                        </p:tav>
                                        <p:tav tm="100000">
                                          <p:val>
                                            <p:fltVal val="1"/>
                                          </p:val>
                                        </p:tav>
                                      </p:tavLst>
                                    </p:anim>
                                    <p:anim calcmode="lin" valueType="num">
                                      <p:cBhvr>
                                        <p:cTn id="14" dur="246" tmFilter="0, 0; 0.125,0.2665; 0.25,0.4; 0.375,0.465; 0.5,0.5;  0.625,0.535; 0.75,0.6; 0.875,0.7335; 1,1">
                                          <p:stCondLst>
                                            <p:cond delay="2484"/>
                                          </p:stCondLst>
                                        </p:cTn>
                                        <p:tgtEl>
                                          <p:spTgt spid="10"/>
                                        </p:tgtEl>
                                        <p:attrNameLst>
                                          <p:attrName>ppt_y</p:attrName>
                                        </p:attrNameLst>
                                      </p:cBhvr>
                                      <p:tavLst>
                                        <p:tav tm="0" fmla="#ppt_y-sin(pi*$)/81">
                                          <p:val>
                                            <p:fltVal val="0"/>
                                          </p:val>
                                        </p:tav>
                                        <p:tav tm="100000">
                                          <p:val>
                                            <p:fltVal val="1"/>
                                          </p:val>
                                        </p:tav>
                                      </p:tavLst>
                                    </p:anim>
                                    <p:animScale>
                                      <p:cBhvr>
                                        <p:cTn id="15" dur="39">
                                          <p:stCondLst>
                                            <p:cond delay="975"/>
                                          </p:stCondLst>
                                        </p:cTn>
                                        <p:tgtEl>
                                          <p:spTgt spid="10"/>
                                        </p:tgtEl>
                                      </p:cBhvr>
                                      <p:to x="100000" y="60000"/>
                                    </p:animScale>
                                    <p:animScale>
                                      <p:cBhvr>
                                        <p:cTn id="16" dur="249" decel="50000">
                                          <p:stCondLst>
                                            <p:cond delay="1014"/>
                                          </p:stCondLst>
                                        </p:cTn>
                                        <p:tgtEl>
                                          <p:spTgt spid="10"/>
                                        </p:tgtEl>
                                      </p:cBhvr>
                                      <p:to x="100000" y="100000"/>
                                    </p:animScale>
                                    <p:animScale>
                                      <p:cBhvr>
                                        <p:cTn id="17" dur="39">
                                          <p:stCondLst>
                                            <p:cond delay="1968"/>
                                          </p:stCondLst>
                                        </p:cTn>
                                        <p:tgtEl>
                                          <p:spTgt spid="10"/>
                                        </p:tgtEl>
                                      </p:cBhvr>
                                      <p:to x="100000" y="80000"/>
                                    </p:animScale>
                                    <p:animScale>
                                      <p:cBhvr>
                                        <p:cTn id="18" dur="249" decel="50000">
                                          <p:stCondLst>
                                            <p:cond delay="2007"/>
                                          </p:stCondLst>
                                        </p:cTn>
                                        <p:tgtEl>
                                          <p:spTgt spid="10"/>
                                        </p:tgtEl>
                                      </p:cBhvr>
                                      <p:to x="100000" y="100000"/>
                                    </p:animScale>
                                    <p:animScale>
                                      <p:cBhvr>
                                        <p:cTn id="19" dur="39">
                                          <p:stCondLst>
                                            <p:cond delay="2463"/>
                                          </p:stCondLst>
                                        </p:cTn>
                                        <p:tgtEl>
                                          <p:spTgt spid="10"/>
                                        </p:tgtEl>
                                      </p:cBhvr>
                                      <p:to x="100000" y="90000"/>
                                    </p:animScale>
                                    <p:animScale>
                                      <p:cBhvr>
                                        <p:cTn id="20" dur="249" decel="50000">
                                          <p:stCondLst>
                                            <p:cond delay="2502"/>
                                          </p:stCondLst>
                                        </p:cTn>
                                        <p:tgtEl>
                                          <p:spTgt spid="10"/>
                                        </p:tgtEl>
                                      </p:cBhvr>
                                      <p:to x="100000" y="100000"/>
                                    </p:animScale>
                                    <p:animScale>
                                      <p:cBhvr>
                                        <p:cTn id="21" dur="39">
                                          <p:stCondLst>
                                            <p:cond delay="2712"/>
                                          </p:stCondLst>
                                        </p:cTn>
                                        <p:tgtEl>
                                          <p:spTgt spid="10"/>
                                        </p:tgtEl>
                                      </p:cBhvr>
                                      <p:to x="100000" y="95000"/>
                                    </p:animScale>
                                    <p:animScale>
                                      <p:cBhvr>
                                        <p:cTn id="22" dur="249" decel="50000">
                                          <p:stCondLst>
                                            <p:cond delay="2751"/>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3C4B9F4-F849-F99E-28CE-C397182FACA8}"/>
              </a:ext>
            </a:extLst>
          </p:cNvPr>
          <p:cNvPicPr>
            <a:picLocks noChangeAspect="1"/>
          </p:cNvPicPr>
          <p:nvPr/>
        </p:nvPicPr>
        <p:blipFill rotWithShape="1">
          <a:blip r:embed="rId2"/>
          <a:srcRect l="1118" t="1749" r="15443"/>
          <a:stretch/>
        </p:blipFill>
        <p:spPr>
          <a:xfrm>
            <a:off x="9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2162247"/>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/zh/ sound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spelt </a:t>
            </a:r>
            <a:r>
              <a:rPr lang="en-GB" u="sng" dirty="0">
                <a:solidFill>
                  <a:schemeClr val="bg1"/>
                </a:solidFill>
                <a:latin typeface="+mn-lt"/>
                <a:ea typeface="Andika"/>
                <a:cs typeface="Andika"/>
              </a:rPr>
              <a:t>s</a:t>
            </a:r>
            <a:r>
              <a:rPr lang="en-GB" dirty="0">
                <a:solidFill>
                  <a:schemeClr val="bg1"/>
                </a:solidFill>
                <a:latin typeface="+mn-lt"/>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7FBCC48B-79A3-7EE2-2D19-1BCA2D6CC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A97BD0CE-DDE9-6B63-53B2-512F68AC0A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0A14D753-DEBF-7B81-F75A-468154A174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 background pattern&#10;&#10;Description automatically generated">
            <a:extLst>
              <a:ext uri="{FF2B5EF4-FFF2-40B4-BE49-F238E27FC236}">
                <a16:creationId xmlns:a16="http://schemas.microsoft.com/office/drawing/2014/main" id="{3EE382B4-A142-7DC5-DC19-CE9C268C91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2" name="Title 1">
            <a:extLst>
              <a:ext uri="{FF2B5EF4-FFF2-40B4-BE49-F238E27FC236}">
                <a16:creationId xmlns:a16="http://schemas.microsoft.com/office/drawing/2014/main" id="{A3A6C877-653C-B243-7830-3FEFB587E00D}"/>
              </a:ext>
            </a:extLst>
          </p:cNvPr>
          <p:cNvSpPr>
            <a:spLocks noGrp="1"/>
          </p:cNvSpPr>
          <p:nvPr>
            <p:ph type="title"/>
          </p:nvPr>
        </p:nvSpPr>
        <p:spPr>
          <a:xfrm>
            <a:off x="838200" y="365126"/>
            <a:ext cx="10515600" cy="1280794"/>
          </a:xfrm>
          <a:prstGeom prst="roundRect">
            <a:avLst/>
          </a:prstGeom>
          <a:solidFill>
            <a:srgbClr val="7030A0"/>
          </a:solidFill>
        </p:spPr>
        <p:txBody>
          <a:bodyPr>
            <a:normAutofit fontScale="90000"/>
          </a:bodyPr>
          <a:lstStyle/>
          <a:p>
            <a:pPr algn="ctr"/>
            <a:r>
              <a:rPr lang="en-GB" dirty="0">
                <a:solidFill>
                  <a:schemeClr val="bg1"/>
                </a:solidFill>
              </a:rPr>
              <a:t>Can you hear a common sound </a:t>
            </a:r>
            <a:br>
              <a:rPr lang="en-GB" dirty="0">
                <a:solidFill>
                  <a:schemeClr val="bg1"/>
                </a:solidFill>
              </a:rPr>
            </a:br>
            <a:r>
              <a:rPr lang="en-GB" dirty="0">
                <a:solidFill>
                  <a:schemeClr val="bg1"/>
                </a:solidFill>
              </a:rPr>
              <a:t>in  these words?</a:t>
            </a:r>
          </a:p>
        </p:txBody>
      </p:sp>
      <p:sp>
        <p:nvSpPr>
          <p:cNvPr id="4" name="Title 1">
            <a:extLst>
              <a:ext uri="{FF2B5EF4-FFF2-40B4-BE49-F238E27FC236}">
                <a16:creationId xmlns:a16="http://schemas.microsoft.com/office/drawing/2014/main" id="{C2C65CAC-763A-6DCB-AD82-C462C4047952}"/>
              </a:ext>
            </a:extLst>
          </p:cNvPr>
          <p:cNvSpPr txBox="1">
            <a:spLocks/>
          </p:cNvSpPr>
          <p:nvPr/>
        </p:nvSpPr>
        <p:spPr>
          <a:xfrm>
            <a:off x="838200"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usually</a:t>
            </a:r>
          </a:p>
        </p:txBody>
      </p:sp>
      <p:sp>
        <p:nvSpPr>
          <p:cNvPr id="5" name="Title 1">
            <a:extLst>
              <a:ext uri="{FF2B5EF4-FFF2-40B4-BE49-F238E27FC236}">
                <a16:creationId xmlns:a16="http://schemas.microsoft.com/office/drawing/2014/main" id="{D726708E-1876-D859-0781-06761C2CCB30}"/>
              </a:ext>
            </a:extLst>
          </p:cNvPr>
          <p:cNvSpPr txBox="1">
            <a:spLocks/>
          </p:cNvSpPr>
          <p:nvPr/>
        </p:nvSpPr>
        <p:spPr>
          <a:xfrm>
            <a:off x="9273394" y="2722814"/>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division</a:t>
            </a:r>
          </a:p>
        </p:txBody>
      </p:sp>
      <p:sp>
        <p:nvSpPr>
          <p:cNvPr id="6" name="Title 1">
            <a:extLst>
              <a:ext uri="{FF2B5EF4-FFF2-40B4-BE49-F238E27FC236}">
                <a16:creationId xmlns:a16="http://schemas.microsoft.com/office/drawing/2014/main" id="{06D3FE12-F289-EC17-7B40-8558CA1DCFC9}"/>
              </a:ext>
            </a:extLst>
          </p:cNvPr>
          <p:cNvSpPr txBox="1">
            <a:spLocks/>
          </p:cNvSpPr>
          <p:nvPr/>
        </p:nvSpPr>
        <p:spPr>
          <a:xfrm>
            <a:off x="3731575" y="2705396"/>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usual</a:t>
            </a:r>
          </a:p>
        </p:txBody>
      </p:sp>
      <p:sp>
        <p:nvSpPr>
          <p:cNvPr id="7" name="Title 1">
            <a:extLst>
              <a:ext uri="{FF2B5EF4-FFF2-40B4-BE49-F238E27FC236}">
                <a16:creationId xmlns:a16="http://schemas.microsoft.com/office/drawing/2014/main" id="{02344319-9E5D-5905-E3EF-6DAA1E5249E7}"/>
              </a:ext>
            </a:extLst>
          </p:cNvPr>
          <p:cNvSpPr txBox="1">
            <a:spLocks/>
          </p:cNvSpPr>
          <p:nvPr/>
        </p:nvSpPr>
        <p:spPr>
          <a:xfrm>
            <a:off x="6747248"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measure</a:t>
            </a:r>
          </a:p>
        </p:txBody>
      </p:sp>
      <p:sp>
        <p:nvSpPr>
          <p:cNvPr id="8" name="Title 1">
            <a:extLst>
              <a:ext uri="{FF2B5EF4-FFF2-40B4-BE49-F238E27FC236}">
                <a16:creationId xmlns:a16="http://schemas.microsoft.com/office/drawing/2014/main" id="{A11DE8A8-09C3-4D24-709A-8277BD0A4804}"/>
              </a:ext>
            </a:extLst>
          </p:cNvPr>
          <p:cNvSpPr txBox="1">
            <a:spLocks/>
          </p:cNvSpPr>
          <p:nvPr/>
        </p:nvSpPr>
        <p:spPr>
          <a:xfrm>
            <a:off x="6747248" y="1842654"/>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treasure</a:t>
            </a:r>
          </a:p>
        </p:txBody>
      </p:sp>
      <p:sp>
        <p:nvSpPr>
          <p:cNvPr id="9" name="Title 1">
            <a:extLst>
              <a:ext uri="{FF2B5EF4-FFF2-40B4-BE49-F238E27FC236}">
                <a16:creationId xmlns:a16="http://schemas.microsoft.com/office/drawing/2014/main" id="{4EFCDC78-295C-C0D5-A25B-5EE2846AFF90}"/>
              </a:ext>
            </a:extLst>
          </p:cNvPr>
          <p:cNvSpPr txBox="1">
            <a:spLocks/>
          </p:cNvSpPr>
          <p:nvPr/>
        </p:nvSpPr>
        <p:spPr>
          <a:xfrm>
            <a:off x="845299" y="1825625"/>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television</a:t>
            </a:r>
          </a:p>
        </p:txBody>
      </p:sp>
      <p:sp>
        <p:nvSpPr>
          <p:cNvPr id="10" name="Title 1">
            <a:extLst>
              <a:ext uri="{FF2B5EF4-FFF2-40B4-BE49-F238E27FC236}">
                <a16:creationId xmlns:a16="http://schemas.microsoft.com/office/drawing/2014/main" id="{50C914DF-289D-4C60-7DA7-E744C42D1FC5}"/>
              </a:ext>
            </a:extLst>
          </p:cNvPr>
          <p:cNvSpPr txBox="1">
            <a:spLocks/>
          </p:cNvSpPr>
          <p:nvPr/>
        </p:nvSpPr>
        <p:spPr>
          <a:xfrm>
            <a:off x="9344538" y="500563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vision</a:t>
            </a:r>
          </a:p>
        </p:txBody>
      </p:sp>
      <p:sp>
        <p:nvSpPr>
          <p:cNvPr id="11" name="Title 1">
            <a:extLst>
              <a:ext uri="{FF2B5EF4-FFF2-40B4-BE49-F238E27FC236}">
                <a16:creationId xmlns:a16="http://schemas.microsoft.com/office/drawing/2014/main" id="{E55C3E3B-8786-DF0E-03A9-9C9A207A9456}"/>
              </a:ext>
            </a:extLst>
          </p:cNvPr>
          <p:cNvSpPr txBox="1">
            <a:spLocks/>
          </p:cNvSpPr>
          <p:nvPr/>
        </p:nvSpPr>
        <p:spPr>
          <a:xfrm>
            <a:off x="3731575" y="5004752"/>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explosion</a:t>
            </a:r>
          </a:p>
        </p:txBody>
      </p:sp>
      <p:pic>
        <p:nvPicPr>
          <p:cNvPr id="13" name="Picture 12" descr="A picture containing wheel&#10;&#10;Description automatically generated">
            <a:extLst>
              <a:ext uri="{FF2B5EF4-FFF2-40B4-BE49-F238E27FC236}">
                <a16:creationId xmlns:a16="http://schemas.microsoft.com/office/drawing/2014/main" id="{9FFF4D13-13E9-D670-FBDC-6D5F1F6B38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00563"/>
            <a:ext cx="2321476" cy="2165903"/>
          </a:xfrm>
          <a:prstGeom prst="rect">
            <a:avLst/>
          </a:prstGeom>
        </p:spPr>
      </p:pic>
    </p:spTree>
    <p:extLst>
      <p:ext uri="{BB962C8B-B14F-4D97-AF65-F5344CB8AC3E}">
        <p14:creationId xmlns:p14="http://schemas.microsoft.com/office/powerpoint/2010/main" val="2596669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hape, background pattern&#10;&#10;Description automatically generated">
            <a:extLst>
              <a:ext uri="{FF2B5EF4-FFF2-40B4-BE49-F238E27FC236}">
                <a16:creationId xmlns:a16="http://schemas.microsoft.com/office/drawing/2014/main" id="{B286FFC4-B183-233A-19D4-FFA82723B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1436290"/>
          </a:xfrm>
          <a:prstGeom prst="roundRect">
            <a:avLst/>
          </a:prstGeom>
          <a:solidFill>
            <a:srgbClr val="7030A0"/>
          </a:solidFill>
          <a:effectLst>
            <a:outerShdw blurRad="50800" dist="38100" dir="5400000" algn="t" rotWithShape="0">
              <a:prstClr val="black">
                <a:alpha val="40000"/>
              </a:prstClr>
            </a:outerShdw>
          </a:effectLst>
        </p:spPr>
        <p:txBody>
          <a:bodyPr/>
          <a:lstStyle/>
          <a:p>
            <a:pPr algn="ctr"/>
            <a:r>
              <a:rPr lang="en-GB" altLang="en-US" sz="3600" dirty="0">
                <a:solidFill>
                  <a:schemeClr val="bg1"/>
                </a:solidFill>
                <a:latin typeface="+mj-lt"/>
              </a:rPr>
              <a:t>The </a:t>
            </a:r>
            <a:r>
              <a:rPr lang="en-GB" altLang="en-US" sz="3600" u="sng" dirty="0">
                <a:solidFill>
                  <a:schemeClr val="bg1"/>
                </a:solidFill>
                <a:latin typeface="+mj-lt"/>
              </a:rPr>
              <a:t>s</a:t>
            </a:r>
            <a:r>
              <a:rPr lang="en-GB" altLang="en-US" sz="3600" dirty="0">
                <a:solidFill>
                  <a:schemeClr val="bg1"/>
                </a:solidFill>
                <a:latin typeface="+mj-lt"/>
              </a:rPr>
              <a:t> makes a /zh/ sound. </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965" y="-382572"/>
            <a:ext cx="2321476" cy="2165903"/>
          </a:xfrm>
          <a:prstGeom prst="rect">
            <a:avLst/>
          </a:prstGeom>
        </p:spPr>
      </p:pic>
      <p:sp>
        <p:nvSpPr>
          <p:cNvPr id="30" name="Title 1">
            <a:extLst>
              <a:ext uri="{FF2B5EF4-FFF2-40B4-BE49-F238E27FC236}">
                <a16:creationId xmlns:a16="http://schemas.microsoft.com/office/drawing/2014/main" id="{BC0C502B-9C02-8ECF-DDCA-9D7C3C4FC88D}"/>
              </a:ext>
            </a:extLst>
          </p:cNvPr>
          <p:cNvSpPr txBox="1">
            <a:spLocks/>
          </p:cNvSpPr>
          <p:nvPr/>
        </p:nvSpPr>
        <p:spPr>
          <a:xfrm>
            <a:off x="797609" y="347757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u</a:t>
            </a:r>
            <a:r>
              <a:rPr lang="en-GB" dirty="0">
                <a:solidFill>
                  <a:srgbClr val="7030A0"/>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ually</a:t>
            </a:r>
          </a:p>
        </p:txBody>
      </p:sp>
      <p:sp>
        <p:nvSpPr>
          <p:cNvPr id="31" name="Title 1">
            <a:extLst>
              <a:ext uri="{FF2B5EF4-FFF2-40B4-BE49-F238E27FC236}">
                <a16:creationId xmlns:a16="http://schemas.microsoft.com/office/drawing/2014/main" id="{44D5B4D9-B460-92D5-19B9-335A0F2F058E}"/>
              </a:ext>
            </a:extLst>
          </p:cNvPr>
          <p:cNvSpPr txBox="1">
            <a:spLocks/>
          </p:cNvSpPr>
          <p:nvPr/>
        </p:nvSpPr>
        <p:spPr>
          <a:xfrm>
            <a:off x="9514608" y="276637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divi</a:t>
            </a:r>
            <a:r>
              <a:rPr lang="en-GB" dirty="0">
                <a:solidFill>
                  <a:srgbClr val="7030A0"/>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ion</a:t>
            </a:r>
          </a:p>
        </p:txBody>
      </p:sp>
      <p:sp>
        <p:nvSpPr>
          <p:cNvPr id="32" name="Title 1">
            <a:extLst>
              <a:ext uri="{FF2B5EF4-FFF2-40B4-BE49-F238E27FC236}">
                <a16:creationId xmlns:a16="http://schemas.microsoft.com/office/drawing/2014/main" id="{E568623D-4442-DC9B-7E73-5648FBCDA01A}"/>
              </a:ext>
            </a:extLst>
          </p:cNvPr>
          <p:cNvSpPr txBox="1">
            <a:spLocks/>
          </p:cNvSpPr>
          <p:nvPr/>
        </p:nvSpPr>
        <p:spPr>
          <a:xfrm>
            <a:off x="3612659" y="2811351"/>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u</a:t>
            </a:r>
            <a:r>
              <a:rPr lang="en-GB" dirty="0">
                <a:solidFill>
                  <a:srgbClr val="7030A0"/>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ual</a:t>
            </a:r>
          </a:p>
        </p:txBody>
      </p:sp>
      <p:sp>
        <p:nvSpPr>
          <p:cNvPr id="33" name="Title 1">
            <a:extLst>
              <a:ext uri="{FF2B5EF4-FFF2-40B4-BE49-F238E27FC236}">
                <a16:creationId xmlns:a16="http://schemas.microsoft.com/office/drawing/2014/main" id="{02C43EAB-43E4-02C5-7946-94FA4F95B729}"/>
              </a:ext>
            </a:extLst>
          </p:cNvPr>
          <p:cNvSpPr txBox="1">
            <a:spLocks/>
          </p:cNvSpPr>
          <p:nvPr/>
        </p:nvSpPr>
        <p:spPr>
          <a:xfrm>
            <a:off x="6699558" y="347757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mea</a:t>
            </a:r>
            <a:r>
              <a:rPr lang="en-GB" dirty="0">
                <a:solidFill>
                  <a:srgbClr val="7030A0"/>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ure</a:t>
            </a:r>
          </a:p>
        </p:txBody>
      </p:sp>
      <p:sp>
        <p:nvSpPr>
          <p:cNvPr id="35" name="Title 1">
            <a:extLst>
              <a:ext uri="{FF2B5EF4-FFF2-40B4-BE49-F238E27FC236}">
                <a16:creationId xmlns:a16="http://schemas.microsoft.com/office/drawing/2014/main" id="{F9763C87-68DD-89B5-DFE6-A3C4FA48952C}"/>
              </a:ext>
            </a:extLst>
          </p:cNvPr>
          <p:cNvSpPr txBox="1">
            <a:spLocks/>
          </p:cNvSpPr>
          <p:nvPr/>
        </p:nvSpPr>
        <p:spPr>
          <a:xfrm>
            <a:off x="6699558" y="2286791"/>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trea</a:t>
            </a:r>
            <a:r>
              <a:rPr lang="en-GB" dirty="0">
                <a:solidFill>
                  <a:srgbClr val="EF8023"/>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ure</a:t>
            </a:r>
          </a:p>
        </p:txBody>
      </p:sp>
      <p:sp>
        <p:nvSpPr>
          <p:cNvPr id="36" name="Title 1">
            <a:extLst>
              <a:ext uri="{FF2B5EF4-FFF2-40B4-BE49-F238E27FC236}">
                <a16:creationId xmlns:a16="http://schemas.microsoft.com/office/drawing/2014/main" id="{11DB5324-D00E-AE3B-38D1-70E5358EA7B6}"/>
              </a:ext>
            </a:extLst>
          </p:cNvPr>
          <p:cNvSpPr txBox="1">
            <a:spLocks/>
          </p:cNvSpPr>
          <p:nvPr/>
        </p:nvSpPr>
        <p:spPr>
          <a:xfrm>
            <a:off x="797609" y="2269762"/>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televi</a:t>
            </a:r>
            <a:r>
              <a:rPr lang="en-GB" dirty="0">
                <a:solidFill>
                  <a:srgbClr val="EF8023"/>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ion</a:t>
            </a:r>
          </a:p>
        </p:txBody>
      </p:sp>
      <p:sp>
        <p:nvSpPr>
          <p:cNvPr id="37" name="Title 1">
            <a:extLst>
              <a:ext uri="{FF2B5EF4-FFF2-40B4-BE49-F238E27FC236}">
                <a16:creationId xmlns:a16="http://schemas.microsoft.com/office/drawing/2014/main" id="{72C56D7B-3695-2126-4699-C6E3D4729D08}"/>
              </a:ext>
            </a:extLst>
          </p:cNvPr>
          <p:cNvSpPr txBox="1">
            <a:spLocks/>
          </p:cNvSpPr>
          <p:nvPr/>
        </p:nvSpPr>
        <p:spPr>
          <a:xfrm>
            <a:off x="9514608" y="4025784"/>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vi</a:t>
            </a:r>
            <a:r>
              <a:rPr lang="en-GB" dirty="0">
                <a:solidFill>
                  <a:srgbClr val="EF8023"/>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ion</a:t>
            </a:r>
          </a:p>
        </p:txBody>
      </p:sp>
      <p:sp>
        <p:nvSpPr>
          <p:cNvPr id="38" name="Title 1">
            <a:extLst>
              <a:ext uri="{FF2B5EF4-FFF2-40B4-BE49-F238E27FC236}">
                <a16:creationId xmlns:a16="http://schemas.microsoft.com/office/drawing/2014/main" id="{45E392E8-5626-1B26-BC27-C9B04CBE54AB}"/>
              </a:ext>
            </a:extLst>
          </p:cNvPr>
          <p:cNvSpPr txBox="1">
            <a:spLocks/>
          </p:cNvSpPr>
          <p:nvPr/>
        </p:nvSpPr>
        <p:spPr>
          <a:xfrm>
            <a:off x="3612659" y="4053708"/>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explo</a:t>
            </a:r>
            <a:r>
              <a:rPr lang="en-GB" dirty="0">
                <a:solidFill>
                  <a:srgbClr val="EF8023"/>
                </a:solidFill>
                <a:latin typeface="+mn-lt"/>
                <a:ea typeface="Andika" panose="02000000000000000000" pitchFamily="2" charset="0"/>
                <a:cs typeface="Andika" panose="02000000000000000000" pitchFamily="2" charset="0"/>
              </a:rPr>
              <a:t>s</a:t>
            </a:r>
            <a:r>
              <a:rPr lang="en-GB" dirty="0">
                <a:solidFill>
                  <a:schemeClr val="bg1"/>
                </a:solidFill>
                <a:latin typeface="+mn-lt"/>
                <a:ea typeface="Andika" panose="02000000000000000000" pitchFamily="2" charset="0"/>
                <a:cs typeface="Andika" panose="02000000000000000000" pitchFamily="2" charset="0"/>
              </a:rPr>
              <a:t>ion</a:t>
            </a:r>
          </a:p>
        </p:txBody>
      </p:sp>
      <p:sp>
        <p:nvSpPr>
          <p:cNvPr id="39" name="Title 1">
            <a:extLst>
              <a:ext uri="{FF2B5EF4-FFF2-40B4-BE49-F238E27FC236}">
                <a16:creationId xmlns:a16="http://schemas.microsoft.com/office/drawing/2014/main" id="{371DF559-6696-83DF-DE56-79C0A3BC6895}"/>
              </a:ext>
            </a:extLst>
          </p:cNvPr>
          <p:cNvSpPr txBox="1">
            <a:spLocks/>
          </p:cNvSpPr>
          <p:nvPr/>
        </p:nvSpPr>
        <p:spPr>
          <a:xfrm>
            <a:off x="1241137" y="5425440"/>
            <a:ext cx="10515600" cy="944256"/>
          </a:xfrm>
          <a:prstGeom prst="roundRect">
            <a:avLst/>
          </a:prstGeom>
          <a:solidFill>
            <a:schemeClr val="bg1">
              <a:lumMod val="8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dirty="0"/>
              <a:t>Can you hear the /zh/ sound?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AA31D-151D-55D1-FB65-1DBBCB72ADCD}"/>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79552AC-C109-21E2-09A5-C29AB2B5B1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709EC641-1C74-E0D0-A2B1-BBBEA432501A}"/>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A71C354B-87A0-88E3-9BB3-C11AB09213A2}"/>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762C20A-7FDA-C3E8-3310-0038D7A62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90A198ED-6B7E-062B-0570-9F3BC9012B75}"/>
              </a:ext>
            </a:extLst>
          </p:cNvPr>
          <p:cNvSpPr txBox="1"/>
          <p:nvPr/>
        </p:nvSpPr>
        <p:spPr>
          <a:xfrm>
            <a:off x="548640" y="2013492"/>
            <a:ext cx="11089178" cy="1138773"/>
          </a:xfrm>
          <a:prstGeom prst="rect">
            <a:avLst/>
          </a:prstGeom>
          <a:noFill/>
        </p:spPr>
        <p:txBody>
          <a:bodyPr wrap="square" rtlCol="0">
            <a:spAutoFit/>
          </a:bodyPr>
          <a:lstStyle/>
          <a:p>
            <a:pPr algn="ctr"/>
            <a:r>
              <a:rPr lang="en-GB" sz="3400" dirty="0">
                <a:solidFill>
                  <a:schemeClr val="bg1"/>
                </a:solidFill>
              </a:rPr>
              <a:t>He said, "Let's meazhure our excitement and explore a new galaxy!”</a:t>
            </a:r>
          </a:p>
        </p:txBody>
      </p:sp>
      <p:sp>
        <p:nvSpPr>
          <p:cNvPr id="5" name="TextBox 4">
            <a:extLst>
              <a:ext uri="{FF2B5EF4-FFF2-40B4-BE49-F238E27FC236}">
                <a16:creationId xmlns:a16="http://schemas.microsoft.com/office/drawing/2014/main" id="{4B90C795-063D-D88E-2DF2-5D7CC00C37E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He said, "Let's </a:t>
            </a:r>
            <a:r>
              <a:rPr lang="en-GB" sz="3400" u="sng" dirty="0">
                <a:solidFill>
                  <a:srgbClr val="FF0000"/>
                </a:solidFill>
              </a:rPr>
              <a:t>measure</a:t>
            </a:r>
            <a:r>
              <a:rPr lang="en-GB" sz="3400" dirty="0">
                <a:solidFill>
                  <a:schemeClr val="bg1"/>
                </a:solidFill>
              </a:rPr>
              <a:t> our excitement and explore a new galaxy!”</a:t>
            </a:r>
          </a:p>
        </p:txBody>
      </p:sp>
      <p:sp>
        <p:nvSpPr>
          <p:cNvPr id="7" name="TextBox 6">
            <a:extLst>
              <a:ext uri="{FF2B5EF4-FFF2-40B4-BE49-F238E27FC236}">
                <a16:creationId xmlns:a16="http://schemas.microsoft.com/office/drawing/2014/main" id="{30D5A13A-F199-3A17-EF2E-18572552FEEB}"/>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He said, "Let's measure our excitement and explore a new galaxy!”</a:t>
            </a:r>
          </a:p>
        </p:txBody>
      </p:sp>
      <p:cxnSp>
        <p:nvCxnSpPr>
          <p:cNvPr id="9" name="Straight Connector 8">
            <a:extLst>
              <a:ext uri="{FF2B5EF4-FFF2-40B4-BE49-F238E27FC236}">
                <a16:creationId xmlns:a16="http://schemas.microsoft.com/office/drawing/2014/main" id="{51E2C308-9D29-5FDF-9E15-2301D034DDD2}"/>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00106D1-7C0F-3B16-BBAE-C32536173469}"/>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0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332509" y="2013492"/>
            <a:ext cx="11471564" cy="1138773"/>
          </a:xfrm>
          <a:prstGeom prst="rect">
            <a:avLst/>
          </a:prstGeom>
          <a:noFill/>
        </p:spPr>
        <p:txBody>
          <a:bodyPr wrap="square" rtlCol="0">
            <a:spAutoFit/>
          </a:bodyPr>
          <a:lstStyle/>
          <a:p>
            <a:pPr algn="ctr"/>
            <a:r>
              <a:rPr lang="en-GB" sz="3400" dirty="0">
                <a:solidFill>
                  <a:schemeClr val="bg1"/>
                </a:solidFill>
              </a:rPr>
              <a:t>It was an unuzhual treazhure chest because it glowed with a rainbow of colours. </a:t>
            </a:r>
          </a:p>
        </p:txBody>
      </p:sp>
      <p:sp>
        <p:nvSpPr>
          <p:cNvPr id="5" name="TextBox 4">
            <a:extLst>
              <a:ext uri="{FF2B5EF4-FFF2-40B4-BE49-F238E27FC236}">
                <a16:creationId xmlns:a16="http://schemas.microsoft.com/office/drawing/2014/main" id="{F0DEE1AF-CD63-92C3-FF47-5BE5E073B2B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It was an </a:t>
            </a:r>
            <a:r>
              <a:rPr lang="en-GB" sz="3400" u="sng" dirty="0">
                <a:solidFill>
                  <a:srgbClr val="FF0000"/>
                </a:solidFill>
              </a:rPr>
              <a:t>unusual</a:t>
            </a:r>
            <a:r>
              <a:rPr lang="en-GB" sz="3400" dirty="0">
                <a:solidFill>
                  <a:schemeClr val="bg1"/>
                </a:solidFill>
              </a:rPr>
              <a:t> </a:t>
            </a:r>
            <a:r>
              <a:rPr lang="en-GB" sz="3400" u="sng" dirty="0">
                <a:solidFill>
                  <a:srgbClr val="FF0000"/>
                </a:solidFill>
              </a:rPr>
              <a:t>treasure</a:t>
            </a:r>
            <a:r>
              <a:rPr lang="en-GB" sz="3400" dirty="0">
                <a:solidFill>
                  <a:schemeClr val="bg1"/>
                </a:solidFill>
              </a:rPr>
              <a:t> chest because it glowed with a rainbow of colours. </a:t>
            </a:r>
          </a:p>
        </p:txBody>
      </p:sp>
      <p:sp>
        <p:nvSpPr>
          <p:cNvPr id="7" name="TextBox 6">
            <a:extLst>
              <a:ext uri="{FF2B5EF4-FFF2-40B4-BE49-F238E27FC236}">
                <a16:creationId xmlns:a16="http://schemas.microsoft.com/office/drawing/2014/main" id="{B2DDB002-79BE-856D-A621-6F4457256337}"/>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It was an unusual treasure chest because it glowed with a rainbow of colours. </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4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Once upon a time, in a faraway galaxy, Emile the alien and his trusty robotic friend, Aimee, went on an adventure to find a hidden treasure. This wasn’t the usual kind of treasure, though. It was said to have the power to give incredible vision to whoever found it!</a:t>
            </a:r>
          </a:p>
          <a:p>
            <a:pPr marL="0" indent="0">
              <a:buNone/>
            </a:pPr>
            <a:r>
              <a:rPr lang="en-GB" sz="2200" dirty="0"/>
              <a:t>Before they left, Emile had been watching a magical television that showed him the treasure’s location. It wasn’t a normal television—it showed images from faraway planets, and it helped guide Emile and Aimee on their journey.</a:t>
            </a:r>
          </a:p>
          <a:p>
            <a:pPr marL="0" indent="0">
              <a:buNone/>
            </a:pPr>
            <a:r>
              <a:rPr lang="en-GB" sz="2200" dirty="0"/>
              <a:t>As they walked through the planet, they found a cave with two paths. “There’s a division in the cave,” said Aimee, “and we need to measure which path to take. We usually choose the left path, but this time, let’s try the right. It might be unusual!” Emile agreed, and they set off down the right path.</a:t>
            </a:r>
          </a:p>
          <a:p>
            <a:pPr marL="0" indent="0">
              <a:buNone/>
            </a:pPr>
            <a:r>
              <a:rPr lang="en-GB" sz="2200" dirty="0"/>
              <a:t>Suddenly, a loud explosion echoed through the cave! A pile of rocks had fallen, but they were safe. After the dust settled, Emile and Aimee made a revision to their plans, deciding to keep going despite the surprise. They knew the treasure was near!</a:t>
            </a:r>
          </a:p>
          <a:p>
            <a:pPr marL="0" indent="0">
              <a:buNone/>
            </a:pPr>
            <a:endParaRPr lang="en-US" sz="2200" dirty="0"/>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/zh/ sound spelt &lt;s&gt;?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9FC42-2563-CEF1-6A81-CA3C8B66B5CB}"/>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2711270-8F7F-4DF6-5B33-343E9888D2A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3555AC8F-903E-1B62-416D-A348C9324EAD}"/>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Once upon a time, in a faraway galaxy, Emile the alien and his trusty robotic friend, Aimee, went on an adventure to find a hidden </a:t>
            </a:r>
            <a:r>
              <a:rPr lang="en-GB" sz="2200" b="1" u="sng" dirty="0">
                <a:solidFill>
                  <a:srgbClr val="7030A0"/>
                </a:solidFill>
              </a:rPr>
              <a:t>treasure</a:t>
            </a:r>
            <a:r>
              <a:rPr lang="en-GB" sz="2200" dirty="0"/>
              <a:t>. This wasn’t the </a:t>
            </a:r>
            <a:r>
              <a:rPr lang="en-GB" sz="2200" b="1" u="sng" dirty="0">
                <a:solidFill>
                  <a:srgbClr val="7030A0"/>
                </a:solidFill>
              </a:rPr>
              <a:t>usual</a:t>
            </a:r>
            <a:r>
              <a:rPr lang="en-GB" sz="2200" dirty="0"/>
              <a:t> kind of </a:t>
            </a:r>
            <a:r>
              <a:rPr lang="en-GB" sz="2200" b="1" u="sng" dirty="0">
                <a:solidFill>
                  <a:srgbClr val="7030A0"/>
                </a:solidFill>
              </a:rPr>
              <a:t>treasure</a:t>
            </a:r>
            <a:r>
              <a:rPr lang="en-GB" sz="2200" dirty="0"/>
              <a:t>, though. It was said to have the power to give incredible </a:t>
            </a:r>
            <a:r>
              <a:rPr lang="en-GB" sz="2200" b="1" u="sng" dirty="0">
                <a:solidFill>
                  <a:srgbClr val="7030A0"/>
                </a:solidFill>
              </a:rPr>
              <a:t>vision</a:t>
            </a:r>
            <a:r>
              <a:rPr lang="en-GB" sz="2200" dirty="0"/>
              <a:t> to whoever found it!</a:t>
            </a:r>
          </a:p>
          <a:p>
            <a:pPr marL="0" indent="0">
              <a:buNone/>
            </a:pPr>
            <a:r>
              <a:rPr lang="en-GB" sz="2200" dirty="0"/>
              <a:t>Before they left, Emile had been watching a magical television that showed him the treasure’s location. It wasn’t a normal television—it showed images from faraway planets, and it helped guide Emile and Aimee on their journey.</a:t>
            </a:r>
          </a:p>
          <a:p>
            <a:pPr marL="0" indent="0">
              <a:buNone/>
            </a:pPr>
            <a:r>
              <a:rPr lang="en-GB" sz="2200" dirty="0"/>
              <a:t>As they walked through the planet, they found a cave with two paths. “There’s a division in the cave,” said Aimee, “and we need to measure which path to take. We usually choose the left path, but this time, let’s try the right. It might be unusual!” Emile agreed, and they set off down the right path.</a:t>
            </a:r>
          </a:p>
          <a:p>
            <a:pPr marL="0" indent="0">
              <a:buNone/>
            </a:pPr>
            <a:r>
              <a:rPr lang="en-GB" sz="2200" dirty="0"/>
              <a:t>Suddenly, a loud explosion echoed through the cave! A pile of rocks had fallen, but they were safe. After the dust settled, Emile and Aimee made a revision to their plans, deciding to keep going despite the surprise. They knew the treasure was near!</a:t>
            </a:r>
          </a:p>
          <a:p>
            <a:pPr marL="0" indent="0">
              <a:buNone/>
            </a:pPr>
            <a:endParaRPr lang="en-US" sz="2200" dirty="0"/>
          </a:p>
        </p:txBody>
      </p:sp>
      <p:sp>
        <p:nvSpPr>
          <p:cNvPr id="5" name="Title 1">
            <a:extLst>
              <a:ext uri="{FF2B5EF4-FFF2-40B4-BE49-F238E27FC236}">
                <a16:creationId xmlns:a16="http://schemas.microsoft.com/office/drawing/2014/main" id="{471446D3-6C7F-AE43-4BA8-AF3BAA58DA03}"/>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/zh/ sound spelt &lt;s&gt;?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287635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D445B-0FA6-748A-2324-24E507DA8F4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1CC4EDFE-7B1C-ABE4-B764-9ED93A00C83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2EA24F5C-04A1-CF7B-0BAC-FBFFBC1FD1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Once upon a time, in a faraway galaxy, Emile the alien and his trusty robotic friend, Aimee, went on an adventure to find a hidden </a:t>
            </a:r>
            <a:r>
              <a:rPr lang="en-GB" sz="2200" b="1" u="sng" dirty="0">
                <a:solidFill>
                  <a:srgbClr val="7030A0"/>
                </a:solidFill>
              </a:rPr>
              <a:t>treasure</a:t>
            </a:r>
            <a:r>
              <a:rPr lang="en-GB" sz="2200" dirty="0"/>
              <a:t>. This wasn’t the </a:t>
            </a:r>
            <a:r>
              <a:rPr lang="en-GB" sz="2200" b="1" u="sng" dirty="0">
                <a:solidFill>
                  <a:srgbClr val="7030A0"/>
                </a:solidFill>
              </a:rPr>
              <a:t>usual</a:t>
            </a:r>
            <a:r>
              <a:rPr lang="en-GB" sz="2200" dirty="0"/>
              <a:t> kind of </a:t>
            </a:r>
            <a:r>
              <a:rPr lang="en-GB" sz="2200" b="1" u="sng" dirty="0">
                <a:solidFill>
                  <a:srgbClr val="7030A0"/>
                </a:solidFill>
              </a:rPr>
              <a:t>treasure</a:t>
            </a:r>
            <a:r>
              <a:rPr lang="en-GB" sz="2200" dirty="0"/>
              <a:t>, though. It was said to have the power to give incredible </a:t>
            </a:r>
            <a:r>
              <a:rPr lang="en-GB" sz="2200" b="1" u="sng" dirty="0">
                <a:solidFill>
                  <a:srgbClr val="7030A0"/>
                </a:solidFill>
              </a:rPr>
              <a:t>vision</a:t>
            </a:r>
            <a:r>
              <a:rPr lang="en-GB" sz="2200" dirty="0"/>
              <a:t> to whoever found it!</a:t>
            </a:r>
          </a:p>
          <a:p>
            <a:pPr marL="0" indent="0">
              <a:buNone/>
            </a:pPr>
            <a:r>
              <a:rPr lang="en-GB" sz="2200" dirty="0"/>
              <a:t>Before they left, Emile had been watching a magical </a:t>
            </a:r>
            <a:r>
              <a:rPr lang="en-GB" sz="2200" b="1" u="sng" dirty="0">
                <a:solidFill>
                  <a:srgbClr val="7030A0"/>
                </a:solidFill>
              </a:rPr>
              <a:t>television</a:t>
            </a:r>
            <a:r>
              <a:rPr lang="en-GB" sz="2200" dirty="0"/>
              <a:t> that showed him the </a:t>
            </a:r>
            <a:r>
              <a:rPr lang="en-GB" sz="2200" b="1" u="sng" dirty="0">
                <a:solidFill>
                  <a:srgbClr val="7030A0"/>
                </a:solidFill>
              </a:rPr>
              <a:t>treasure’s</a:t>
            </a:r>
            <a:r>
              <a:rPr lang="en-GB" sz="2200" dirty="0"/>
              <a:t> location. It wasn’t a normal </a:t>
            </a:r>
            <a:r>
              <a:rPr lang="en-GB" sz="2200" b="1" u="sng" dirty="0">
                <a:solidFill>
                  <a:srgbClr val="7030A0"/>
                </a:solidFill>
              </a:rPr>
              <a:t>television</a:t>
            </a:r>
            <a:r>
              <a:rPr lang="en-GB" sz="2200" dirty="0"/>
              <a:t>—it showed images from faraway planets, and it helped guide Emile and Aimee on their journey.</a:t>
            </a:r>
          </a:p>
          <a:p>
            <a:pPr marL="0" indent="0">
              <a:buNone/>
            </a:pPr>
            <a:r>
              <a:rPr lang="en-GB" sz="2200" dirty="0"/>
              <a:t>As they walked through the planet, they found a cave with two paths. “There’s a division in the cave,” said Aimee, “and we need to measure which path to take. We usually choose the left path, but this time, let’s try the right. It might be unusual!” Emile agreed, and they set off down the right path.</a:t>
            </a:r>
          </a:p>
          <a:p>
            <a:pPr marL="0" indent="0">
              <a:buNone/>
            </a:pPr>
            <a:r>
              <a:rPr lang="en-GB" sz="2200" dirty="0"/>
              <a:t>Suddenly, a loud explosion echoed through the cave! A pile of rocks had fallen, but they were safe. After the dust settled, Emile and Aimee made a revision to their plans, deciding to keep going despite the surprise. They knew the treasure was near!</a:t>
            </a:r>
          </a:p>
          <a:p>
            <a:pPr marL="0" indent="0">
              <a:buNone/>
            </a:pPr>
            <a:endParaRPr lang="en-US" sz="2200" dirty="0"/>
          </a:p>
        </p:txBody>
      </p:sp>
      <p:sp>
        <p:nvSpPr>
          <p:cNvPr id="5" name="Title 1">
            <a:extLst>
              <a:ext uri="{FF2B5EF4-FFF2-40B4-BE49-F238E27FC236}">
                <a16:creationId xmlns:a16="http://schemas.microsoft.com/office/drawing/2014/main" id="{F00DB869-8D0A-3276-3D66-51147FE93256}"/>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/zh/ sound spelt &lt;s&gt;?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3508221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1724</Words>
  <Application>Microsoft Office PowerPoint</Application>
  <PresentationFormat>Widescreen</PresentationFormat>
  <Paragraphs>142</Paragraphs>
  <Slides>16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Andika</vt:lpstr>
      <vt:lpstr>Office Theme</vt:lpstr>
      <vt:lpstr> How to Use this PowerPoint</vt:lpstr>
      <vt:lpstr>The /zh/ sound  spelt s.</vt:lpstr>
      <vt:lpstr>Can you hear a common sound  in  these words?</vt:lpstr>
      <vt:lpstr>The s makes a /zh/ sound. </vt:lpstr>
      <vt:lpstr>Can you spot the spelling mistakes?</vt:lpstr>
      <vt:lpstr>Can you spot the spelling mistakes?</vt:lpstr>
      <vt:lpstr>PowerPoint Presentation</vt:lpstr>
      <vt:lpstr>PowerPoint Presentation</vt:lpstr>
      <vt:lpstr>PowerPoint Presentation</vt:lpstr>
      <vt:lpstr>PowerPoint Presentation</vt:lpstr>
      <vt:lpstr>PowerPoint Presentation</vt:lpstr>
      <vt:lpstr>Below are this week’s spellings.   You have 2 minutes to memorise all the words!</vt:lpstr>
      <vt:lpstr>How many can you remember?</vt:lpstr>
      <vt:lpstr>How many did you remember?</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39</cp:revision>
  <dcterms:created xsi:type="dcterms:W3CDTF">2022-05-31T09:42:07Z</dcterms:created>
  <dcterms:modified xsi:type="dcterms:W3CDTF">2025-12-08T15:48:00Z</dcterms:modified>
</cp:coreProperties>
</file>