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274" r:id="rId3"/>
    <p:sldId id="370" r:id="rId4"/>
    <p:sldId id="371" r:id="rId5"/>
    <p:sldId id="302" r:id="rId6"/>
    <p:sldId id="292" r:id="rId7"/>
    <p:sldId id="361" r:id="rId8"/>
    <p:sldId id="362" r:id="rId9"/>
    <p:sldId id="305" r:id="rId10"/>
    <p:sldId id="294" r:id="rId11"/>
    <p:sldId id="299" r:id="rId12"/>
    <p:sldId id="374" r:id="rId13"/>
    <p:sldId id="375" r:id="rId14"/>
    <p:sldId id="281" r:id="rId15"/>
    <p:sldId id="282" r:id="rId16"/>
    <p:sldId id="283" r:id="rId17"/>
    <p:sldId id="286" r:id="rId18"/>
    <p:sldId id="285" r:id="rId19"/>
    <p:sldId id="287" r:id="rId20"/>
    <p:sldId id="284" r:id="rId21"/>
    <p:sldId id="288" r:id="rId22"/>
    <p:sldId id="289" r:id="rId23"/>
    <p:sldId id="295" r:id="rId24"/>
    <p:sldId id="296" r:id="rId25"/>
    <p:sldId id="300" r:id="rId26"/>
    <p:sldId id="379" r:id="rId27"/>
    <p:sldId id="380" r:id="rId28"/>
    <p:sldId id="372" r:id="rId29"/>
    <p:sldId id="373" r:id="rId30"/>
    <p:sldId id="363" r:id="rId31"/>
    <p:sldId id="365" r:id="rId32"/>
    <p:sldId id="352" r:id="rId33"/>
    <p:sldId id="366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DFAE2C-CEE6-4AF4-A60C-69B795CD0E78}" v="1" dt="2025-12-08T15:57:19.2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modSld">
      <pc:chgData name="Glen Jones" userId="e846aaca-4b24-4b13-b0d0-f2308e16b284" providerId="ADAL" clId="{ED47ACC3-9597-4D89-A1DC-43CF280EF274}" dt="2025-12-08T15:57:19.239" v="0"/>
      <pc:docMkLst>
        <pc:docMk/>
      </pc:docMkLst>
      <pc:sldChg chg="addSp modSp modAnim">
        <pc:chgData name="Glen Jones" userId="e846aaca-4b24-4b13-b0d0-f2308e16b284" providerId="ADAL" clId="{ED47ACC3-9597-4D89-A1DC-43CF280EF274}" dt="2025-12-08T15:57:19.239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7:19.239" v="0"/>
          <ac:spMkLst>
            <pc:docMk/>
            <pc:sldMk cId="0" sldId="277"/>
            <ac:spMk id="2" creationId="{5542257D-4717-BF2D-A4DC-066D6C051C0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0FA5A9A8-2B53-1CDF-23C4-99B578F11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three more suffixes: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830259" y="25016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3684105" y="2553488"/>
            <a:ext cx="7765466" cy="333124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end in any of these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CF5C6CF-A1F0-E458-E9A4-FFF2AC7A9EB3}"/>
              </a:ext>
            </a:extLst>
          </p:cNvPr>
          <p:cNvSpPr txBox="1">
            <a:spLocks/>
          </p:cNvSpPr>
          <p:nvPr/>
        </p:nvSpPr>
        <p:spPr>
          <a:xfrm>
            <a:off x="830258" y="4957431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-ful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7E584B7-91BB-580E-CFD4-682CAB9CC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830259" y="25016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CF5C6CF-A1F0-E458-E9A4-FFF2AC7A9EB3}"/>
              </a:ext>
            </a:extLst>
          </p:cNvPr>
          <p:cNvSpPr txBox="1">
            <a:spLocks/>
          </p:cNvSpPr>
          <p:nvPr/>
        </p:nvSpPr>
        <p:spPr>
          <a:xfrm>
            <a:off x="830258" y="4957431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-ful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3546955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6263651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3DC6C1-4E2E-3E55-E8A6-03231C34079A}"/>
              </a:ext>
            </a:extLst>
          </p:cNvPr>
          <p:cNvSpPr txBox="1">
            <a:spLocks/>
          </p:cNvSpPr>
          <p:nvPr/>
        </p:nvSpPr>
        <p:spPr>
          <a:xfrm>
            <a:off x="8980346" y="250169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F2CF9A6-8076-AE7B-BEE1-3760E4977FDC}"/>
              </a:ext>
            </a:extLst>
          </p:cNvPr>
          <p:cNvSpPr txBox="1">
            <a:spLocks/>
          </p:cNvSpPr>
          <p:nvPr/>
        </p:nvSpPr>
        <p:spPr>
          <a:xfrm>
            <a:off x="3546955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E1E2C5-2CC1-B78D-DF39-6D42EE3ACB97}"/>
              </a:ext>
            </a:extLst>
          </p:cNvPr>
          <p:cNvSpPr txBox="1">
            <a:spLocks/>
          </p:cNvSpPr>
          <p:nvPr/>
        </p:nvSpPr>
        <p:spPr>
          <a:xfrm>
            <a:off x="6263651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plain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38FC53-1D9D-855A-5905-DD6A9D320DF7}"/>
              </a:ext>
            </a:extLst>
          </p:cNvPr>
          <p:cNvSpPr txBox="1">
            <a:spLocks/>
          </p:cNvSpPr>
          <p:nvPr/>
        </p:nvSpPr>
        <p:spPr>
          <a:xfrm>
            <a:off x="8980346" y="372956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FAACC72-414D-451D-4A92-FA133A69AC37}"/>
              </a:ext>
            </a:extLst>
          </p:cNvPr>
          <p:cNvSpPr txBox="1">
            <a:spLocks/>
          </p:cNvSpPr>
          <p:nvPr/>
        </p:nvSpPr>
        <p:spPr>
          <a:xfrm>
            <a:off x="3546955" y="495743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3D2DA8A-6EFC-ED20-50D8-DC40D4CAEC5E}"/>
              </a:ext>
            </a:extLst>
          </p:cNvPr>
          <p:cNvSpPr txBox="1">
            <a:spLocks/>
          </p:cNvSpPr>
          <p:nvPr/>
        </p:nvSpPr>
        <p:spPr>
          <a:xfrm>
            <a:off x="6263651" y="495743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0CD4FD5-2D7A-168D-1D08-9E3E6653E924}"/>
              </a:ext>
            </a:extLst>
          </p:cNvPr>
          <p:cNvSpPr txBox="1">
            <a:spLocks/>
          </p:cNvSpPr>
          <p:nvPr/>
        </p:nvSpPr>
        <p:spPr>
          <a:xfrm>
            <a:off x="8980346" y="495743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3239A-1593-B6C3-194F-81BD02F28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99A12FF-DB24-2CE2-B014-E5570E5C9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5A15282-7073-9678-91A1-8466C041B361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guess what 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suffixes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C6FFD6-4D7B-7804-C1F7-07ED4C4831FD}"/>
              </a:ext>
            </a:extLst>
          </p:cNvPr>
          <p:cNvSpPr txBox="1">
            <a:spLocks/>
          </p:cNvSpPr>
          <p:nvPr/>
        </p:nvSpPr>
        <p:spPr>
          <a:xfrm>
            <a:off x="830259" y="25016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112BA66-C8C0-EDD2-698F-E9F54C28D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32B144E-82CE-DD7C-7299-A7A539D56D62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F40BBF-99B5-D438-042D-7B29F4A0C484}"/>
              </a:ext>
            </a:extLst>
          </p:cNvPr>
          <p:cNvSpPr txBox="1">
            <a:spLocks/>
          </p:cNvSpPr>
          <p:nvPr/>
        </p:nvSpPr>
        <p:spPr>
          <a:xfrm>
            <a:off x="830258" y="4957431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-ful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7E80AB-773E-A6D6-82FB-86232D8980FA}"/>
              </a:ext>
            </a:extLst>
          </p:cNvPr>
          <p:cNvSpPr txBox="1">
            <a:spLocks/>
          </p:cNvSpPr>
          <p:nvPr/>
        </p:nvSpPr>
        <p:spPr>
          <a:xfrm>
            <a:off x="3546955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3D22C5A-C22B-1C0D-0406-D9BA605940BC}"/>
              </a:ext>
            </a:extLst>
          </p:cNvPr>
          <p:cNvSpPr txBox="1">
            <a:spLocks/>
          </p:cNvSpPr>
          <p:nvPr/>
        </p:nvSpPr>
        <p:spPr>
          <a:xfrm>
            <a:off x="6263651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2F0930-6AAE-D67F-D59D-B479D1EBB3AD}"/>
              </a:ext>
            </a:extLst>
          </p:cNvPr>
          <p:cNvSpPr txBox="1">
            <a:spLocks/>
          </p:cNvSpPr>
          <p:nvPr/>
        </p:nvSpPr>
        <p:spPr>
          <a:xfrm>
            <a:off x="8980346" y="250169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A36455-D182-BEEF-C561-B98F0C7CB9EE}"/>
              </a:ext>
            </a:extLst>
          </p:cNvPr>
          <p:cNvSpPr txBox="1">
            <a:spLocks/>
          </p:cNvSpPr>
          <p:nvPr/>
        </p:nvSpPr>
        <p:spPr>
          <a:xfrm>
            <a:off x="3546955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4BF70FF-2937-8364-9D2E-9A46C2BAD490}"/>
              </a:ext>
            </a:extLst>
          </p:cNvPr>
          <p:cNvSpPr txBox="1">
            <a:spLocks/>
          </p:cNvSpPr>
          <p:nvPr/>
        </p:nvSpPr>
        <p:spPr>
          <a:xfrm>
            <a:off x="6263651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plain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CF2BCEB-E24E-4227-8215-DDB4BF996361}"/>
              </a:ext>
            </a:extLst>
          </p:cNvPr>
          <p:cNvSpPr txBox="1">
            <a:spLocks/>
          </p:cNvSpPr>
          <p:nvPr/>
        </p:nvSpPr>
        <p:spPr>
          <a:xfrm>
            <a:off x="8980346" y="372956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C18A271-3792-9DD2-52F6-23402C9551F8}"/>
              </a:ext>
            </a:extLst>
          </p:cNvPr>
          <p:cNvSpPr txBox="1">
            <a:spLocks/>
          </p:cNvSpPr>
          <p:nvPr/>
        </p:nvSpPr>
        <p:spPr>
          <a:xfrm>
            <a:off x="3546955" y="495743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1462A46-6F70-2FE6-98DA-B6503B5A66C3}"/>
              </a:ext>
            </a:extLst>
          </p:cNvPr>
          <p:cNvSpPr txBox="1">
            <a:spLocks/>
          </p:cNvSpPr>
          <p:nvPr/>
        </p:nvSpPr>
        <p:spPr>
          <a:xfrm>
            <a:off x="6263651" y="495743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FF1F05-D202-1F76-058E-CE4CE67D0D8A}"/>
              </a:ext>
            </a:extLst>
          </p:cNvPr>
          <p:cNvSpPr txBox="1">
            <a:spLocks/>
          </p:cNvSpPr>
          <p:nvPr/>
        </p:nvSpPr>
        <p:spPr>
          <a:xfrm>
            <a:off x="8980346" y="495743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</p:spTree>
    <p:extLst>
      <p:ext uri="{BB962C8B-B14F-4D97-AF65-F5344CB8AC3E}">
        <p14:creationId xmlns:p14="http://schemas.microsoft.com/office/powerpoint/2010/main" val="189622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3046A-4FB1-9903-96D0-DC571F11F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459D68B-BBB7-ACDF-4D2E-63A995041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E0B02D9-1950-7A60-42CF-0BE53323C3C5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guess what 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suffixes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282055-25F8-BE15-F3C0-61A1C79CF261}"/>
              </a:ext>
            </a:extLst>
          </p:cNvPr>
          <p:cNvSpPr txBox="1">
            <a:spLocks/>
          </p:cNvSpPr>
          <p:nvPr/>
        </p:nvSpPr>
        <p:spPr>
          <a:xfrm>
            <a:off x="830259" y="250169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EF31B69-01AE-9AE5-8EAC-5EA4726989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A285631-10D3-F1B4-E111-C6454178E7E6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85DEC0-9E72-F29E-8E9A-621B9EDD534C}"/>
              </a:ext>
            </a:extLst>
          </p:cNvPr>
          <p:cNvSpPr txBox="1">
            <a:spLocks/>
          </p:cNvSpPr>
          <p:nvPr/>
        </p:nvSpPr>
        <p:spPr>
          <a:xfrm>
            <a:off x="830258" y="4957431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-ful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FACC98-AA51-5B53-99DA-785972E06C47}"/>
              </a:ext>
            </a:extLst>
          </p:cNvPr>
          <p:cNvSpPr txBox="1">
            <a:spLocks/>
          </p:cNvSpPr>
          <p:nvPr/>
        </p:nvSpPr>
        <p:spPr>
          <a:xfrm>
            <a:off x="3546955" y="250169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627882-0A8C-2CAC-104E-C77822565BEF}"/>
              </a:ext>
            </a:extLst>
          </p:cNvPr>
          <p:cNvSpPr txBox="1">
            <a:spLocks/>
          </p:cNvSpPr>
          <p:nvPr/>
        </p:nvSpPr>
        <p:spPr>
          <a:xfrm>
            <a:off x="6263651" y="2501694"/>
            <a:ext cx="5106714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means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result of.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result of being merry.)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FDDA522-F060-E229-85F9-D00735E74F09}"/>
              </a:ext>
            </a:extLst>
          </p:cNvPr>
          <p:cNvSpPr txBox="1">
            <a:spLocks/>
          </p:cNvSpPr>
          <p:nvPr/>
        </p:nvSpPr>
        <p:spPr>
          <a:xfrm>
            <a:off x="3546955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14BBD8-301A-1147-2F9B-A845C7D0E791}"/>
              </a:ext>
            </a:extLst>
          </p:cNvPr>
          <p:cNvSpPr txBox="1">
            <a:spLocks/>
          </p:cNvSpPr>
          <p:nvPr/>
        </p:nvSpPr>
        <p:spPr>
          <a:xfrm>
            <a:off x="6263651" y="3729563"/>
            <a:ext cx="5106714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has the quality of.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quality of sad.)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9A799A2-6A7E-C04A-1825-527345E1E242}"/>
              </a:ext>
            </a:extLst>
          </p:cNvPr>
          <p:cNvSpPr txBox="1">
            <a:spLocks/>
          </p:cNvSpPr>
          <p:nvPr/>
        </p:nvSpPr>
        <p:spPr>
          <a:xfrm>
            <a:off x="3546955" y="495743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44072F5-D2DD-E69C-7E6F-8BD3D1251AAC}"/>
              </a:ext>
            </a:extLst>
          </p:cNvPr>
          <p:cNvSpPr txBox="1">
            <a:spLocks/>
          </p:cNvSpPr>
          <p:nvPr/>
        </p:nvSpPr>
        <p:spPr>
          <a:xfrm>
            <a:off x="6263651" y="4957431"/>
            <a:ext cx="5106714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full or able to do.</a:t>
            </a:r>
            <a:b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(Full of care.)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29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8E4D9D7-41AE-A9ED-67D1-51C6BAB21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giggled with enjoyment.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enjoy</a:t>
            </a:r>
            <a:r>
              <a:rPr lang="en-GB" sz="8000" dirty="0">
                <a:solidFill>
                  <a:srgbClr val="7030A0"/>
                </a:solidFill>
              </a:rPr>
              <a:t>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080" y="2120719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990EAF9-0EF2-BF8A-4FFD-DF4D0215F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hear sounds of merriment.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34609" y="2626175"/>
            <a:ext cx="5327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merri</a:t>
            </a:r>
            <a:r>
              <a:rPr lang="en-GB" sz="8000" dirty="0">
                <a:solidFill>
                  <a:srgbClr val="7030A0"/>
                </a:solidFill>
              </a:rPr>
              <a:t>ment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714" y="168486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F508F15-5187-6ED4-6C27-031A1CB0C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enjoying this experiment.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17290" y="2558407"/>
            <a:ext cx="62023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experi</a:t>
            </a:r>
            <a:r>
              <a:rPr lang="en-GB" sz="8000" dirty="0">
                <a:solidFill>
                  <a:srgbClr val="7030A0"/>
                </a:solidFill>
              </a:rPr>
              <a:t>ment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763" y="2038336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28FDC88-D2C2-1B7C-17DD-BEF9FC0F1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felt sadness.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5"/>
            <a:ext cx="4359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r>
              <a:rPr lang="en-GB" sz="8000" dirty="0">
                <a:solidFill>
                  <a:srgbClr val="7030A0"/>
                </a:solidFill>
              </a:rPr>
              <a:t>ness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2089393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B93AF18-659D-300F-CF0D-C74C7CD9D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liked the plainness of the picture.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6569" y="25716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plain</a:t>
            </a:r>
            <a:r>
              <a:rPr lang="en-GB" sz="8000" dirty="0">
                <a:solidFill>
                  <a:srgbClr val="7030A0"/>
                </a:solidFill>
              </a:rPr>
              <a:t>ness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2492" y="1806881"/>
            <a:ext cx="4646512" cy="433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F7BC6D-86F9-BD60-C42E-C48F4127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laughed with happiness.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4278" y="2611416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happi</a:t>
            </a:r>
            <a:r>
              <a:rPr lang="en-GB" sz="8000" dirty="0">
                <a:solidFill>
                  <a:srgbClr val="7030A0"/>
                </a:solidFill>
              </a:rPr>
              <a:t>ness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59" y="1944712"/>
            <a:ext cx="3728787" cy="48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9B5DEF-1ADE-9836-DAC9-927EFB11EE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23507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Adding the suffixes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–ment, -ness and -ful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954254F-6D19-BE3F-6168-311CC5CFB7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26CA0B9-B390-1AC5-EA5E-B88043BACB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F7C5EFB-5351-BE58-4C87-55D19D135F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C8411DB-47AA-F2DC-5575-F3AE5CDA1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be careful when lighting the match.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68348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care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7" y="1854680"/>
            <a:ext cx="5552157" cy="437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487DF18-2969-0C84-6F50-44C3611FE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dog was feeling playful this morning.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31026" y="2571659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play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895" y="1437609"/>
            <a:ext cx="5997729" cy="559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C9989DC-B7C9-29B4-F487-C4CA023EB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Daylight is plentiful in mid-summer.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06685" y="26114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plenti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28800"/>
            <a:ext cx="3845569" cy="495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7AD3144-4E9E-5874-AA06-16BD16CD9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is forgetful.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28661" y="2571660"/>
            <a:ext cx="61527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forget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2070" y="1405029"/>
            <a:ext cx="5750686" cy="453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C415F82-79C1-8641-E7AC-198A5AA60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hopeful that he will find all of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03304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hope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30458"/>
            <a:ext cx="5281476" cy="492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9446242-DFF5-CF42-B1EF-43976B5D8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knee is painful after I fell over.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06685" y="26114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pain</a:t>
            </a:r>
            <a:r>
              <a:rPr lang="en-GB" sz="8000" dirty="0">
                <a:solidFill>
                  <a:srgbClr val="7030A0"/>
                </a:solidFill>
              </a:rPr>
              <a:t>ful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23938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23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merriment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happiness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enjoyment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plentiful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+ Suffix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DA01D-19FB-BF64-0757-27E92E394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0C26EF0C-AF45-C89A-4E50-CAE6EFBAE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BA8E6-9955-9F54-94D6-D5C64414F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What letter is at the end of the root words?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792320-7322-8DB4-6462-C0FB594FFD29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Word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2C95BE0-147E-BA64-F1CB-FE6FDCA688AE}"/>
              </a:ext>
            </a:extLst>
          </p:cNvPr>
          <p:cNvSpPr txBox="1">
            <a:spLocks/>
          </p:cNvSpPr>
          <p:nvPr/>
        </p:nvSpPr>
        <p:spPr>
          <a:xfrm>
            <a:off x="5602761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88D34F9-E366-0B50-0BE3-FDD16BC94857}"/>
              </a:ext>
            </a:extLst>
          </p:cNvPr>
          <p:cNvSpPr txBox="1">
            <a:spLocks/>
          </p:cNvSpPr>
          <p:nvPr/>
        </p:nvSpPr>
        <p:spPr>
          <a:xfrm>
            <a:off x="5602761" y="323269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45846-DE8E-D449-2068-16533D5C2C70}"/>
              </a:ext>
            </a:extLst>
          </p:cNvPr>
          <p:cNvSpPr txBox="1">
            <a:spLocks/>
          </p:cNvSpPr>
          <p:nvPr/>
        </p:nvSpPr>
        <p:spPr>
          <a:xfrm>
            <a:off x="8925134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merriment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792B5AB-BADE-3D2C-3918-207BA39D51FD}"/>
              </a:ext>
            </a:extLst>
          </p:cNvPr>
          <p:cNvSpPr txBox="1">
            <a:spLocks/>
          </p:cNvSpPr>
          <p:nvPr/>
        </p:nvSpPr>
        <p:spPr>
          <a:xfrm>
            <a:off x="8922973" y="39807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happiness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C79AEC2-AE61-E50C-412A-75B18423EE9E}"/>
              </a:ext>
            </a:extLst>
          </p:cNvPr>
          <p:cNvSpPr txBox="1">
            <a:spLocks/>
          </p:cNvSpPr>
          <p:nvPr/>
        </p:nvSpPr>
        <p:spPr>
          <a:xfrm>
            <a:off x="5602761" y="472872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7EFF9DD-642C-F5B9-629E-CF84F6C99914}"/>
              </a:ext>
            </a:extLst>
          </p:cNvPr>
          <p:cNvSpPr txBox="1">
            <a:spLocks/>
          </p:cNvSpPr>
          <p:nvPr/>
        </p:nvSpPr>
        <p:spPr>
          <a:xfrm>
            <a:off x="8925134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enjoyment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2146101-DE08-A6A0-D585-917BBFE213B9}"/>
              </a:ext>
            </a:extLst>
          </p:cNvPr>
          <p:cNvSpPr txBox="1">
            <a:spLocks/>
          </p:cNvSpPr>
          <p:nvPr/>
        </p:nvSpPr>
        <p:spPr>
          <a:xfrm>
            <a:off x="5602761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DDAD3BD-B5D1-D3A4-13DC-639C22C9E314}"/>
              </a:ext>
            </a:extLst>
          </p:cNvPr>
          <p:cNvSpPr txBox="1">
            <a:spLocks/>
          </p:cNvSpPr>
          <p:nvPr/>
        </p:nvSpPr>
        <p:spPr>
          <a:xfrm>
            <a:off x="8922973" y="472872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plentiful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5EE4690-46F7-F08A-7CD5-5AAC85EEE83B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+ Suffix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3A030D8-9288-FF26-4652-75E4F8F09489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CDCA59E-DED5-44C9-5D96-047B7902DDD7}"/>
              </a:ext>
            </a:extLst>
          </p:cNvPr>
          <p:cNvSpPr txBox="1">
            <a:spLocks/>
          </p:cNvSpPr>
          <p:nvPr/>
        </p:nvSpPr>
        <p:spPr>
          <a:xfrm>
            <a:off x="5602761" y="55181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9B4173A-B1C9-526A-4E92-0A2F4A46CF65}"/>
              </a:ext>
            </a:extLst>
          </p:cNvPr>
          <p:cNvSpPr txBox="1">
            <a:spLocks/>
          </p:cNvSpPr>
          <p:nvPr/>
        </p:nvSpPr>
        <p:spPr>
          <a:xfrm>
            <a:off x="8938405" y="544913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A831AE-3460-D23E-7CB6-CFBA837A0983}"/>
              </a:ext>
            </a:extLst>
          </p:cNvPr>
          <p:cNvSpPr txBox="1">
            <a:spLocks/>
          </p:cNvSpPr>
          <p:nvPr/>
        </p:nvSpPr>
        <p:spPr>
          <a:xfrm>
            <a:off x="545432" y="201508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you see that all these root words end in &lt;y&gt;?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D96B468-1378-006A-CC96-74215EA2179B}"/>
              </a:ext>
            </a:extLst>
          </p:cNvPr>
          <p:cNvSpPr txBox="1">
            <a:spLocks/>
          </p:cNvSpPr>
          <p:nvPr/>
        </p:nvSpPr>
        <p:spPr>
          <a:xfrm>
            <a:off x="545432" y="201508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What happens to the &lt;y&gt; at the end of the root word 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before the suffix is added?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57EC80-E79B-072D-C949-0C0E15D9C1FD}"/>
              </a:ext>
            </a:extLst>
          </p:cNvPr>
          <p:cNvSpPr txBox="1">
            <a:spLocks/>
          </p:cNvSpPr>
          <p:nvPr/>
        </p:nvSpPr>
        <p:spPr>
          <a:xfrm>
            <a:off x="545432" y="1543799"/>
            <a:ext cx="3947218" cy="11710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 words swap the &lt;y&gt; for an &lt;i&gt; when adding some suffixes.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08F514-C543-6C87-75FB-6F115E538106}"/>
              </a:ext>
            </a:extLst>
          </p:cNvPr>
          <p:cNvSpPr txBox="1">
            <a:spLocks/>
          </p:cNvSpPr>
          <p:nvPr/>
        </p:nvSpPr>
        <p:spPr>
          <a:xfrm>
            <a:off x="545432" y="2849405"/>
            <a:ext cx="3947218" cy="97377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 usually depends if the &lt;y&gt; is after a consonant or a vowel!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B978B-5BC3-D7DC-11AE-4972529E7E5C}"/>
              </a:ext>
            </a:extLst>
          </p:cNvPr>
          <p:cNvSpPr txBox="1">
            <a:spLocks/>
          </p:cNvSpPr>
          <p:nvPr/>
        </p:nvSpPr>
        <p:spPr>
          <a:xfrm>
            <a:off x="563320" y="3983675"/>
            <a:ext cx="191986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7B2CE56-AD66-21DC-3BB7-01E9233427A5}"/>
              </a:ext>
            </a:extLst>
          </p:cNvPr>
          <p:cNvSpPr txBox="1">
            <a:spLocks/>
          </p:cNvSpPr>
          <p:nvPr/>
        </p:nvSpPr>
        <p:spPr>
          <a:xfrm>
            <a:off x="2572788" y="3980706"/>
            <a:ext cx="1919862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</a:t>
            </a:r>
            <a:r>
              <a:rPr lang="en-GB" sz="1800" b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54713B-AE1F-EF7D-137D-7BD53939447E}"/>
              </a:ext>
            </a:extLst>
          </p:cNvPr>
          <p:cNvSpPr txBox="1">
            <a:spLocks/>
          </p:cNvSpPr>
          <p:nvPr/>
        </p:nvSpPr>
        <p:spPr>
          <a:xfrm>
            <a:off x="545432" y="4706816"/>
            <a:ext cx="3947218" cy="194967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reason for this is because the vowel +y combine to make specific vowel sounds like oy, </a:t>
            </a:r>
            <a:r>
              <a:rPr lang="en-GB" sz="20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ay.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These sounds are important in our pronunciation of those words, so we keep the y.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0CE4213-CAA4-B512-FA76-5F1633F74A53}"/>
              </a:ext>
            </a:extLst>
          </p:cNvPr>
          <p:cNvSpPr txBox="1">
            <a:spLocks/>
          </p:cNvSpPr>
          <p:nvPr/>
        </p:nvSpPr>
        <p:spPr>
          <a:xfrm>
            <a:off x="5602761" y="249404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8ED857B-828B-A865-A79C-40FE2E4D2334}"/>
              </a:ext>
            </a:extLst>
          </p:cNvPr>
          <p:cNvSpPr txBox="1">
            <a:spLocks/>
          </p:cNvSpPr>
          <p:nvPr/>
        </p:nvSpPr>
        <p:spPr>
          <a:xfrm>
            <a:off x="5602761" y="321413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merry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B416908-B746-BC0C-43CD-4ADE012AB5F3}"/>
              </a:ext>
            </a:extLst>
          </p:cNvPr>
          <p:cNvSpPr txBox="1">
            <a:spLocks/>
          </p:cNvSpPr>
          <p:nvPr/>
        </p:nvSpPr>
        <p:spPr>
          <a:xfrm>
            <a:off x="5602761" y="47259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8D937BF-7E08-B1B4-E220-10176500C58D}"/>
              </a:ext>
            </a:extLst>
          </p:cNvPr>
          <p:cNvSpPr txBox="1">
            <a:spLocks/>
          </p:cNvSpPr>
          <p:nvPr/>
        </p:nvSpPr>
        <p:spPr>
          <a:xfrm>
            <a:off x="5602761" y="39621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84B3AF3-74B2-1925-3153-489EF30FEAFD}"/>
              </a:ext>
            </a:extLst>
          </p:cNvPr>
          <p:cNvSpPr txBox="1">
            <a:spLocks/>
          </p:cNvSpPr>
          <p:nvPr/>
        </p:nvSpPr>
        <p:spPr>
          <a:xfrm>
            <a:off x="5602761" y="55181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D22409-6E57-6714-E176-A3119B6DB056}"/>
              </a:ext>
            </a:extLst>
          </p:cNvPr>
          <p:cNvSpPr txBox="1">
            <a:spLocks/>
          </p:cNvSpPr>
          <p:nvPr/>
        </p:nvSpPr>
        <p:spPr>
          <a:xfrm>
            <a:off x="5602761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50C397-4CFF-A840-1DE7-74E1F8D024FC}"/>
              </a:ext>
            </a:extLst>
          </p:cNvPr>
          <p:cNvSpPr txBox="1">
            <a:spLocks/>
          </p:cNvSpPr>
          <p:nvPr/>
        </p:nvSpPr>
        <p:spPr>
          <a:xfrm>
            <a:off x="5602761" y="323269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19C5C48-0072-6DFC-59BA-FF0E097BF7F1}"/>
              </a:ext>
            </a:extLst>
          </p:cNvPr>
          <p:cNvSpPr txBox="1">
            <a:spLocks/>
          </p:cNvSpPr>
          <p:nvPr/>
        </p:nvSpPr>
        <p:spPr>
          <a:xfrm>
            <a:off x="5602761" y="472872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D53CD71-BA03-C1EE-EA52-B51DAEBB6A75}"/>
              </a:ext>
            </a:extLst>
          </p:cNvPr>
          <p:cNvSpPr txBox="1">
            <a:spLocks/>
          </p:cNvSpPr>
          <p:nvPr/>
        </p:nvSpPr>
        <p:spPr>
          <a:xfrm>
            <a:off x="5602761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300007-502A-21B5-AE89-45DBE96C8EEE}"/>
              </a:ext>
            </a:extLst>
          </p:cNvPr>
          <p:cNvSpPr txBox="1">
            <a:spLocks/>
          </p:cNvSpPr>
          <p:nvPr/>
        </p:nvSpPr>
        <p:spPr>
          <a:xfrm>
            <a:off x="5602761" y="55181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B106DC-178C-4040-9735-4424049E7551}"/>
              </a:ext>
            </a:extLst>
          </p:cNvPr>
          <p:cNvSpPr txBox="1">
            <a:spLocks/>
          </p:cNvSpPr>
          <p:nvPr/>
        </p:nvSpPr>
        <p:spPr>
          <a:xfrm>
            <a:off x="8916379" y="324145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A1220CF-09D4-9B5E-20D9-820F9296125B}"/>
              </a:ext>
            </a:extLst>
          </p:cNvPr>
          <p:cNvSpPr txBox="1">
            <a:spLocks/>
          </p:cNvSpPr>
          <p:nvPr/>
        </p:nvSpPr>
        <p:spPr>
          <a:xfrm>
            <a:off x="8914218" y="396705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D4A7A91-10E9-4473-B804-9CAF6896E197}"/>
              </a:ext>
            </a:extLst>
          </p:cNvPr>
          <p:cNvSpPr txBox="1">
            <a:spLocks/>
          </p:cNvSpPr>
          <p:nvPr/>
        </p:nvSpPr>
        <p:spPr>
          <a:xfrm>
            <a:off x="8916379" y="250689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DDB4E7A-3247-FC6A-23EE-B760E100FF3F}"/>
              </a:ext>
            </a:extLst>
          </p:cNvPr>
          <p:cNvSpPr txBox="1">
            <a:spLocks/>
          </p:cNvSpPr>
          <p:nvPr/>
        </p:nvSpPr>
        <p:spPr>
          <a:xfrm>
            <a:off x="8914218" y="47240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plent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21AFC34-81C5-813B-1E58-0D9752981E0C}"/>
              </a:ext>
            </a:extLst>
          </p:cNvPr>
          <p:cNvSpPr txBox="1">
            <a:spLocks/>
          </p:cNvSpPr>
          <p:nvPr/>
        </p:nvSpPr>
        <p:spPr>
          <a:xfrm>
            <a:off x="8929650" y="5444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ACD5F30-2EE4-201E-C973-CA9528F351D3}"/>
              </a:ext>
            </a:extLst>
          </p:cNvPr>
          <p:cNvSpPr txBox="1">
            <a:spLocks/>
          </p:cNvSpPr>
          <p:nvPr/>
        </p:nvSpPr>
        <p:spPr>
          <a:xfrm>
            <a:off x="5602761" y="250277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</a:t>
            </a:r>
            <a:r>
              <a:rPr lang="en-GB" sz="1800" u="sng" dirty="0">
                <a:solidFill>
                  <a:srgbClr val="FF66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BFF9A336-BF43-BBDD-8A40-6FDACE8D6D62}"/>
              </a:ext>
            </a:extLst>
          </p:cNvPr>
          <p:cNvSpPr txBox="1">
            <a:spLocks/>
          </p:cNvSpPr>
          <p:nvPr/>
        </p:nvSpPr>
        <p:spPr>
          <a:xfrm>
            <a:off x="5602761" y="32402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</a:t>
            </a:r>
            <a:r>
              <a:rPr lang="en-GB" sz="1800" u="sng" dirty="0">
                <a:solidFill>
                  <a:srgbClr val="FF66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403D831-EC00-6720-BDE5-FEC0218138DA}"/>
              </a:ext>
            </a:extLst>
          </p:cNvPr>
          <p:cNvSpPr txBox="1">
            <a:spLocks/>
          </p:cNvSpPr>
          <p:nvPr/>
        </p:nvSpPr>
        <p:spPr>
          <a:xfrm>
            <a:off x="5602761" y="473488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</a:t>
            </a:r>
            <a:r>
              <a:rPr lang="en-GB" sz="1800" u="sng" dirty="0">
                <a:solidFill>
                  <a:srgbClr val="FF66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0ECEE88-FF1A-4941-F5BC-9EE50CF5C036}"/>
              </a:ext>
            </a:extLst>
          </p:cNvPr>
          <p:cNvSpPr txBox="1">
            <a:spLocks/>
          </p:cNvSpPr>
          <p:nvPr/>
        </p:nvSpPr>
        <p:spPr>
          <a:xfrm>
            <a:off x="5602761" y="398039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</a:t>
            </a:r>
            <a:r>
              <a:rPr lang="en-GB" sz="1800" u="sng" dirty="0">
                <a:solidFill>
                  <a:srgbClr val="FF66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9ADD326-E5F6-8214-8516-3BB171C01308}"/>
              </a:ext>
            </a:extLst>
          </p:cNvPr>
          <p:cNvSpPr txBox="1">
            <a:spLocks/>
          </p:cNvSpPr>
          <p:nvPr/>
        </p:nvSpPr>
        <p:spPr>
          <a:xfrm>
            <a:off x="5602761" y="55181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plen</a:t>
            </a:r>
            <a:r>
              <a:rPr lang="en-GB" sz="1800" u="sng" dirty="0">
                <a:solidFill>
                  <a:srgbClr val="FF66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89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4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decided to create a playfull robot friend to share in the enjoynent of his colourfull world.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decided to create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playful</a:t>
            </a:r>
            <a:r>
              <a:rPr lang="en-GB" sz="3400" dirty="0">
                <a:solidFill>
                  <a:schemeClr val="bg1"/>
                </a:solidFill>
              </a:rPr>
              <a:t> robot friend to share 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enjoyment</a:t>
            </a:r>
            <a:r>
              <a:rPr lang="en-GB" sz="3400" dirty="0">
                <a:solidFill>
                  <a:schemeClr val="bg1"/>
                </a:solidFill>
              </a:rPr>
              <a:t> of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colourful</a:t>
            </a:r>
            <a:r>
              <a:rPr lang="en-GB" sz="3400" dirty="0">
                <a:solidFill>
                  <a:schemeClr val="bg1"/>
                </a:solidFill>
              </a:rPr>
              <a:t> world.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decided to create a playful robot friend to share in the enjoyment of his colourful world.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B9B64-6B9F-B37C-D120-E8B16E3B8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DB62489-4C31-B384-522D-CCFCD9C09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FA1A759-A2E2-B7BF-2478-0C5C065F5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AB45378-F6FF-A588-CDFB-524EE58809E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F3B8764-1D70-6DA3-1817-83B4283916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D587FD-5774-A406-B2F9-45EFA93B0ED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embarked on his first experinent, he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discovered a plentifull array of fascinating gadgets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278894-18B7-9B6A-4AC5-67E81F4AE557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embarked on his first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experiment</a:t>
            </a:r>
            <a:r>
              <a:rPr lang="en-GB" sz="3400" dirty="0">
                <a:solidFill>
                  <a:schemeClr val="bg1"/>
                </a:solidFill>
              </a:rPr>
              <a:t>, he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discovered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plentiful</a:t>
            </a:r>
            <a:r>
              <a:rPr lang="en-GB" sz="3400" dirty="0">
                <a:solidFill>
                  <a:schemeClr val="bg1"/>
                </a:solidFill>
              </a:rPr>
              <a:t> array of fascinating gadgets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D01C1D-8F8D-21A6-A9AF-EFED04EE9923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Emile embarked on his first experiment, he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discovered a plentiful array of fascinating gadgets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1F481-3FBF-5AEC-1157-B6267708955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D75D535-F903-C14E-C7CE-E948E63429D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78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c___f__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s____ss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__ay___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en__y___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133347" y="2327413"/>
            <a:ext cx="2743983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enjoyment </a:t>
            </a:r>
          </a:p>
          <a:p>
            <a:pPr algn="ctr"/>
            <a:r>
              <a:rPr lang="en-GB" sz="3600" dirty="0"/>
              <a:t>sadness </a:t>
            </a:r>
          </a:p>
          <a:p>
            <a:pPr algn="ctr"/>
            <a:r>
              <a:rPr lang="en-GB" sz="3600" dirty="0"/>
              <a:t>careful </a:t>
            </a:r>
          </a:p>
          <a:p>
            <a:pPr algn="ctr"/>
            <a:r>
              <a:rPr lang="en-GB" sz="3600" dirty="0"/>
              <a:t>playful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adne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ay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198129" y="2389751"/>
            <a:ext cx="2743983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enjoyment </a:t>
            </a:r>
          </a:p>
          <a:p>
            <a:pPr algn="ctr"/>
            <a:r>
              <a:rPr lang="en-GB" sz="3600" dirty="0"/>
              <a:t>sadness </a:t>
            </a:r>
          </a:p>
          <a:p>
            <a:pPr algn="ctr"/>
            <a:r>
              <a:rPr lang="en-GB" sz="3600" dirty="0"/>
              <a:t>careful </a:t>
            </a:r>
          </a:p>
          <a:p>
            <a:pPr algn="ctr"/>
            <a:r>
              <a:rPr lang="en-GB" sz="3600" dirty="0"/>
              <a:t>playful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712214B2-16A3-65C1-F647-DAEF7BF064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126381" y="1398059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Sadness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saddness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3611716" y="213948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6527678" y="4312123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Plainess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plainness?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7276242" y="5887609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plainness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8013013" y="5053549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6527678" y="1398059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Careful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carefull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7276242" y="2973545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Careful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8013013" y="213948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2126381" y="4312123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Hopeful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hopefull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2874945" y="5887609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Hopeful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3611716" y="5053549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2874945" y="2973545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Sadness 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76140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987DCA9-F2C1-36DE-6784-C1227F653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D7AC1CD-B655-C3B3-1BD9-59A851C3207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8520C42-B2CB-F18E-9094-5E495A0679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414" y="2009707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enjoyment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merriment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experiment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sadness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plainness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happiness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8393" y="2009707"/>
            <a:ext cx="296047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careful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playful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plentiful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forgetful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hopeful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painful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D22679-451A-5A15-AD46-B97A06AA9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5542257D-4717-BF2D-A4DC-066D6C051C0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8562678-D0E6-5BA2-4B05-725963127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814646"/>
            <a:ext cx="11268891" cy="520376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any prefixes 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1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6D820142-42EE-C8A5-FDF9-366F3387E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745" y="582227"/>
            <a:ext cx="10983780" cy="1233321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already looked at one prefix: un-.</a:t>
            </a:r>
            <a:endParaRPr lang="en-GB" sz="4400" dirty="0">
              <a:solidFill>
                <a:schemeClr val="bg1"/>
              </a:solidFill>
              <a:ea typeface="Andika"/>
              <a:cs typeface="Andika"/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63744" y="3584014"/>
            <a:ext cx="10983779" cy="15710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 you remember what the un- does to the meaning of the word? 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40509B-A45D-F16C-36DA-767B3F536DB5}"/>
              </a:ext>
            </a:extLst>
          </p:cNvPr>
          <p:cNvSpPr txBox="1">
            <a:spLocks/>
          </p:cNvSpPr>
          <p:nvPr/>
        </p:nvSpPr>
        <p:spPr>
          <a:xfrm>
            <a:off x="663744" y="2220086"/>
            <a:ext cx="10983781" cy="927305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unhappy, undo, unlock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A378FAD-6192-1E77-6096-112D522DD6F5}"/>
              </a:ext>
            </a:extLst>
          </p:cNvPr>
          <p:cNvSpPr txBox="1">
            <a:spLocks/>
          </p:cNvSpPr>
          <p:nvPr/>
        </p:nvSpPr>
        <p:spPr>
          <a:xfrm>
            <a:off x="663744" y="5591719"/>
            <a:ext cx="10983779" cy="9232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Un- means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56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EDD07D5-3820-CAD9-6355-E22CDEEA5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28383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EF77155-0392-787F-9797-FEDA6EEBC8EE}"/>
              </a:ext>
            </a:extLst>
          </p:cNvPr>
          <p:cNvSpPr txBox="1">
            <a:spLocks/>
          </p:cNvSpPr>
          <p:nvPr/>
        </p:nvSpPr>
        <p:spPr>
          <a:xfrm>
            <a:off x="758403" y="3174173"/>
            <a:ext cx="11157194" cy="268669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-ing, -ed, -er, </a:t>
            </a:r>
            <a:endParaRPr lang="en-GB" sz="4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-est and -ies?</a:t>
            </a:r>
          </a:p>
        </p:txBody>
      </p:sp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Microsoft Office PowerPoint</Application>
  <PresentationFormat>Widescreen</PresentationFormat>
  <Paragraphs>238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Adding the suffixes  –ment, -ness and -ful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2025-12-08T15:57:20Z</dcterms:modified>
</cp:coreProperties>
</file>