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81" r:id="rId2"/>
    <p:sldId id="274" r:id="rId3"/>
    <p:sldId id="360" r:id="rId4"/>
    <p:sldId id="279" r:id="rId5"/>
    <p:sldId id="309" r:id="rId6"/>
    <p:sldId id="310" r:id="rId7"/>
    <p:sldId id="361" r:id="rId8"/>
    <p:sldId id="362" r:id="rId9"/>
    <p:sldId id="311" r:id="rId10"/>
    <p:sldId id="294" r:id="rId11"/>
    <p:sldId id="299" r:id="rId12"/>
    <p:sldId id="379" r:id="rId13"/>
    <p:sldId id="380" r:id="rId14"/>
    <p:sldId id="281" r:id="rId15"/>
    <p:sldId id="282" r:id="rId16"/>
    <p:sldId id="283" r:id="rId17"/>
    <p:sldId id="302" r:id="rId18"/>
    <p:sldId id="303" r:id="rId19"/>
    <p:sldId id="304" r:id="rId20"/>
    <p:sldId id="286" r:id="rId21"/>
    <p:sldId id="285" r:id="rId22"/>
    <p:sldId id="287" r:id="rId23"/>
    <p:sldId id="305" r:id="rId24"/>
    <p:sldId id="306" r:id="rId25"/>
    <p:sldId id="307" r:id="rId26"/>
    <p:sldId id="370" r:id="rId27"/>
    <p:sldId id="270" r:id="rId28"/>
    <p:sldId id="363" r:id="rId29"/>
    <p:sldId id="364" r:id="rId30"/>
    <p:sldId id="365" r:id="rId31"/>
    <p:sldId id="277" r:id="rId32"/>
  </p:sldIdLst>
  <p:sldSz cx="12192000" cy="6858000"/>
  <p:notesSz cx="6858000" cy="9144000"/>
  <p:embeddedFontLst>
    <p:embeddedFont>
      <p:font typeface="Andika" panose="02000000000000000000" pitchFamily="2" charset="0"/>
      <p:regular r:id="rId33"/>
      <p:bold r:id="rId34"/>
      <p:italic r:id="rId35"/>
      <p:boldItalic r:id="rId3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48F9206-A24B-4786-9B43-BE2596BEEFFE}" v="2" dt="2025-12-08T15:57:03.34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106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font" Target="fonts/font2.fntdata"/><Relationship Id="rId42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3.fntdata"/><Relationship Id="rId43" Type="http://schemas.microsoft.com/office/2018/10/relationships/authors" Target="author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1.fntdata"/><Relationship Id="rId38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5:57:03.341" v="2"/>
      <pc:docMkLst>
        <pc:docMk/>
      </pc:docMkLst>
      <pc:sldChg chg="addSp modSp modAnim">
        <pc:chgData name="Glen Jones" userId="e846aaca-4b24-4b13-b0d0-f2308e16b284" providerId="ADAL" clId="{ED47ACC3-9597-4D89-A1DC-43CF280EF274}" dt="2025-12-08T15:57:03.341" v="2"/>
        <pc:sldMkLst>
          <pc:docMk/>
          <pc:sldMk cId="0" sldId="277"/>
        </pc:sldMkLst>
        <pc:spChg chg="add mod">
          <ac:chgData name="Glen Jones" userId="e846aaca-4b24-4b13-b0d0-f2308e16b284" providerId="ADAL" clId="{ED47ACC3-9597-4D89-A1DC-43CF280EF274}" dt="2025-12-08T15:57:03.341" v="2"/>
          <ac:spMkLst>
            <pc:docMk/>
            <pc:sldMk cId="0" sldId="277"/>
            <ac:spMk id="2" creationId="{F57FFFA5-66E8-2881-96F6-0F130461D9D5}"/>
          </ac:spMkLst>
        </pc:spChg>
      </pc:sldChg>
      <pc:sldChg chg="del">
        <pc:chgData name="Glen Jones" userId="e846aaca-4b24-4b13-b0d0-f2308e16b284" providerId="ADAL" clId="{ED47ACC3-9597-4D89-A1DC-43CF280EF274}" dt="2025-12-08T15:53:52.391" v="1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8T15:53:51.220" v="0"/>
        <pc:sldMkLst>
          <pc:docMk/>
          <pc:sldMk cId="2091166797" sldId="381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091166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49D13F44-19CE-E27E-7D3B-6F28ACAF13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711832" y="965446"/>
            <a:ext cx="10721008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We’re going to look at </a:t>
            </a:r>
            <a:r>
              <a:rPr lang="en-GB" b="1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two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more suffixes: -less and -ly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831273" y="3163088"/>
            <a:ext cx="10574755" cy="2218809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think of any words that end in either of these </a:t>
            </a:r>
            <a:r>
              <a:rPr lang="en-GB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suffixes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A6D4147B-5DDF-B380-F0EE-4AC7D8AAC6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755375" y="355846"/>
            <a:ext cx="10721008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How about?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830259" y="2501695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-less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85506" y="355846"/>
            <a:ext cx="1484859" cy="191313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28F65089-DCE5-A939-7657-7C216F41B0DF}"/>
              </a:ext>
            </a:extLst>
          </p:cNvPr>
          <p:cNvSpPr txBox="1">
            <a:spLocks/>
          </p:cNvSpPr>
          <p:nvPr/>
        </p:nvSpPr>
        <p:spPr>
          <a:xfrm>
            <a:off x="830259" y="3729563"/>
            <a:ext cx="2496038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-ly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F0F9C14-BF15-E6F7-24FD-D4D89EE760B1}"/>
              </a:ext>
            </a:extLst>
          </p:cNvPr>
          <p:cNvSpPr txBox="1">
            <a:spLocks/>
          </p:cNvSpPr>
          <p:nvPr/>
        </p:nvSpPr>
        <p:spPr>
          <a:xfrm>
            <a:off x="3546955" y="2501694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hope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less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7D54F7B-B7F7-CBD9-899F-085680BD11C5}"/>
              </a:ext>
            </a:extLst>
          </p:cNvPr>
          <p:cNvSpPr txBox="1">
            <a:spLocks/>
          </p:cNvSpPr>
          <p:nvPr/>
        </p:nvSpPr>
        <p:spPr>
          <a:xfrm>
            <a:off x="6263651" y="2501694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penni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less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13DC6C1-4E2E-3E55-E8A6-03231C34079A}"/>
              </a:ext>
            </a:extLst>
          </p:cNvPr>
          <p:cNvSpPr txBox="1">
            <a:spLocks/>
          </p:cNvSpPr>
          <p:nvPr/>
        </p:nvSpPr>
        <p:spPr>
          <a:xfrm>
            <a:off x="8980346" y="2501693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fear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less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F2CF9A6-8076-AE7B-BEE1-3760E4977FDC}"/>
              </a:ext>
            </a:extLst>
          </p:cNvPr>
          <p:cNvSpPr txBox="1">
            <a:spLocks/>
          </p:cNvSpPr>
          <p:nvPr/>
        </p:nvSpPr>
        <p:spPr>
          <a:xfrm>
            <a:off x="3546955" y="3729563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bad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0FE1E2C5-2CC1-B78D-DF39-6D42EE3ACB97}"/>
              </a:ext>
            </a:extLst>
          </p:cNvPr>
          <p:cNvSpPr txBox="1">
            <a:spLocks/>
          </p:cNvSpPr>
          <p:nvPr/>
        </p:nvSpPr>
        <p:spPr>
          <a:xfrm>
            <a:off x="6263651" y="3729563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happi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E838FC53-1D9D-855A-5905-DD6A9D320DF7}"/>
              </a:ext>
            </a:extLst>
          </p:cNvPr>
          <p:cNvSpPr txBox="1">
            <a:spLocks/>
          </p:cNvSpPr>
          <p:nvPr/>
        </p:nvSpPr>
        <p:spPr>
          <a:xfrm>
            <a:off x="8980346" y="3729562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love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ly</a:t>
            </a:r>
          </a:p>
        </p:txBody>
      </p:sp>
    </p:spTree>
    <p:extLst>
      <p:ext uri="{BB962C8B-B14F-4D97-AF65-F5344CB8AC3E}">
        <p14:creationId xmlns:p14="http://schemas.microsoft.com/office/powerpoint/2010/main" val="934488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6" grpId="0" animBg="1"/>
      <p:bldP spid="17" grpId="0" animBg="1"/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B862EF98-BD2D-8432-DC19-F62161667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>
                <a:solidFill>
                  <a:schemeClr val="bg1"/>
                </a:solidFill>
              </a:rPr>
              <a:t>Click the words to reveal the answers. </a:t>
            </a:r>
            <a:endParaRPr lang="en-GB" sz="2600" b="1" u="sng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4762483" y="1498592"/>
            <a:ext cx="3062327" cy="65293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Root Word</a:t>
            </a:r>
            <a:endParaRPr lang="en-GB" sz="18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954808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penny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954808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joyless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2587066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joy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954808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happily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954808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happy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2587066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penniless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2587066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bad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2587066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angry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8094643" y="1498592"/>
            <a:ext cx="3062327" cy="65293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Word + Suffix</a:t>
            </a:r>
            <a:endParaRPr lang="en-GB" sz="18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7960806" y="2458046"/>
            <a:ext cx="0" cy="4013042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954808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angrily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2587066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badly</a:t>
            </a:r>
          </a:p>
        </p:txBody>
      </p:sp>
      <p:pic>
        <p:nvPicPr>
          <p:cNvPr id="10" name="Picture 9" descr="A cartoon character with wings&#10;&#10;Description automatically generated">
            <a:extLst>
              <a:ext uri="{FF2B5EF4-FFF2-40B4-BE49-F238E27FC236}">
                <a16:creationId xmlns:a16="http://schemas.microsoft.com/office/drawing/2014/main" id="{BF4E19AC-A92F-FA41-8C05-29D5C05364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083" y="289166"/>
            <a:ext cx="1502305" cy="2015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591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2222E-6 L 0.24922 -0.0152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61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38307 -0.00717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89" y="-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7 L 0.66406 -0.1219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203" y="-6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-3.33333E-6 L 0.38099 -0.00694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45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2 2.22222E-6 L 0.66549 -0.0152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87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33333E-6 L 0.53386 -0.00694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693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0.24857 0.10949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22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7 L 0.53164 -0.01505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576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38307 0.00533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89" y="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07407E-6 L 0.53607 -0.01481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797" y="-7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DDA01D-19FB-BF64-0757-27E92E3943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0C26EF0C-AF45-C89A-4E50-CAE6EFBAE4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26792320-7322-8DB4-6462-C0FB594FFD29}"/>
              </a:ext>
            </a:extLst>
          </p:cNvPr>
          <p:cNvSpPr txBox="1">
            <a:spLocks/>
          </p:cNvSpPr>
          <p:nvPr/>
        </p:nvSpPr>
        <p:spPr>
          <a:xfrm>
            <a:off x="4762483" y="1498592"/>
            <a:ext cx="3062327" cy="65293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Root Word</a:t>
            </a:r>
            <a:endParaRPr lang="en-GB" sz="18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5EE4690-46F7-F08A-7CD5-5AAC85EEE83B}"/>
              </a:ext>
            </a:extLst>
          </p:cNvPr>
          <p:cNvSpPr txBox="1">
            <a:spLocks/>
          </p:cNvSpPr>
          <p:nvPr/>
        </p:nvSpPr>
        <p:spPr>
          <a:xfrm>
            <a:off x="8094643" y="1498592"/>
            <a:ext cx="3062327" cy="65293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Word + Suffix</a:t>
            </a:r>
            <a:endParaRPr lang="en-GB" sz="18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3A030D8-9288-FF26-4652-75E4F8F09489}"/>
              </a:ext>
            </a:extLst>
          </p:cNvPr>
          <p:cNvCxnSpPr>
            <a:cxnSpLocks/>
          </p:cNvCxnSpPr>
          <p:nvPr/>
        </p:nvCxnSpPr>
        <p:spPr>
          <a:xfrm>
            <a:off x="7960806" y="2458046"/>
            <a:ext cx="0" cy="4013042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4D96B468-1378-006A-CC96-74215EA2179B}"/>
              </a:ext>
            </a:extLst>
          </p:cNvPr>
          <p:cNvSpPr txBox="1">
            <a:spLocks/>
          </p:cNvSpPr>
          <p:nvPr/>
        </p:nvSpPr>
        <p:spPr>
          <a:xfrm>
            <a:off x="445089" y="16016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>
                <a:solidFill>
                  <a:schemeClr val="bg1"/>
                </a:solidFill>
              </a:rPr>
              <a:t>What happens to the &lt;y&gt; at the end of the root word </a:t>
            </a:r>
            <a:br>
              <a:rPr lang="en-GB">
                <a:solidFill>
                  <a:schemeClr val="bg1"/>
                </a:solidFill>
              </a:rPr>
            </a:br>
            <a:r>
              <a:rPr lang="en-GB">
                <a:solidFill>
                  <a:schemeClr val="bg1"/>
                </a:solidFill>
              </a:rPr>
              <a:t>before the suffix is added?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E57EC80-E79B-072D-C949-0C0E15D9C1FD}"/>
              </a:ext>
            </a:extLst>
          </p:cNvPr>
          <p:cNvSpPr txBox="1">
            <a:spLocks/>
          </p:cNvSpPr>
          <p:nvPr/>
        </p:nvSpPr>
        <p:spPr>
          <a:xfrm>
            <a:off x="545432" y="1543799"/>
            <a:ext cx="3947218" cy="1171099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Some words swap the &lt;y&gt; for an &lt;i&gt; when adding some suffixes.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F4D7319-9487-67DD-B00E-D0F0B1A33C3D}"/>
              </a:ext>
            </a:extLst>
          </p:cNvPr>
          <p:cNvSpPr txBox="1">
            <a:spLocks/>
          </p:cNvSpPr>
          <p:nvPr/>
        </p:nvSpPr>
        <p:spPr>
          <a:xfrm>
            <a:off x="5468237" y="250760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penny</a:t>
            </a:r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A6AC3867-05F3-40D6-4383-89ECD12597CC}"/>
              </a:ext>
            </a:extLst>
          </p:cNvPr>
          <p:cNvSpPr txBox="1">
            <a:spLocks/>
          </p:cNvSpPr>
          <p:nvPr/>
        </p:nvSpPr>
        <p:spPr>
          <a:xfrm>
            <a:off x="9036292" y="325180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joyless</a:t>
            </a:r>
          </a:p>
        </p:txBody>
      </p:sp>
      <p:sp>
        <p:nvSpPr>
          <p:cNvPr id="46" name="Title 1">
            <a:extLst>
              <a:ext uri="{FF2B5EF4-FFF2-40B4-BE49-F238E27FC236}">
                <a16:creationId xmlns:a16="http://schemas.microsoft.com/office/drawing/2014/main" id="{BE254CD0-51FD-C7CA-B69E-8C34760555A4}"/>
              </a:ext>
            </a:extLst>
          </p:cNvPr>
          <p:cNvSpPr txBox="1">
            <a:spLocks/>
          </p:cNvSpPr>
          <p:nvPr/>
        </p:nvSpPr>
        <p:spPr>
          <a:xfrm>
            <a:off x="5493509" y="324600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joy</a:t>
            </a:r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A0901085-7191-2844-5FFA-2719473D4358}"/>
              </a:ext>
            </a:extLst>
          </p:cNvPr>
          <p:cNvSpPr txBox="1">
            <a:spLocks/>
          </p:cNvSpPr>
          <p:nvPr/>
        </p:nvSpPr>
        <p:spPr>
          <a:xfrm>
            <a:off x="9029698" y="398265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happily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0496DDBD-90B2-11D8-E1C2-225C497C1729}"/>
              </a:ext>
            </a:extLst>
          </p:cNvPr>
          <p:cNvSpPr txBox="1">
            <a:spLocks/>
          </p:cNvSpPr>
          <p:nvPr/>
        </p:nvSpPr>
        <p:spPr>
          <a:xfrm>
            <a:off x="5493509" y="399518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happy</a:t>
            </a: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2EC6B749-47EC-7749-B61D-5268550CEC0A}"/>
              </a:ext>
            </a:extLst>
          </p:cNvPr>
          <p:cNvSpPr txBox="1">
            <a:spLocks/>
          </p:cNvSpPr>
          <p:nvPr/>
        </p:nvSpPr>
        <p:spPr>
          <a:xfrm>
            <a:off x="9036292" y="250760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penniless</a:t>
            </a:r>
          </a:p>
        </p:txBody>
      </p:sp>
      <p:sp>
        <p:nvSpPr>
          <p:cNvPr id="50" name="Title 1">
            <a:extLst>
              <a:ext uri="{FF2B5EF4-FFF2-40B4-BE49-F238E27FC236}">
                <a16:creationId xmlns:a16="http://schemas.microsoft.com/office/drawing/2014/main" id="{C3CF9BBE-0F20-1005-C612-F0247C1005C5}"/>
              </a:ext>
            </a:extLst>
          </p:cNvPr>
          <p:cNvSpPr txBox="1">
            <a:spLocks/>
          </p:cNvSpPr>
          <p:nvPr/>
        </p:nvSpPr>
        <p:spPr>
          <a:xfrm>
            <a:off x="5521380" y="5525272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bad</a:t>
            </a:r>
          </a:p>
        </p:txBody>
      </p:sp>
      <p:sp>
        <p:nvSpPr>
          <p:cNvPr id="51" name="Title 1">
            <a:extLst>
              <a:ext uri="{FF2B5EF4-FFF2-40B4-BE49-F238E27FC236}">
                <a16:creationId xmlns:a16="http://schemas.microsoft.com/office/drawing/2014/main" id="{7B1B8EEA-EEBC-C532-923D-E0415BA855E4}"/>
              </a:ext>
            </a:extLst>
          </p:cNvPr>
          <p:cNvSpPr txBox="1">
            <a:spLocks/>
          </p:cNvSpPr>
          <p:nvPr/>
        </p:nvSpPr>
        <p:spPr>
          <a:xfrm>
            <a:off x="5521380" y="476022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angry</a:t>
            </a:r>
          </a:p>
        </p:txBody>
      </p:sp>
      <p:sp>
        <p:nvSpPr>
          <p:cNvPr id="52" name="Title 1">
            <a:extLst>
              <a:ext uri="{FF2B5EF4-FFF2-40B4-BE49-F238E27FC236}">
                <a16:creationId xmlns:a16="http://schemas.microsoft.com/office/drawing/2014/main" id="{BE3CBBAF-E65E-3DA8-E18F-A0B9FDA14876}"/>
              </a:ext>
            </a:extLst>
          </p:cNvPr>
          <p:cNvSpPr txBox="1">
            <a:spLocks/>
          </p:cNvSpPr>
          <p:nvPr/>
        </p:nvSpPr>
        <p:spPr>
          <a:xfrm>
            <a:off x="9047710" y="47540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angrily</a:t>
            </a:r>
          </a:p>
        </p:txBody>
      </p:sp>
      <p:sp>
        <p:nvSpPr>
          <p:cNvPr id="53" name="Title 1">
            <a:extLst>
              <a:ext uri="{FF2B5EF4-FFF2-40B4-BE49-F238E27FC236}">
                <a16:creationId xmlns:a16="http://schemas.microsoft.com/office/drawing/2014/main" id="{225959A3-B365-EC0A-A9DC-3A1BB1605E9C}"/>
              </a:ext>
            </a:extLst>
          </p:cNvPr>
          <p:cNvSpPr txBox="1">
            <a:spLocks/>
          </p:cNvSpPr>
          <p:nvPr/>
        </p:nvSpPr>
        <p:spPr>
          <a:xfrm>
            <a:off x="9047710" y="548489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badly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8A831AE-3460-D23E-7CB6-CFBA837A0983}"/>
              </a:ext>
            </a:extLst>
          </p:cNvPr>
          <p:cNvSpPr txBox="1">
            <a:spLocks/>
          </p:cNvSpPr>
          <p:nvPr/>
        </p:nvSpPr>
        <p:spPr>
          <a:xfrm>
            <a:off x="445089" y="159733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Can you see what happens when </a:t>
            </a:r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you add some suffixes to root words that end in &lt;y&gt;?</a:t>
            </a:r>
          </a:p>
        </p:txBody>
      </p:sp>
      <p:sp>
        <p:nvSpPr>
          <p:cNvPr id="56" name="Title 1">
            <a:extLst>
              <a:ext uri="{FF2B5EF4-FFF2-40B4-BE49-F238E27FC236}">
                <a16:creationId xmlns:a16="http://schemas.microsoft.com/office/drawing/2014/main" id="{1D5EC4DB-E184-EB08-FAF1-3E9A35D68CF4}"/>
              </a:ext>
            </a:extLst>
          </p:cNvPr>
          <p:cNvSpPr txBox="1">
            <a:spLocks/>
          </p:cNvSpPr>
          <p:nvPr/>
        </p:nvSpPr>
        <p:spPr>
          <a:xfrm>
            <a:off x="545432" y="2849405"/>
            <a:ext cx="3947218" cy="97377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It usually depends if the &lt;y&gt; is after a consonant or a vowel!</a:t>
            </a:r>
          </a:p>
        </p:txBody>
      </p:sp>
      <p:sp>
        <p:nvSpPr>
          <p:cNvPr id="57" name="Title 1">
            <a:extLst>
              <a:ext uri="{FF2B5EF4-FFF2-40B4-BE49-F238E27FC236}">
                <a16:creationId xmlns:a16="http://schemas.microsoft.com/office/drawing/2014/main" id="{6BFFD3D0-10B3-1F2A-D561-1FE532D22784}"/>
              </a:ext>
            </a:extLst>
          </p:cNvPr>
          <p:cNvSpPr txBox="1">
            <a:spLocks/>
          </p:cNvSpPr>
          <p:nvPr/>
        </p:nvSpPr>
        <p:spPr>
          <a:xfrm>
            <a:off x="563320" y="3983675"/>
            <a:ext cx="1919862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j</a:t>
            </a:r>
            <a:r>
              <a:rPr lang="en-GB" sz="1800" b="1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</a:p>
        </p:txBody>
      </p:sp>
      <p:sp>
        <p:nvSpPr>
          <p:cNvPr id="58" name="Title 1">
            <a:extLst>
              <a:ext uri="{FF2B5EF4-FFF2-40B4-BE49-F238E27FC236}">
                <a16:creationId xmlns:a16="http://schemas.microsoft.com/office/drawing/2014/main" id="{1ECF3225-14F7-C0CC-EBF7-1A9CD0EF5E99}"/>
              </a:ext>
            </a:extLst>
          </p:cNvPr>
          <p:cNvSpPr txBox="1">
            <a:spLocks/>
          </p:cNvSpPr>
          <p:nvPr/>
        </p:nvSpPr>
        <p:spPr>
          <a:xfrm>
            <a:off x="2572788" y="3980706"/>
            <a:ext cx="1919862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pen</a:t>
            </a:r>
            <a:r>
              <a:rPr lang="en-GB" sz="1800" b="1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</a:t>
            </a: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</a:p>
        </p:txBody>
      </p:sp>
      <p:sp>
        <p:nvSpPr>
          <p:cNvPr id="59" name="Title 1">
            <a:extLst>
              <a:ext uri="{FF2B5EF4-FFF2-40B4-BE49-F238E27FC236}">
                <a16:creationId xmlns:a16="http://schemas.microsoft.com/office/drawing/2014/main" id="{65196248-9695-7438-FE50-9AD6DA003193}"/>
              </a:ext>
            </a:extLst>
          </p:cNvPr>
          <p:cNvSpPr txBox="1">
            <a:spLocks/>
          </p:cNvSpPr>
          <p:nvPr/>
        </p:nvSpPr>
        <p:spPr>
          <a:xfrm>
            <a:off x="545432" y="4706816"/>
            <a:ext cx="3947218" cy="194967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reason for this is because the vowel +y combine to make specific vowel sounds like oy, </a:t>
            </a:r>
            <a:r>
              <a:rPr lang="en-GB" sz="20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ey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or ay.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These sounds are important in our pronunciation of those words, so we keep the y. </a:t>
            </a:r>
          </a:p>
        </p:txBody>
      </p:sp>
    </p:spTree>
    <p:extLst>
      <p:ext uri="{BB962C8B-B14F-4D97-AF65-F5344CB8AC3E}">
        <p14:creationId xmlns:p14="http://schemas.microsoft.com/office/powerpoint/2010/main" val="3965898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2222E-6 L 0.24922 -0.01528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61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38307 -0.00717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89" y="-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7 L 0.66406 -0.12199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203" y="-6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-3.33333E-6 L 0.38099 -0.00694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45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2 2.22222E-6 L 0.66549 -0.01528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87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33333E-6 L 0.53386 -0.00694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693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0.24857 0.10949 " pathEditMode="relative" rAng="0" ptsTypes="AA">
                                      <p:cBhvr>
                                        <p:cTn id="65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22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7 L 0.53164 -0.01505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576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38307 0.00533 " pathEditMode="relative" rAng="0" ptsTypes="AA">
                                      <p:cBhvr>
                                        <p:cTn id="75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89" y="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07407E-6 L 0.53607 -0.01481 " pathEditMode="relative" rAng="0" ptsTypes="AA">
                                      <p:cBhvr>
                                        <p:cTn id="80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797" y="-7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4" grpId="0" animBg="1"/>
      <p:bldP spid="56" grpId="0" animBg="1"/>
      <p:bldP spid="57" grpId="0" animBg="1"/>
      <p:bldP spid="58" grpId="0" animBg="1"/>
      <p:bldP spid="5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3600A8B0-E2A2-C1B5-2024-5326741594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is a hopeless dinosaur.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hope</a:t>
            </a:r>
            <a:r>
              <a:rPr lang="en-GB" sz="8000" dirty="0">
                <a:solidFill>
                  <a:srgbClr val="7030A0"/>
                </a:solidFill>
              </a:rPr>
              <a:t>less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1148" y="2055311"/>
            <a:ext cx="4925919" cy="388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E112542D-F4D2-0487-0DAB-51C581A166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old man was penniless.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234609" y="2626175"/>
            <a:ext cx="532737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penni</a:t>
            </a:r>
            <a:r>
              <a:rPr lang="en-GB" sz="8000" dirty="0">
                <a:solidFill>
                  <a:srgbClr val="7030A0"/>
                </a:solidFill>
              </a:rPr>
              <a:t>less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1555472"/>
            <a:ext cx="4342450" cy="405144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92B43C0-9703-644D-8CA4-73B495731E30}"/>
              </a:ext>
            </a:extLst>
          </p:cNvPr>
          <p:cNvSpPr txBox="1"/>
          <p:nvPr/>
        </p:nvSpPr>
        <p:spPr>
          <a:xfrm>
            <a:off x="7861947" y="4767999"/>
            <a:ext cx="4077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y has become an i.</a:t>
            </a:r>
            <a:endParaRPr lang="en-GB" sz="2800" dirty="0">
              <a:solidFill>
                <a:srgbClr val="7030A0"/>
              </a:solidFill>
            </a:endParaRP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5664E0C7-5142-1FA3-D681-B87E7D0F3763}"/>
              </a:ext>
            </a:extLst>
          </p:cNvPr>
          <p:cNvCxnSpPr>
            <a:cxnSpLocks/>
          </p:cNvCxnSpPr>
          <p:nvPr/>
        </p:nvCxnSpPr>
        <p:spPr>
          <a:xfrm flipH="1" flipV="1">
            <a:off x="7821607" y="3723229"/>
            <a:ext cx="529974" cy="941393"/>
          </a:xfrm>
          <a:prstGeom prst="straightConnector1">
            <a:avLst/>
          </a:prstGeom>
          <a:ln w="571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3E221E65-9CA4-E4FA-D7D0-CEF00D9898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My sister is fearless.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317290" y="2558407"/>
            <a:ext cx="620235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fear</a:t>
            </a:r>
            <a:r>
              <a:rPr lang="en-GB" sz="8000" dirty="0">
                <a:solidFill>
                  <a:srgbClr val="7030A0"/>
                </a:solidFill>
              </a:rPr>
              <a:t>less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30903" y="2286000"/>
            <a:ext cx="3335869" cy="4298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9A1DDCC2-FE4C-7DAA-FF59-B5F4BA7E9E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Sometimes I am careless.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care</a:t>
            </a:r>
            <a:r>
              <a:rPr lang="en-GB" sz="8000" dirty="0">
                <a:solidFill>
                  <a:srgbClr val="7030A0"/>
                </a:solidFill>
              </a:rPr>
              <a:t>less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903" y="1663519"/>
            <a:ext cx="4925919" cy="388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89366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27AB0C71-E000-EAC4-040A-CB02AB4EAE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old man was joyless.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234609" y="2626175"/>
            <a:ext cx="532737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joy</a:t>
            </a:r>
            <a:r>
              <a:rPr lang="en-GB" sz="8000" dirty="0">
                <a:solidFill>
                  <a:srgbClr val="7030A0"/>
                </a:solidFill>
              </a:rPr>
              <a:t>less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538" y="1262174"/>
            <a:ext cx="4342450" cy="405144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86E5BD9-C463-2DD3-488B-5710C4C16CE4}"/>
              </a:ext>
            </a:extLst>
          </p:cNvPr>
          <p:cNvSpPr txBox="1"/>
          <p:nvPr/>
        </p:nvSpPr>
        <p:spPr>
          <a:xfrm>
            <a:off x="6590584" y="4867806"/>
            <a:ext cx="4077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y is still a y.</a:t>
            </a:r>
            <a:endParaRPr lang="en-GB" sz="2800" dirty="0">
              <a:solidFill>
                <a:srgbClr val="7030A0"/>
              </a:solidFill>
            </a:endParaRP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D84E01FF-0DAC-00B5-5732-8C3420EB5318}"/>
              </a:ext>
            </a:extLst>
          </p:cNvPr>
          <p:cNvCxnSpPr>
            <a:cxnSpLocks/>
          </p:cNvCxnSpPr>
          <p:nvPr/>
        </p:nvCxnSpPr>
        <p:spPr>
          <a:xfrm flipH="1" flipV="1">
            <a:off x="6550244" y="3823036"/>
            <a:ext cx="529974" cy="941393"/>
          </a:xfrm>
          <a:prstGeom prst="straightConnector1">
            <a:avLst/>
          </a:prstGeom>
          <a:ln w="571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1111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5D5777A-8383-67D8-4080-F33C82738A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This car is spotless.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317290" y="2558407"/>
            <a:ext cx="620235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spot</a:t>
            </a:r>
            <a:r>
              <a:rPr lang="en-GB" sz="8000" dirty="0">
                <a:solidFill>
                  <a:srgbClr val="7030A0"/>
                </a:solidFill>
              </a:rPr>
              <a:t>less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8729" y="2038333"/>
            <a:ext cx="3740723" cy="4819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87416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1A050E2-CC98-B034-33D9-70EBA3D0E19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9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3" y="2124891"/>
            <a:ext cx="9441787" cy="2235074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Adding the suffixes –less and -ly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C28A981B-6C03-C850-B95E-2836BB289EF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E654E0F0-903B-1AE5-DAFA-6E844D670EC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D6A7F17C-71BB-5A95-8B35-EAB64FDAC19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CBA31360-6D75-D1A0-0E68-BD1787BD1C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played very badly today.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918446" y="2558405"/>
            <a:ext cx="43599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bad</a:t>
            </a:r>
            <a:r>
              <a:rPr lang="en-GB" sz="8000" dirty="0">
                <a:solidFill>
                  <a:srgbClr val="7030A0"/>
                </a:solidFill>
              </a:rPr>
              <a:t>ly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7715" y="2076496"/>
            <a:ext cx="4948285" cy="3901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7522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EAA24B9D-487C-3289-EF39-83D7713E3B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girl skipped happily.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706569" y="2571660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happi</a:t>
            </a:r>
            <a:r>
              <a:rPr lang="en-GB" sz="8000" dirty="0">
                <a:solidFill>
                  <a:srgbClr val="7030A0"/>
                </a:solidFill>
              </a:rPr>
              <a:t>ly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353" y="1841386"/>
            <a:ext cx="3962754" cy="369719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B8832D1-01E0-4C8C-344D-49FCCBDB7318}"/>
              </a:ext>
            </a:extLst>
          </p:cNvPr>
          <p:cNvSpPr txBox="1"/>
          <p:nvPr/>
        </p:nvSpPr>
        <p:spPr>
          <a:xfrm>
            <a:off x="7340017" y="4717199"/>
            <a:ext cx="4077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y has become an i.</a:t>
            </a:r>
            <a:endParaRPr lang="en-GB" sz="2800" dirty="0">
              <a:solidFill>
                <a:srgbClr val="7030A0"/>
              </a:solidFill>
            </a:endParaRP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D520EE59-284D-03F5-E0AA-D499D82B52D4}"/>
              </a:ext>
            </a:extLst>
          </p:cNvPr>
          <p:cNvCxnSpPr>
            <a:cxnSpLocks/>
          </p:cNvCxnSpPr>
          <p:nvPr/>
        </p:nvCxnSpPr>
        <p:spPr>
          <a:xfrm flipH="1" flipV="1">
            <a:off x="7299677" y="3672429"/>
            <a:ext cx="529974" cy="941393"/>
          </a:xfrm>
          <a:prstGeom prst="straightConnector1">
            <a:avLst/>
          </a:prstGeom>
          <a:ln w="571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0977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8B360CA1-74C3-CE1E-0FFA-BA834D4667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My sister is lovely.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744278" y="2611416"/>
            <a:ext cx="528517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love</a:t>
            </a:r>
            <a:r>
              <a:rPr lang="en-GB" sz="8000" dirty="0">
                <a:solidFill>
                  <a:srgbClr val="7030A0"/>
                </a:solidFill>
              </a:rPr>
              <a:t>ly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CA2F997-FC12-ADD1-B73B-7DCB237EE8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234" y="2036501"/>
            <a:ext cx="3779599" cy="4869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5357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7E2A01FB-DDC8-4C32-15ED-32CE1EF2F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snail moved slowly.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918446" y="2558405"/>
            <a:ext cx="43599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slow</a:t>
            </a:r>
            <a:r>
              <a:rPr lang="en-GB" sz="8000" dirty="0">
                <a:solidFill>
                  <a:srgbClr val="7030A0"/>
                </a:solidFill>
              </a:rPr>
              <a:t>ly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2304" y="1856000"/>
            <a:ext cx="4948285" cy="3901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606606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B1135D2C-C7F6-6530-1FA5-BCE440EA63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hare ran quickly.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706569" y="2571660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quick</a:t>
            </a:r>
            <a:r>
              <a:rPr lang="en-GB" sz="8000" dirty="0">
                <a:solidFill>
                  <a:srgbClr val="7030A0"/>
                </a:solidFill>
              </a:rPr>
              <a:t>ly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5957" y="2046503"/>
            <a:ext cx="3962754" cy="3697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24098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DA166C9D-BDBC-605D-986A-9AF20DC378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man shouted angrily.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744278" y="2611416"/>
            <a:ext cx="528517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angri</a:t>
            </a:r>
            <a:r>
              <a:rPr lang="en-GB" sz="8000" dirty="0">
                <a:solidFill>
                  <a:srgbClr val="7030A0"/>
                </a:solidFill>
              </a:rPr>
              <a:t>ly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CA2F997-FC12-ADD1-B73B-7DCB237EE8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97065" y="2263890"/>
            <a:ext cx="2946768" cy="379670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B8C7C1C-A029-984F-C561-CF3A2A9CB6F8}"/>
              </a:ext>
            </a:extLst>
          </p:cNvPr>
          <p:cNvSpPr txBox="1"/>
          <p:nvPr/>
        </p:nvSpPr>
        <p:spPr>
          <a:xfrm>
            <a:off x="7162217" y="4717199"/>
            <a:ext cx="4077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y has become an i.</a:t>
            </a:r>
            <a:endParaRPr lang="en-GB" sz="2800" dirty="0">
              <a:solidFill>
                <a:srgbClr val="7030A0"/>
              </a:solidFill>
            </a:endParaRP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00B17A1E-D1D4-4195-ECCC-297FA3F271E0}"/>
              </a:ext>
            </a:extLst>
          </p:cNvPr>
          <p:cNvCxnSpPr>
            <a:cxnSpLocks/>
          </p:cNvCxnSpPr>
          <p:nvPr/>
        </p:nvCxnSpPr>
        <p:spPr>
          <a:xfrm flipH="1" flipV="1">
            <a:off x="7121877" y="3672429"/>
            <a:ext cx="529974" cy="941393"/>
          </a:xfrm>
          <a:prstGeom prst="straightConnector1">
            <a:avLst/>
          </a:prstGeom>
          <a:ln w="571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39805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However, Emile, being a fearles adventurer, was not ready to succumb to a joyles fate.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However, Emile, being a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fearless</a:t>
            </a:r>
            <a:r>
              <a:rPr lang="en-GB" sz="3400" dirty="0">
                <a:solidFill>
                  <a:schemeClr val="bg1"/>
                </a:solidFill>
              </a:rPr>
              <a:t> adventurer, was not ready to succumb to a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joyless</a:t>
            </a:r>
            <a:r>
              <a:rPr lang="en-GB" sz="3400" dirty="0">
                <a:solidFill>
                  <a:schemeClr val="bg1"/>
                </a:solidFill>
              </a:rPr>
              <a:t> fate.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However, Emile, being a fearless adventurer, was not ready to succumb to a joyless fate.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8318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4BEAF348-75AC-314F-C8F0-9A9C6AEAF0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1613919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Below are this week’s spellings. </a:t>
            </a:r>
            <a:br>
              <a:rPr lang="en-GB" altLang="en-US" sz="2800" dirty="0">
                <a:solidFill>
                  <a:schemeClr val="bg1"/>
                </a:solidFill>
                <a:latin typeface="+mj-lt"/>
              </a:rPr>
            </a:br>
            <a:br>
              <a:rPr lang="en-GB" altLang="en-US" sz="2800" dirty="0">
                <a:solidFill>
                  <a:schemeClr val="bg1"/>
                </a:solidFill>
                <a:latin typeface="+mj-lt"/>
              </a:rPr>
            </a:br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You have 2 minutes to memorise all of the words!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500255" y="5253149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500255" y="5253149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Last 60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500255" y="5253149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2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500255" y="5253149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EF093177-224D-CD3F-4504-48983DBD58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867" y="1473743"/>
            <a:ext cx="2852281" cy="4811941"/>
          </a:xfrm>
          <a:prstGeom prst="rect">
            <a:avLst/>
          </a:prstGeom>
        </p:spPr>
      </p:pic>
      <p:sp>
        <p:nvSpPr>
          <p:cNvPr id="39" name="Rectangle 38">
            <a:extLst>
              <a:ext uri="{FF2B5EF4-FFF2-40B4-BE49-F238E27FC236}">
                <a16:creationId xmlns:a16="http://schemas.microsoft.com/office/drawing/2014/main" id="{D44B223C-A138-6EE0-5459-E2D15BC4A2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8999" y="2045609"/>
            <a:ext cx="3267562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 	hopeless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penniless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fearless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careless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joyless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spotless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A2A76641-97DD-8176-759F-C053DBEE4B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98255" y="1988459"/>
            <a:ext cx="2924968" cy="3974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badly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happily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lovely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slowly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11.	quickly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12.	angrily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fr-FR" altLang="en-US" sz="2400" dirty="0">
              <a:solidFill>
                <a:schemeClr val="tx1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6" dur="12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6337BF8-AD11-4EA9-8E5B-D644E99B1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138989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How many can you remember?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67707" y="2160302"/>
            <a:ext cx="2816827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??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endParaRPr lang="en-GB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4534" y="2155745"/>
            <a:ext cx="2816827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??</a:t>
            </a:r>
            <a:endParaRPr lang="en-GB" altLang="en-US" sz="2400" dirty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11.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12.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??</a:t>
            </a:r>
            <a:endParaRPr lang="en-GB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8EA738D5-145D-7DBF-FB2A-291406B6A9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867" y="1473743"/>
            <a:ext cx="2852281" cy="4811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6337BF8-AD11-4EA9-8E5B-D644E99B1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138989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How many did you remember?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2 Minute Timer</a:t>
            </a:r>
          </a:p>
        </p:txBody>
      </p:sp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AFA123C3-D22D-7DEC-63DE-F246848452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2910" y="1503648"/>
            <a:ext cx="2816827" cy="4752127"/>
          </a:xfrm>
          <a:prstGeom prst="rect">
            <a:avLst/>
          </a:prstGeom>
        </p:spPr>
      </p:pic>
      <p:sp>
        <p:nvSpPr>
          <p:cNvPr id="36" name="Rectangle 35">
            <a:extLst>
              <a:ext uri="{FF2B5EF4-FFF2-40B4-BE49-F238E27FC236}">
                <a16:creationId xmlns:a16="http://schemas.microsoft.com/office/drawing/2014/main" id="{45AF546B-87FE-7B4A-0D04-E76FD0DAFB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8999" y="2045609"/>
            <a:ext cx="3267562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 	hopeless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penniless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fearless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careless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joyless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spotless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32AF76F9-3E9D-726C-8D53-D37A9AF1D5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98255" y="1988459"/>
            <a:ext cx="2924968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badly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happily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lovely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slowly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11.	quickly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12.	angrily</a:t>
            </a:r>
            <a:endParaRPr lang="fr-FR" altLang="en-US" sz="24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676477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AEA99CFB-BE88-B71A-5D3D-C38FFB5FA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5CCBF33E-F4D1-AF1C-1778-F8CA865DAD3B}"/>
              </a:ext>
            </a:extLst>
          </p:cNvPr>
          <p:cNvSpPr txBox="1">
            <a:spLocks/>
          </p:cNvSpPr>
          <p:nvPr/>
        </p:nvSpPr>
        <p:spPr>
          <a:xfrm>
            <a:off x="748901" y="722866"/>
            <a:ext cx="10694196" cy="17168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anyone remember what a </a:t>
            </a:r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prefix 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is? </a:t>
            </a:r>
          </a:p>
        </p:txBody>
      </p:sp>
    </p:spTree>
    <p:extLst>
      <p:ext uri="{BB962C8B-B14F-4D97-AF65-F5344CB8AC3E}">
        <p14:creationId xmlns:p14="http://schemas.microsoft.com/office/powerpoint/2010/main" val="175053030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86686377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SY2T3AW3L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SY2T3AW3P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SY2T3AW3S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SY2T3AW3F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SY2T3AW3A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SY2T3AW3Sa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SY2T3AW3Fe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6C32058F-2219-B49F-2AF4-CF94FED4CF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2315F74D-1598-24ED-3DA1-95F76C7AF251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F8E3E8A9-B839-7369-A285-82E4422908D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9969" y="2009707"/>
            <a:ext cx="3267562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 	hopeless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penniless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fearless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careless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joyless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spotless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76427" y="2009707"/>
            <a:ext cx="2924968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badly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happily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lovely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slowly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11.	quickly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12.	angrily</a:t>
            </a:r>
            <a:endParaRPr lang="fr-FR" altLang="en-US" sz="24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9E46FB6-CD88-7979-09D5-8F2D0444537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F57FFFA5-66E8-2881-96F6-0F130461D9D5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5F264056-0980-FE3F-8AB5-6B2F262C41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7"/>
            <a:ext cx="11338560" cy="628186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A prefix is a group of letters that go at the </a:t>
            </a:r>
            <a:r>
              <a:rPr lang="en-GB" sz="4000" u="sng" dirty="0">
                <a:solidFill>
                  <a:schemeClr val="bg1"/>
                </a:solidFill>
              </a:rPr>
              <a:t>beginning</a:t>
            </a:r>
            <a:r>
              <a:rPr lang="en-GB" sz="4000" dirty="0">
                <a:solidFill>
                  <a:schemeClr val="bg1"/>
                </a:solidFill>
              </a:rPr>
              <a:t> of a </a:t>
            </a:r>
            <a:r>
              <a:rPr lang="en-GB" sz="4000" u="sng" dirty="0">
                <a:solidFill>
                  <a:schemeClr val="bg1"/>
                </a:solidFill>
              </a:rPr>
              <a:t>root word</a:t>
            </a:r>
            <a:r>
              <a:rPr lang="en-GB" sz="4000" dirty="0">
                <a:solidFill>
                  <a:schemeClr val="bg1"/>
                </a:solidFill>
              </a:rPr>
              <a:t> and change the meaning of the word. 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7321331E-A809-65E3-9F62-A23B3EF182CF}"/>
              </a:ext>
            </a:extLst>
          </p:cNvPr>
          <p:cNvGrpSpPr/>
          <p:nvPr/>
        </p:nvGrpSpPr>
        <p:grpSpPr>
          <a:xfrm>
            <a:off x="2370708" y="2586894"/>
            <a:ext cx="2391466" cy="2626804"/>
            <a:chOff x="4628847" y="3413353"/>
            <a:chExt cx="2391466" cy="2626804"/>
          </a:xfrm>
        </p:grpSpPr>
        <p:pic>
          <p:nvPicPr>
            <p:cNvPr id="14" name="Picture 13" descr="Icon&#10;&#10;Description automatically generated">
              <a:extLst>
                <a:ext uri="{FF2B5EF4-FFF2-40B4-BE49-F238E27FC236}">
                  <a16:creationId xmlns:a16="http://schemas.microsoft.com/office/drawing/2014/main" id="{EC4BC384-3555-4AA2-06BF-B396FB1D966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1749" y="3413353"/>
              <a:ext cx="2328564" cy="2626804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D2ADBB5-3285-9B26-D54F-7BD74675F343}"/>
                </a:ext>
              </a:extLst>
            </p:cNvPr>
            <p:cNvSpPr txBox="1"/>
            <p:nvPr/>
          </p:nvSpPr>
          <p:spPr>
            <a:xfrm>
              <a:off x="4628847" y="4344740"/>
              <a:ext cx="201546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000" dirty="0">
                  <a:solidFill>
                    <a:schemeClr val="bg1"/>
                  </a:solidFill>
                </a:rPr>
                <a:t>dis</a:t>
              </a:r>
              <a:r>
                <a:rPr lang="en-GB" sz="1100" dirty="0"/>
                <a:t> 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708CD0AF-3911-7493-9430-9DA418DFF835}"/>
              </a:ext>
            </a:extLst>
          </p:cNvPr>
          <p:cNvGrpSpPr/>
          <p:nvPr/>
        </p:nvGrpSpPr>
        <p:grpSpPr>
          <a:xfrm>
            <a:off x="8414317" y="2646261"/>
            <a:ext cx="2296325" cy="2508069"/>
            <a:chOff x="6517813" y="3444650"/>
            <a:chExt cx="2296325" cy="2508069"/>
          </a:xfrm>
        </p:grpSpPr>
        <p:pic>
          <p:nvPicPr>
            <p:cNvPr id="8" name="Picture 7" descr="A picture containing text, clock, vector graphics, sign&#10;&#10;Description automatically generated">
              <a:extLst>
                <a:ext uri="{FF2B5EF4-FFF2-40B4-BE49-F238E27FC236}">
                  <a16:creationId xmlns:a16="http://schemas.microsoft.com/office/drawing/2014/main" id="{8F0D706E-A169-CA73-800A-6B159DC1C8C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17813" y="3444650"/>
              <a:ext cx="2296325" cy="2508069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D7FC553-7CDE-980A-7276-F570F5A5EE30}"/>
                </a:ext>
              </a:extLst>
            </p:cNvPr>
            <p:cNvSpPr txBox="1"/>
            <p:nvPr/>
          </p:nvSpPr>
          <p:spPr>
            <a:xfrm>
              <a:off x="6688918" y="4331192"/>
              <a:ext cx="159320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4000" dirty="0">
                  <a:solidFill>
                    <a:schemeClr val="bg1"/>
                  </a:solidFill>
                </a:rPr>
                <a:t>agree</a:t>
              </a:r>
              <a:r>
                <a:rPr lang="en-GB" sz="1050" dirty="0"/>
                <a:t> 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0051CB96-B8D4-1534-1BEC-C5EF4D8BD66F}"/>
              </a:ext>
            </a:extLst>
          </p:cNvPr>
          <p:cNvGrpSpPr/>
          <p:nvPr/>
        </p:nvGrpSpPr>
        <p:grpSpPr>
          <a:xfrm>
            <a:off x="653658" y="3195115"/>
            <a:ext cx="3524597" cy="646331"/>
            <a:chOff x="1299117" y="4052871"/>
            <a:chExt cx="3524597" cy="646331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1DDAB4A-25A5-0172-53B3-D1968404AD86}"/>
                </a:ext>
              </a:extLst>
            </p:cNvPr>
            <p:cNvSpPr txBox="1"/>
            <p:nvPr/>
          </p:nvSpPr>
          <p:spPr>
            <a:xfrm>
              <a:off x="1299117" y="4052871"/>
              <a:ext cx="18288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4" name="Straight Arrow Connector 3">
              <a:extLst>
                <a:ext uri="{FF2B5EF4-FFF2-40B4-BE49-F238E27FC236}">
                  <a16:creationId xmlns:a16="http://schemas.microsoft.com/office/drawing/2014/main" id="{68ECCB54-CB71-DCB2-EC95-B5006F04DA3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986177" y="4277058"/>
              <a:ext cx="1837537" cy="98978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FAD2B8E-1A71-C7C8-5A78-CDB886A671FB}"/>
              </a:ext>
            </a:extLst>
          </p:cNvPr>
          <p:cNvGrpSpPr/>
          <p:nvPr/>
        </p:nvGrpSpPr>
        <p:grpSpPr>
          <a:xfrm>
            <a:off x="7849678" y="3192403"/>
            <a:ext cx="4180198" cy="646331"/>
            <a:chOff x="8495137" y="4050159"/>
            <a:chExt cx="4180198" cy="646331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2B41AAA-65BD-51D9-4553-B94F794C196B}"/>
                </a:ext>
              </a:extLst>
            </p:cNvPr>
            <p:cNvSpPr txBox="1"/>
            <p:nvPr/>
          </p:nvSpPr>
          <p:spPr>
            <a:xfrm>
              <a:off x="10294686" y="4050159"/>
              <a:ext cx="23806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root word</a:t>
              </a:r>
            </a:p>
          </p:txBody>
        </p: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1E2DB22A-07AA-2B2F-37D5-CB97EA0CF5B9}"/>
                </a:ext>
              </a:extLst>
            </p:cNvPr>
            <p:cNvCxnSpPr>
              <a:cxnSpLocks/>
              <a:stCxn id="13" idx="1"/>
            </p:cNvCxnSpPr>
            <p:nvPr/>
          </p:nvCxnSpPr>
          <p:spPr>
            <a:xfrm flipH="1" flipV="1">
              <a:off x="8495137" y="4331192"/>
              <a:ext cx="1799549" cy="42133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577C188B-EEF9-A415-F387-17971485C4FD}"/>
              </a:ext>
            </a:extLst>
          </p:cNvPr>
          <p:cNvSpPr txBox="1"/>
          <p:nvPr/>
        </p:nvSpPr>
        <p:spPr>
          <a:xfrm>
            <a:off x="3708596" y="5546217"/>
            <a:ext cx="60450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</a:rPr>
              <a:t>dis + agree = disagree</a:t>
            </a:r>
          </a:p>
        </p:txBody>
      </p:sp>
    </p:spTree>
    <p:extLst>
      <p:ext uri="{BB962C8B-B14F-4D97-AF65-F5344CB8AC3E}">
        <p14:creationId xmlns:p14="http://schemas.microsoft.com/office/powerpoint/2010/main" val="4273759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1.11022E-16 L 0.15312 -0.0016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56" y="-9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1.11022E-16 L -0.19101 -0.0034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57" y="-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4F24B1C4-2A7E-9282-BDC9-1FFF5C2ECC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531223" y="1184366"/>
            <a:ext cx="11268891" cy="42846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remember any prefixes we have already looked at? 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00930" y="-347722"/>
            <a:ext cx="3344348" cy="3120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33193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0DB1B37B-9C15-41AC-CFFA-002119458D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3745" y="582227"/>
            <a:ext cx="10983780" cy="1233321"/>
          </a:xfrm>
          <a:prstGeom prst="roundRect">
            <a:avLst/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 lnSpcReduction="20000"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 have already looked at one prefix: 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663744" y="3584014"/>
            <a:ext cx="10983779" cy="1571082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Do you remember what the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un-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does to the meaning of the word?  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CE40509B-A45D-F16C-36DA-767B3F536DB5}"/>
              </a:ext>
            </a:extLst>
          </p:cNvPr>
          <p:cNvSpPr txBox="1">
            <a:spLocks/>
          </p:cNvSpPr>
          <p:nvPr/>
        </p:nvSpPr>
        <p:spPr>
          <a:xfrm>
            <a:off x="663744" y="2220086"/>
            <a:ext cx="10983781" cy="927305"/>
          </a:xfrm>
          <a:prstGeom prst="roundRect">
            <a:avLst/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3200" dirty="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GB" sz="3200" dirty="0">
                <a:solidFill>
                  <a:schemeClr val="bg1"/>
                </a:solidFill>
              </a:rPr>
              <a:t>unhappy, undo, unlock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en-GB" sz="3200" dirty="0">
              <a:solidFill>
                <a:schemeClr val="bg1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A378FAD-6192-1E77-6096-112D522DD6F5}"/>
              </a:ext>
            </a:extLst>
          </p:cNvPr>
          <p:cNvSpPr txBox="1">
            <a:spLocks/>
          </p:cNvSpPr>
          <p:nvPr/>
        </p:nvSpPr>
        <p:spPr>
          <a:xfrm>
            <a:off x="663744" y="5591719"/>
            <a:ext cx="10983779" cy="92329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Un-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</a:t>
            </a:r>
            <a:r>
              <a:rPr lang="en-GB" b="1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not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58798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AEA99CFB-BE88-B71A-5D3D-C38FFB5FA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5CCBF33E-F4D1-AF1C-1778-F8CA865DAD3B}"/>
              </a:ext>
            </a:extLst>
          </p:cNvPr>
          <p:cNvSpPr txBox="1">
            <a:spLocks/>
          </p:cNvSpPr>
          <p:nvPr/>
        </p:nvSpPr>
        <p:spPr>
          <a:xfrm>
            <a:off x="748901" y="722866"/>
            <a:ext cx="10694196" cy="17168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Does anyone know what a </a:t>
            </a:r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suffix 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is? </a:t>
            </a:r>
          </a:p>
        </p:txBody>
      </p:sp>
    </p:spTree>
    <p:extLst>
      <p:ext uri="{BB962C8B-B14F-4D97-AF65-F5344CB8AC3E}">
        <p14:creationId xmlns:p14="http://schemas.microsoft.com/office/powerpoint/2010/main" val="34490675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5F264056-0980-FE3F-8AB5-6B2F262C41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7"/>
            <a:ext cx="11338560" cy="628186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A suffix is a group of letters that go at the </a:t>
            </a:r>
            <a:r>
              <a:rPr lang="en-GB" sz="4000" u="sng" dirty="0">
                <a:solidFill>
                  <a:schemeClr val="bg1"/>
                </a:solidFill>
              </a:rPr>
              <a:t>end</a:t>
            </a:r>
            <a:r>
              <a:rPr lang="en-GB" sz="4000" dirty="0">
                <a:solidFill>
                  <a:schemeClr val="bg1"/>
                </a:solidFill>
              </a:rPr>
              <a:t> of a </a:t>
            </a:r>
            <a:r>
              <a:rPr lang="en-GB" sz="4000" u="sng" dirty="0">
                <a:solidFill>
                  <a:schemeClr val="bg1"/>
                </a:solidFill>
              </a:rPr>
              <a:t>root word</a:t>
            </a:r>
            <a:r>
              <a:rPr lang="en-GB" sz="4000" dirty="0">
                <a:solidFill>
                  <a:schemeClr val="bg1"/>
                </a:solidFill>
              </a:rPr>
              <a:t> and change the meaning of the word. 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0051CB96-B8D4-1534-1BEC-C5EF4D8BD66F}"/>
              </a:ext>
            </a:extLst>
          </p:cNvPr>
          <p:cNvGrpSpPr/>
          <p:nvPr/>
        </p:nvGrpSpPr>
        <p:grpSpPr>
          <a:xfrm>
            <a:off x="653658" y="3195115"/>
            <a:ext cx="3524597" cy="1200329"/>
            <a:chOff x="1299117" y="4052871"/>
            <a:chExt cx="3524597" cy="1200329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1DDAB4A-25A5-0172-53B3-D1968404AD86}"/>
                </a:ext>
              </a:extLst>
            </p:cNvPr>
            <p:cNvSpPr txBox="1"/>
            <p:nvPr/>
          </p:nvSpPr>
          <p:spPr>
            <a:xfrm>
              <a:off x="1299117" y="4052871"/>
              <a:ext cx="18288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Root word</a:t>
              </a:r>
            </a:p>
          </p:txBody>
        </p:sp>
        <p:cxnSp>
          <p:nvCxnSpPr>
            <p:cNvPr id="4" name="Straight Arrow Connector 3">
              <a:extLst>
                <a:ext uri="{FF2B5EF4-FFF2-40B4-BE49-F238E27FC236}">
                  <a16:creationId xmlns:a16="http://schemas.microsoft.com/office/drawing/2014/main" id="{68ECCB54-CB71-DCB2-EC95-B5006F04DA3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986177" y="4277058"/>
              <a:ext cx="1837537" cy="98978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FAD2B8E-1A71-C7C8-5A78-CDB886A671FB}"/>
              </a:ext>
            </a:extLst>
          </p:cNvPr>
          <p:cNvGrpSpPr/>
          <p:nvPr/>
        </p:nvGrpSpPr>
        <p:grpSpPr>
          <a:xfrm>
            <a:off x="7849678" y="3192403"/>
            <a:ext cx="4180198" cy="646331"/>
            <a:chOff x="8495137" y="4050159"/>
            <a:chExt cx="4180198" cy="646331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2B41AAA-65BD-51D9-4553-B94F794C196B}"/>
                </a:ext>
              </a:extLst>
            </p:cNvPr>
            <p:cNvSpPr txBox="1"/>
            <p:nvPr/>
          </p:nvSpPr>
          <p:spPr>
            <a:xfrm>
              <a:off x="10294686" y="4050159"/>
              <a:ext cx="23806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 </a:t>
              </a:r>
            </a:p>
          </p:txBody>
        </p: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1E2DB22A-07AA-2B2F-37D5-CB97EA0CF5B9}"/>
                </a:ext>
              </a:extLst>
            </p:cNvPr>
            <p:cNvCxnSpPr>
              <a:cxnSpLocks/>
              <a:stCxn id="13" idx="1"/>
            </p:cNvCxnSpPr>
            <p:nvPr/>
          </p:nvCxnSpPr>
          <p:spPr>
            <a:xfrm flipH="1" flipV="1">
              <a:off x="8495137" y="4331192"/>
              <a:ext cx="1799549" cy="42133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577C188B-EEF9-A415-F387-17971485C4FD}"/>
              </a:ext>
            </a:extLst>
          </p:cNvPr>
          <p:cNvSpPr txBox="1"/>
          <p:nvPr/>
        </p:nvSpPr>
        <p:spPr>
          <a:xfrm>
            <a:off x="3708596" y="5546217"/>
            <a:ext cx="60450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</a:rPr>
              <a:t>do + ing = doing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F807F425-F033-C5B5-CA78-FE854C7DDFD9}"/>
              </a:ext>
            </a:extLst>
          </p:cNvPr>
          <p:cNvGrpSpPr/>
          <p:nvPr/>
        </p:nvGrpSpPr>
        <p:grpSpPr>
          <a:xfrm>
            <a:off x="2340718" y="2655446"/>
            <a:ext cx="2352052" cy="2573025"/>
            <a:chOff x="2340718" y="2655446"/>
            <a:chExt cx="2352052" cy="2573025"/>
          </a:xfrm>
        </p:grpSpPr>
        <p:pic>
          <p:nvPicPr>
            <p:cNvPr id="10" name="Picture 9" descr="Icon&#10;&#10;Description automatically generated">
              <a:extLst>
                <a:ext uri="{FF2B5EF4-FFF2-40B4-BE49-F238E27FC236}">
                  <a16:creationId xmlns:a16="http://schemas.microsoft.com/office/drawing/2014/main" id="{5D3E6D3C-6626-2E0F-65D5-15EBE279B08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40718" y="2655446"/>
              <a:ext cx="2352052" cy="2573025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9FD7A94-C0BF-748F-6F71-D3863E7843B9}"/>
                </a:ext>
              </a:extLst>
            </p:cNvPr>
            <p:cNvSpPr txBox="1"/>
            <p:nvPr/>
          </p:nvSpPr>
          <p:spPr>
            <a:xfrm>
              <a:off x="2364992" y="3363332"/>
              <a:ext cx="169591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do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18E4268-C4D7-35F9-F14D-77ADAE0701D9}"/>
              </a:ext>
            </a:extLst>
          </p:cNvPr>
          <p:cNvGrpSpPr/>
          <p:nvPr/>
        </p:nvGrpSpPr>
        <p:grpSpPr>
          <a:xfrm>
            <a:off x="8429250" y="2499124"/>
            <a:ext cx="1799548" cy="2714574"/>
            <a:chOff x="8429250" y="2499124"/>
            <a:chExt cx="1799548" cy="2714574"/>
          </a:xfrm>
        </p:grpSpPr>
        <p:pic>
          <p:nvPicPr>
            <p:cNvPr id="5" name="Picture 4" descr="Logo, icon&#10;&#10;Description automatically generated">
              <a:extLst>
                <a:ext uri="{FF2B5EF4-FFF2-40B4-BE49-F238E27FC236}">
                  <a16:creationId xmlns:a16="http://schemas.microsoft.com/office/drawing/2014/main" id="{F039F7F7-8C71-15FB-F1FA-D17FC8B9D97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29250" y="2499124"/>
              <a:ext cx="1799548" cy="2714574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D4B8FD4F-9933-4BEE-90E3-4A3D0867A691}"/>
                </a:ext>
              </a:extLst>
            </p:cNvPr>
            <p:cNvSpPr txBox="1"/>
            <p:nvPr/>
          </p:nvSpPr>
          <p:spPr>
            <a:xfrm>
              <a:off x="8482501" y="3195115"/>
              <a:ext cx="169591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ing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26495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1.48148E-6 L 0.15873 1.48148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30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48148E-6 L -0.18697 0.0115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49" y="57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F0D6F641-4A40-7285-CECE-50A22AA1C9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461553" y="576221"/>
            <a:ext cx="11268891" cy="254572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remember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any </a:t>
            </a:r>
            <a:r>
              <a:rPr lang="en-GB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suffixes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 have already looked at? 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00930" y="-347722"/>
            <a:ext cx="3344348" cy="3120228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A1E57D6-876F-97AD-7890-C8B9E4064D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1553" y="3471375"/>
            <a:ext cx="11268891" cy="291418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How about: </a:t>
            </a:r>
          </a:p>
          <a:p>
            <a:pPr marL="0" indent="0" algn="ctr">
              <a:buNone/>
            </a:pPr>
            <a:r>
              <a:rPr lang="en-GB" sz="35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-ment,  -ful,  -ness,   -ing,   -ed, </a:t>
            </a:r>
          </a:p>
          <a:p>
            <a:pPr marL="0" indent="0" algn="ctr">
              <a:buNone/>
            </a:pPr>
            <a:r>
              <a:rPr lang="en-GB" sz="35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-er,  -est and  -ies?</a:t>
            </a:r>
            <a:endParaRPr lang="en-GB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9074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923</Words>
  <Application>Microsoft Office PowerPoint</Application>
  <PresentationFormat>Widescreen</PresentationFormat>
  <Paragraphs>188</Paragraphs>
  <Slides>31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4" baseType="lpstr">
      <vt:lpstr>Arial</vt:lpstr>
      <vt:lpstr>Andika</vt:lpstr>
      <vt:lpstr>Office Theme</vt:lpstr>
      <vt:lpstr> How to Use this PowerPoint</vt:lpstr>
      <vt:lpstr>Adding the suffixes –less and -ly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Below are this week’s spellings.   You have 2 minutes to memorise all of the words!</vt:lpstr>
      <vt:lpstr>How many can you remember?</vt:lpstr>
      <vt:lpstr>How many did you remember?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48</cp:revision>
  <dcterms:created xsi:type="dcterms:W3CDTF">2022-05-31T09:42:07Z</dcterms:created>
  <dcterms:modified xsi:type="dcterms:W3CDTF">2025-12-08T15:57:04Z</dcterms:modified>
</cp:coreProperties>
</file>