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9"/>
  </p:notesMasterIdLst>
  <p:sldIdLst>
    <p:sldId id="379" r:id="rId2"/>
    <p:sldId id="274" r:id="rId3"/>
    <p:sldId id="309" r:id="rId4"/>
    <p:sldId id="310" r:id="rId5"/>
    <p:sldId id="311" r:id="rId6"/>
    <p:sldId id="313" r:id="rId7"/>
    <p:sldId id="281" r:id="rId8"/>
    <p:sldId id="376" r:id="rId9"/>
    <p:sldId id="377" r:id="rId10"/>
    <p:sldId id="378" r:id="rId11"/>
    <p:sldId id="370" r:id="rId12"/>
    <p:sldId id="371" r:id="rId13"/>
    <p:sldId id="360" r:id="rId14"/>
    <p:sldId id="361" r:id="rId15"/>
    <p:sldId id="362" r:id="rId16"/>
    <p:sldId id="363" r:id="rId17"/>
    <p:sldId id="270" r:id="rId18"/>
  </p:sldIdLst>
  <p:sldSz cx="12192000" cy="6858000"/>
  <p:notesSz cx="6858000" cy="9144000"/>
  <p:embeddedFontLst>
    <p:embeddedFont>
      <p:font typeface="Andika" panose="02000000000000000000" pitchFamily="2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3809AF3-AA3C-4349-AED1-D74550DA9AA9}" v="4" dt="2025-12-08T15:53:34.13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96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5:53:35.594" v="4" actId="47"/>
      <pc:docMkLst>
        <pc:docMk/>
      </pc:docMkLst>
      <pc:sldChg chg="addSp modSp modAnim">
        <pc:chgData name="Glen Jones" userId="e846aaca-4b24-4b13-b0d0-f2308e16b284" providerId="ADAL" clId="{ED47ACC3-9597-4D89-A1DC-43CF280EF274}" dt="2025-12-08T15:49:44.957" v="0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5:49:44.957" v="0"/>
          <ac:spMkLst>
            <pc:docMk/>
            <pc:sldMk cId="0" sldId="270"/>
            <ac:spMk id="2" creationId="{FBA48454-8293-FA0E-7D3E-6AF245984705}"/>
          </ac:spMkLst>
        </pc:spChg>
      </pc:sldChg>
      <pc:sldChg chg="add del">
        <pc:chgData name="Glen Jones" userId="e846aaca-4b24-4b13-b0d0-f2308e16b284" providerId="ADAL" clId="{ED47ACC3-9597-4D89-A1DC-43CF280EF274}" dt="2025-12-08T15:53:29.881" v="2"/>
        <pc:sldMkLst>
          <pc:docMk/>
          <pc:sldMk cId="0" sldId="277"/>
        </pc:sldMkLst>
      </pc:sldChg>
      <pc:sldChg chg="del">
        <pc:chgData name="Glen Jones" userId="e846aaca-4b24-4b13-b0d0-f2308e16b284" providerId="ADAL" clId="{ED47ACC3-9597-4D89-A1DC-43CF280EF274}" dt="2025-12-08T15:53:35.594" v="4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5:53:34.137" v="3"/>
        <pc:sldMkLst>
          <pc:docMk/>
          <pc:sldMk cId="4020905945" sldId="37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020905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7FEC7E-9E76-C2D9-1883-8F5CE0708C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7440DAE0-4C11-279F-3E46-EF2211382C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AD928D-E24A-93D2-767B-E2A0975414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275B7505-E998-0CCF-3648-4F83218C87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3DBBD15-640D-B49F-B022-8C8177BED974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Improve and better are synonyms.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1B88D32B-AC7D-0BAB-EA7C-BE49C735D0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4EFD28E5-BBB0-3E21-4700-9025D687C46A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implant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D324D6F-B2B3-5718-C963-E04CDE5A7FBD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better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19B9ECCD-9214-E649-3604-25196D8E65BE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batter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5668C31-289C-0230-8000-0E9AAD20AF9C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improve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39F84578-2363-8BEE-8243-F9C2D4D918B9}"/>
              </a:ext>
            </a:extLst>
          </p:cNvPr>
          <p:cNvSpPr/>
          <p:nvPr/>
        </p:nvSpPr>
        <p:spPr>
          <a:xfrm>
            <a:off x="4253481" y="2519102"/>
            <a:ext cx="374968" cy="450768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9444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6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After the clas, Emile continued his journey,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following the paff.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After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class</a:t>
            </a:r>
            <a:r>
              <a:rPr lang="en-GB" sz="3400" dirty="0">
                <a:solidFill>
                  <a:schemeClr val="bg1"/>
                </a:solidFill>
              </a:rPr>
              <a:t>, Emile continued his journey,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following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path</a:t>
            </a:r>
            <a:r>
              <a:rPr lang="en-GB" sz="3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After the class, Emile continued his journey,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following the path.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831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AD6048-A163-812B-04E7-A5F1B1DAB6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270F7436-44E5-95B0-470A-2FCD4E5BD8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61BB882D-2135-7DCF-1858-BD8295FA87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D6A8F6EE-7FC0-AD1C-D087-DA4736686E70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D9261D9C-EE07-FCF3-D51E-9D71E1A33F9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1291DF9-FBD8-99E5-6C35-E15B9A957A34}"/>
              </a:ext>
            </a:extLst>
          </p:cNvPr>
          <p:cNvSpPr txBox="1"/>
          <p:nvPr/>
        </p:nvSpPr>
        <p:spPr>
          <a:xfrm>
            <a:off x="387927" y="2281069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After their baff, they walked for another hor.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64C671-2B43-C98E-58F8-18D333885433}"/>
              </a:ext>
            </a:extLst>
          </p:cNvPr>
          <p:cNvSpPr txBox="1"/>
          <p:nvPr/>
        </p:nvSpPr>
        <p:spPr>
          <a:xfrm>
            <a:off x="277091" y="5327892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After their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bath</a:t>
            </a:r>
            <a:r>
              <a:rPr lang="en-GB" sz="3400" dirty="0">
                <a:solidFill>
                  <a:schemeClr val="bg1"/>
                </a:solidFill>
              </a:rPr>
              <a:t>, they walked for another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hour</a:t>
            </a:r>
            <a:r>
              <a:rPr lang="en-GB" sz="3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00C94AD-718E-5990-E4B0-2B21C19B515F}"/>
              </a:ext>
            </a:extLst>
          </p:cNvPr>
          <p:cNvSpPr txBox="1"/>
          <p:nvPr/>
        </p:nvSpPr>
        <p:spPr>
          <a:xfrm>
            <a:off x="332509" y="3822691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After their bath, they walked for another hour.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0FFF828-98EF-0BAE-3716-E95B6BB10C8E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BA090AB-A91D-7F55-FADE-C944AE4673CE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2384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1391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Below are this week’s spellings. </a:t>
            </a:r>
            <a:br>
              <a:rPr lang="en-GB" altLang="en-US" sz="2800" dirty="0">
                <a:solidFill>
                  <a:schemeClr val="bg1"/>
                </a:solidFill>
                <a:latin typeface="+mj-lt"/>
              </a:rPr>
            </a:br>
            <a:br>
              <a:rPr lang="en-GB" altLang="en-US" sz="2800" dirty="0">
                <a:solidFill>
                  <a:schemeClr val="bg1"/>
                </a:solidFill>
                <a:latin typeface="+mj-lt"/>
              </a:rPr>
            </a:br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You have 2 minutes to memorise all the words!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9178" y="5022334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99178" y="502233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>
            <a:cxnSpLocks/>
          </p:cNvCxnSpPr>
          <p:nvPr/>
        </p:nvCxnSpPr>
        <p:spPr>
          <a:xfrm>
            <a:off x="1770521" y="510869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99178" y="5022334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99178" y="5022334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62C8A131-E4CB-67E8-CD82-41FD2CA61C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64185" y="2164528"/>
            <a:ext cx="1894865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	class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grass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pass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plant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path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4335C615-6164-A87A-2CCD-790A3C1834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6838" y="2164528"/>
            <a:ext cx="2816827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bath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hour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move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prove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improve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How many can you remember?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7707" y="2160302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4534" y="2155745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 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How many did you remember?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FA123C3-D22D-7DEC-63DE-F24684845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910" y="1503648"/>
            <a:ext cx="2816827" cy="4752127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8D99ABE1-DFF1-2AD8-3A87-5D9C940FE7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64185" y="2164528"/>
            <a:ext cx="1894865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	class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grass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pass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plant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path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C43D23B-6F59-9BA1-640E-AE619199F7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6838" y="2164528"/>
            <a:ext cx="2816827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bath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hour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move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prove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improve </a:t>
            </a:r>
          </a:p>
        </p:txBody>
      </p:sp>
    </p:spTree>
    <p:extLst>
      <p:ext uri="{BB962C8B-B14F-4D97-AF65-F5344CB8AC3E}">
        <p14:creationId xmlns:p14="http://schemas.microsoft.com/office/powerpoint/2010/main" val="10676477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3991156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SY2T3AW5L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SY2T3AW5P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SY2T3AW5S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SY2T3AW5F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SY2T3AW5A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SY2T3AW5Sa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SY2T3AW5Fe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81901C80-5423-49D0-68C7-9D7494F6A4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208625D-CB8C-8ADE-9AF8-3FEEDE67832A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AF46FE72-D1E8-3A34-23A3-8CDC14D1457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64185" y="2164528"/>
            <a:ext cx="1894865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	class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grass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pass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plant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path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6838" y="2164528"/>
            <a:ext cx="2816827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bath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hour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move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prove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improve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027E483-AA68-7FE1-2DCD-10620CF6D3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6045" y="287383"/>
            <a:ext cx="753554" cy="12436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13EC403-DAA9-30A1-33F5-A6D08486DA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FBA48454-8293-FA0E-7D3E-6AF245984705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6AF5CCD-D2A2-68F1-CFBF-5090950414C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9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Common Exception Words 5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5F80B59F-1E2B-461D-B848-689D9CF1FDF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5AD8D42-6CA8-FED1-312C-0ADBB02655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E8B5F007-FC8E-0614-050C-D41C3665316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12AFF88-4660-050B-2E47-396A953096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79085"/>
            <a:ext cx="9530716" cy="170339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Some words don’t follow the rules!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9BDEB5D-7B09-5380-3088-421E89C0B0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67187" y="2262707"/>
            <a:ext cx="3701143" cy="576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bottle</a:t>
            </a:r>
            <a:endParaRPr lang="en-GB" altLang="en-US" sz="2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38CDE81-7E58-FDC0-4F3C-C3737B29F449}"/>
              </a:ext>
            </a:extLst>
          </p:cNvPr>
          <p:cNvSpPr txBox="1"/>
          <p:nvPr/>
        </p:nvSpPr>
        <p:spPr>
          <a:xfrm>
            <a:off x="436869" y="2188561"/>
            <a:ext cx="7346867" cy="1600438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Do you remember what these are called?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237D8F4-88E1-D8BF-DDC9-A709B54AB8D1}"/>
              </a:ext>
            </a:extLst>
          </p:cNvPr>
          <p:cNvSpPr txBox="1">
            <a:spLocks/>
          </p:cNvSpPr>
          <p:nvPr/>
        </p:nvSpPr>
        <p:spPr>
          <a:xfrm>
            <a:off x="499182" y="4095082"/>
            <a:ext cx="7284554" cy="188549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Exception words</a:t>
            </a:r>
          </a:p>
        </p:txBody>
      </p:sp>
      <p:pic>
        <p:nvPicPr>
          <p:cNvPr id="4" name="Picture 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41893377-11D4-3278-71BE-1D86C9A6F7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7663" y="1483158"/>
            <a:ext cx="4397522" cy="5130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85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30B206C-17F9-8C15-088E-66ACC09CAA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5179" y="402556"/>
            <a:ext cx="9530716" cy="170339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Some </a:t>
            </a:r>
            <a:r>
              <a:rPr lang="en-GB" altLang="en-US" sz="3600" b="1" u="sng" dirty="0">
                <a:solidFill>
                  <a:schemeClr val="bg1"/>
                </a:solidFill>
                <a:latin typeface="+mj-lt"/>
              </a:rPr>
              <a:t>exception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 words are used a lot and are very </a:t>
            </a:r>
            <a:r>
              <a:rPr lang="en-GB" altLang="en-US" sz="3600" b="1" u="sng" dirty="0">
                <a:solidFill>
                  <a:schemeClr val="bg1"/>
                </a:solidFill>
                <a:latin typeface="+mj-lt"/>
              </a:rPr>
              <a:t>common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.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9BDEB5D-7B09-5380-3088-421E89C0B0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67187" y="2262707"/>
            <a:ext cx="3701143" cy="576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bottle</a:t>
            </a:r>
            <a:endParaRPr lang="en-GB" altLang="en-US" sz="2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27C631-5370-AE7B-6C79-BF50DCFB379E}"/>
              </a:ext>
            </a:extLst>
          </p:cNvPr>
          <p:cNvSpPr txBox="1"/>
          <p:nvPr/>
        </p:nvSpPr>
        <p:spPr>
          <a:xfrm>
            <a:off x="627018" y="2381263"/>
            <a:ext cx="7861808" cy="1600438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Do you remember what these are called?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4289A39-655B-4B4A-AF11-A3DA8C69E18C}"/>
              </a:ext>
            </a:extLst>
          </p:cNvPr>
          <p:cNvSpPr txBox="1">
            <a:spLocks/>
          </p:cNvSpPr>
          <p:nvPr/>
        </p:nvSpPr>
        <p:spPr>
          <a:xfrm>
            <a:off x="627018" y="4331160"/>
            <a:ext cx="7552379" cy="144655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Common exception words</a:t>
            </a:r>
          </a:p>
        </p:txBody>
      </p:sp>
      <p:pic>
        <p:nvPicPr>
          <p:cNvPr id="9" name="Picture 8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E5C602B-B1B8-C3CF-7225-82BFA5B4B8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7663" y="1483158"/>
            <a:ext cx="4397522" cy="5130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709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157DF773-68B9-B009-38F6-C3D0D5CF0C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20">
            <a:extLst>
              <a:ext uri="{FF2B5EF4-FFF2-40B4-BE49-F238E27FC236}">
                <a16:creationId xmlns:a16="http://schemas.microsoft.com/office/drawing/2014/main" id="{7DA63A70-939A-B338-FA82-7D437ED78AF5}"/>
              </a:ext>
            </a:extLst>
          </p:cNvPr>
          <p:cNvSpPr txBox="1">
            <a:spLocks/>
          </p:cNvSpPr>
          <p:nvPr/>
        </p:nvSpPr>
        <p:spPr>
          <a:xfrm>
            <a:off x="1623061" y="275868"/>
            <a:ext cx="9530716" cy="9499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200" dirty="0">
                <a:solidFill>
                  <a:schemeClr val="bg1"/>
                </a:solidFill>
              </a:rPr>
              <a:t>Here are some </a:t>
            </a:r>
            <a:r>
              <a:rPr lang="en-GB" altLang="en-US" sz="3200" b="1" u="sng" dirty="0">
                <a:solidFill>
                  <a:schemeClr val="bg1"/>
                </a:solidFill>
              </a:rPr>
              <a:t>common exception words</a:t>
            </a:r>
            <a:r>
              <a:rPr lang="en-GB" altLang="en-US" sz="3200" dirty="0">
                <a:solidFill>
                  <a:schemeClr val="bg1"/>
                </a:solidFill>
              </a:rPr>
              <a:t>:</a:t>
            </a:r>
          </a:p>
        </p:txBody>
      </p:sp>
      <p:pic>
        <p:nvPicPr>
          <p:cNvPr id="15" name="Picture 14" descr="A picture containing wheel&#10;&#10;Description automatically generated">
            <a:extLst>
              <a:ext uri="{FF2B5EF4-FFF2-40B4-BE49-F238E27FC236}">
                <a16:creationId xmlns:a16="http://schemas.microsoft.com/office/drawing/2014/main" id="{4413EF25-EAA3-9C38-5053-1607D0AC205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62646"/>
            <a:ext cx="2321476" cy="21659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6D3FE12-F289-EC17-7B40-8558CA1DCFC9}"/>
              </a:ext>
            </a:extLst>
          </p:cNvPr>
          <p:cNvSpPr txBox="1">
            <a:spLocks/>
          </p:cNvSpPr>
          <p:nvPr/>
        </p:nvSpPr>
        <p:spPr>
          <a:xfrm>
            <a:off x="3971023" y="296384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path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BF3DF5F-5FB8-5899-8523-DEF5EC4166C2}"/>
              </a:ext>
            </a:extLst>
          </p:cNvPr>
          <p:cNvSpPr txBox="1">
            <a:spLocks/>
          </p:cNvSpPr>
          <p:nvPr/>
        </p:nvSpPr>
        <p:spPr>
          <a:xfrm>
            <a:off x="6534822" y="2007348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move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F409C61D-D4CB-CEE2-E9E7-C4C8A011A670}"/>
              </a:ext>
            </a:extLst>
          </p:cNvPr>
          <p:cNvSpPr txBox="1">
            <a:spLocks/>
          </p:cNvSpPr>
          <p:nvPr/>
        </p:nvSpPr>
        <p:spPr>
          <a:xfrm>
            <a:off x="3971023" y="196848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bath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CF0F852-0008-0DE7-35E8-088EF82DE8DD}"/>
              </a:ext>
            </a:extLst>
          </p:cNvPr>
          <p:cNvSpPr txBox="1"/>
          <p:nvPr/>
        </p:nvSpPr>
        <p:spPr>
          <a:xfrm>
            <a:off x="2212791" y="5255406"/>
            <a:ext cx="7758523" cy="851297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Can you see any patterns?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4DA08D67-5049-F022-6613-885C379F0898}"/>
              </a:ext>
            </a:extLst>
          </p:cNvPr>
          <p:cNvSpPr txBox="1">
            <a:spLocks/>
          </p:cNvSpPr>
          <p:nvPr/>
        </p:nvSpPr>
        <p:spPr>
          <a:xfrm>
            <a:off x="1432474" y="197366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class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ED6F6CEA-B435-3AEE-BAE1-02D27A64D2EE}"/>
              </a:ext>
            </a:extLst>
          </p:cNvPr>
          <p:cNvSpPr txBox="1">
            <a:spLocks/>
          </p:cNvSpPr>
          <p:nvPr/>
        </p:nvSpPr>
        <p:spPr>
          <a:xfrm>
            <a:off x="1419849" y="2942867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grass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4480231D-5D29-5D69-2061-51DDE3306862}"/>
              </a:ext>
            </a:extLst>
          </p:cNvPr>
          <p:cNvSpPr txBox="1">
            <a:spLocks/>
          </p:cNvSpPr>
          <p:nvPr/>
        </p:nvSpPr>
        <p:spPr>
          <a:xfrm>
            <a:off x="1431204" y="391763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pass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19901D5-42B0-7EBD-7C9B-CAF6CBA48C61}"/>
              </a:ext>
            </a:extLst>
          </p:cNvPr>
          <p:cNvSpPr txBox="1">
            <a:spLocks/>
          </p:cNvSpPr>
          <p:nvPr/>
        </p:nvSpPr>
        <p:spPr>
          <a:xfrm>
            <a:off x="9073371" y="2007348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plant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1C47355-CB27-F6EA-286A-5781B78F40AD}"/>
              </a:ext>
            </a:extLst>
          </p:cNvPr>
          <p:cNvSpPr txBox="1">
            <a:spLocks/>
          </p:cNvSpPr>
          <p:nvPr/>
        </p:nvSpPr>
        <p:spPr>
          <a:xfrm>
            <a:off x="9073371" y="2942867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C0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hour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432C704-3BE3-3D79-C9FC-7B72F249EB03}"/>
              </a:ext>
            </a:extLst>
          </p:cNvPr>
          <p:cNvSpPr txBox="1">
            <a:spLocks/>
          </p:cNvSpPr>
          <p:nvPr/>
        </p:nvSpPr>
        <p:spPr>
          <a:xfrm>
            <a:off x="6522197" y="297655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improve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AA126A0-12A7-8A62-F142-F4341B9FD693}"/>
              </a:ext>
            </a:extLst>
          </p:cNvPr>
          <p:cNvSpPr txBox="1">
            <a:spLocks/>
          </p:cNvSpPr>
          <p:nvPr/>
        </p:nvSpPr>
        <p:spPr>
          <a:xfrm>
            <a:off x="6533552" y="3951316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prove</a:t>
            </a:r>
          </a:p>
        </p:txBody>
      </p:sp>
    </p:spTree>
    <p:extLst>
      <p:ext uri="{BB962C8B-B14F-4D97-AF65-F5344CB8AC3E}">
        <p14:creationId xmlns:p14="http://schemas.microsoft.com/office/powerpoint/2010/main" val="32606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  <p:bldP spid="27" grpId="0" animBg="1"/>
      <p:bldP spid="20" grpId="0" animBg="1"/>
      <p:bldP spid="22" grpId="0" animBg="1"/>
      <p:bldP spid="23" grpId="0" animBg="1"/>
      <p:bldP spid="24" grpId="0" animBg="1"/>
      <p:bldP spid="14" grpId="0" animBg="1"/>
      <p:bldP spid="19" grpId="0" animBg="1"/>
      <p:bldP spid="21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86ED4948-CC02-2752-BFA3-06F8F54FB2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20">
            <a:extLst>
              <a:ext uri="{FF2B5EF4-FFF2-40B4-BE49-F238E27FC236}">
                <a16:creationId xmlns:a16="http://schemas.microsoft.com/office/drawing/2014/main" id="{7DA63A70-939A-B338-FA82-7D437ED78AF5}"/>
              </a:ext>
            </a:extLst>
          </p:cNvPr>
          <p:cNvSpPr txBox="1">
            <a:spLocks/>
          </p:cNvSpPr>
          <p:nvPr/>
        </p:nvSpPr>
        <p:spPr>
          <a:xfrm>
            <a:off x="1623061" y="275868"/>
            <a:ext cx="9530716" cy="9499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200" dirty="0">
                <a:solidFill>
                  <a:schemeClr val="bg1"/>
                </a:solidFill>
              </a:rPr>
              <a:t>Did you spot the patterns?</a:t>
            </a:r>
          </a:p>
        </p:txBody>
      </p:sp>
      <p:pic>
        <p:nvPicPr>
          <p:cNvPr id="15" name="Picture 14" descr="A picture containing wheel&#10;&#10;Description automatically generated">
            <a:extLst>
              <a:ext uri="{FF2B5EF4-FFF2-40B4-BE49-F238E27FC236}">
                <a16:creationId xmlns:a16="http://schemas.microsoft.com/office/drawing/2014/main" id="{4413EF25-EAA3-9C38-5053-1607D0AC205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62646"/>
            <a:ext cx="2321476" cy="2165903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C29103CA-C438-879E-0A46-AD365EC695BD}"/>
              </a:ext>
            </a:extLst>
          </p:cNvPr>
          <p:cNvSpPr txBox="1">
            <a:spLocks/>
          </p:cNvSpPr>
          <p:nvPr/>
        </p:nvSpPr>
        <p:spPr>
          <a:xfrm>
            <a:off x="3971023" y="296384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p</a:t>
            </a:r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ath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93783E0-31E1-9E3F-B8E1-486938CB3083}"/>
              </a:ext>
            </a:extLst>
          </p:cNvPr>
          <p:cNvSpPr txBox="1">
            <a:spLocks/>
          </p:cNvSpPr>
          <p:nvPr/>
        </p:nvSpPr>
        <p:spPr>
          <a:xfrm>
            <a:off x="6534822" y="2007348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ove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3EAD75EE-039D-D40E-DD8B-710F0FA8621B}"/>
              </a:ext>
            </a:extLst>
          </p:cNvPr>
          <p:cNvSpPr txBox="1">
            <a:spLocks/>
          </p:cNvSpPr>
          <p:nvPr/>
        </p:nvSpPr>
        <p:spPr>
          <a:xfrm>
            <a:off x="3971023" y="196848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b</a:t>
            </a:r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ath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FF658B2E-B400-9043-BB91-C39052D8C2A4}"/>
              </a:ext>
            </a:extLst>
          </p:cNvPr>
          <p:cNvSpPr txBox="1">
            <a:spLocks/>
          </p:cNvSpPr>
          <p:nvPr/>
        </p:nvSpPr>
        <p:spPr>
          <a:xfrm>
            <a:off x="1432474" y="197366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cl</a:t>
            </a:r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ass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ACF06253-9EF1-337E-7AA9-C904F5BC7C3E}"/>
              </a:ext>
            </a:extLst>
          </p:cNvPr>
          <p:cNvSpPr txBox="1">
            <a:spLocks/>
          </p:cNvSpPr>
          <p:nvPr/>
        </p:nvSpPr>
        <p:spPr>
          <a:xfrm>
            <a:off x="1419849" y="2942867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gr</a:t>
            </a:r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ass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33B6CF33-2903-6239-6091-8543AB4751C1}"/>
              </a:ext>
            </a:extLst>
          </p:cNvPr>
          <p:cNvSpPr txBox="1">
            <a:spLocks/>
          </p:cNvSpPr>
          <p:nvPr/>
        </p:nvSpPr>
        <p:spPr>
          <a:xfrm>
            <a:off x="1431204" y="391763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p</a:t>
            </a:r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ass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DB0A5F95-6894-7D5D-9141-C89FB82ACFD9}"/>
              </a:ext>
            </a:extLst>
          </p:cNvPr>
          <p:cNvSpPr txBox="1">
            <a:spLocks/>
          </p:cNvSpPr>
          <p:nvPr/>
        </p:nvSpPr>
        <p:spPr>
          <a:xfrm>
            <a:off x="9073371" y="2007348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plant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39832AA1-963B-A278-6E45-B15F718862A1}"/>
              </a:ext>
            </a:extLst>
          </p:cNvPr>
          <p:cNvSpPr txBox="1">
            <a:spLocks/>
          </p:cNvSpPr>
          <p:nvPr/>
        </p:nvSpPr>
        <p:spPr>
          <a:xfrm>
            <a:off x="9073371" y="2942867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C0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hour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77E386CB-A078-125E-95E3-6ED3FC0E914F}"/>
              </a:ext>
            </a:extLst>
          </p:cNvPr>
          <p:cNvSpPr txBox="1">
            <a:spLocks/>
          </p:cNvSpPr>
          <p:nvPr/>
        </p:nvSpPr>
        <p:spPr>
          <a:xfrm>
            <a:off x="6522197" y="297655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impr</a:t>
            </a:r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ove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E8A522B9-973B-D2D3-FB3A-BA16F44222BB}"/>
              </a:ext>
            </a:extLst>
          </p:cNvPr>
          <p:cNvSpPr txBox="1">
            <a:spLocks/>
          </p:cNvSpPr>
          <p:nvPr/>
        </p:nvSpPr>
        <p:spPr>
          <a:xfrm>
            <a:off x="6533552" y="3951316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pr</a:t>
            </a:r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ove</a:t>
            </a:r>
          </a:p>
        </p:txBody>
      </p:sp>
    </p:spTree>
    <p:extLst>
      <p:ext uri="{BB962C8B-B14F-4D97-AF65-F5344CB8AC3E}">
        <p14:creationId xmlns:p14="http://schemas.microsoft.com/office/powerpoint/2010/main" val="28147583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urple background with objects on it&#10;&#10;Description automatically generated">
            <a:extLst>
              <a:ext uri="{FF2B5EF4-FFF2-40B4-BE49-F238E27FC236}">
                <a16:creationId xmlns:a16="http://schemas.microsoft.com/office/drawing/2014/main" id="{247886CF-116B-9B18-6067-7622BEF3C8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0D817DFF-9FCF-7FDD-FF1A-6FACA9E7DB4A}"/>
              </a:ext>
            </a:extLst>
          </p:cNvPr>
          <p:cNvSpPr/>
          <p:nvPr/>
        </p:nvSpPr>
        <p:spPr>
          <a:xfrm>
            <a:off x="2920538" y="1317171"/>
            <a:ext cx="8435413" cy="5366262"/>
          </a:xfrm>
          <a:prstGeom prst="roundRect">
            <a:avLst>
              <a:gd name="adj" fmla="val 5887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5235" y="225318"/>
            <a:ext cx="9795958" cy="828867"/>
          </a:xfrm>
          <a:prstGeom prst="roundRect">
            <a:avLst/>
          </a:prstGeom>
          <a:solidFill>
            <a:srgbClr val="EE8124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work out what words are missing?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0175FDF6-2936-E95A-2A76-EC54D87A2AFE}"/>
              </a:ext>
            </a:extLst>
          </p:cNvPr>
          <p:cNvSpPr txBox="1"/>
          <p:nvPr/>
        </p:nvSpPr>
        <p:spPr>
          <a:xfrm>
            <a:off x="3847904" y="2677827"/>
            <a:ext cx="15675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clasp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4628FBB-3BC5-C6E7-35F0-81F7C07CD804}"/>
              </a:ext>
            </a:extLst>
          </p:cNvPr>
          <p:cNvSpPr txBox="1"/>
          <p:nvPr/>
        </p:nvSpPr>
        <p:spPr>
          <a:xfrm>
            <a:off x="4063048" y="3643160"/>
            <a:ext cx="10719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???</a:t>
            </a:r>
            <a:endParaRPr lang="en-GB" sz="2800" dirty="0">
              <a:latin typeface="Andika" panose="02000000000000000000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93151C9-5AEC-19B6-C5CF-CC1F40E84DBB}"/>
              </a:ext>
            </a:extLst>
          </p:cNvPr>
          <p:cNvSpPr txBox="1"/>
          <p:nvPr/>
        </p:nvSpPr>
        <p:spPr>
          <a:xfrm>
            <a:off x="3847904" y="4500741"/>
            <a:ext cx="15675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glass</a:t>
            </a:r>
            <a:endParaRPr lang="en-GB" sz="2800" dirty="0">
              <a:latin typeface="Andika" panose="02000000000000000000" pitchFamily="2" charset="0"/>
            </a:endParaRPr>
          </a:p>
        </p:txBody>
      </p:sp>
      <p:sp>
        <p:nvSpPr>
          <p:cNvPr id="31" name="Title 20">
            <a:extLst>
              <a:ext uri="{FF2B5EF4-FFF2-40B4-BE49-F238E27FC236}">
                <a16:creationId xmlns:a16="http://schemas.microsoft.com/office/drawing/2014/main" id="{7F481DF8-4AC8-E8C5-74FB-3C9A941A91D8}"/>
              </a:ext>
            </a:extLst>
          </p:cNvPr>
          <p:cNvSpPr txBox="1">
            <a:spLocks/>
          </p:cNvSpPr>
          <p:nvPr/>
        </p:nvSpPr>
        <p:spPr>
          <a:xfrm>
            <a:off x="249383" y="2235462"/>
            <a:ext cx="2321477" cy="2520284"/>
          </a:xfrm>
          <a:prstGeom prst="roundRect">
            <a:avLst/>
          </a:prstGeom>
          <a:solidFill>
            <a:srgbClr val="EE8124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altLang="en-US" sz="2800" dirty="0">
                <a:solidFill>
                  <a:schemeClr val="bg1"/>
                </a:solidFill>
              </a:rPr>
              <a:t>Remember - Only one letter changes at each step.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564153C-8759-6277-E8C2-2EDBF2DEBE8F}"/>
              </a:ext>
            </a:extLst>
          </p:cNvPr>
          <p:cNvSpPr txBox="1"/>
          <p:nvPr/>
        </p:nvSpPr>
        <p:spPr>
          <a:xfrm>
            <a:off x="6375452" y="2662709"/>
            <a:ext cx="15675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past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616D422-68FA-0003-FEA1-3329AF47FDFF}"/>
              </a:ext>
            </a:extLst>
          </p:cNvPr>
          <p:cNvSpPr txBox="1"/>
          <p:nvPr/>
        </p:nvSpPr>
        <p:spPr>
          <a:xfrm>
            <a:off x="6590593" y="3628042"/>
            <a:ext cx="10719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???</a:t>
            </a:r>
            <a:endParaRPr lang="en-GB" sz="2800" dirty="0">
              <a:latin typeface="Andika" panose="02000000000000000000" pitchFamily="2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DB6DC95-196F-43F7-88DF-5D7B4FAF57EB}"/>
              </a:ext>
            </a:extLst>
          </p:cNvPr>
          <p:cNvSpPr txBox="1"/>
          <p:nvPr/>
        </p:nvSpPr>
        <p:spPr>
          <a:xfrm>
            <a:off x="6342795" y="4485623"/>
            <a:ext cx="16597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mass</a:t>
            </a:r>
            <a:endParaRPr lang="en-GB" sz="2800" dirty="0">
              <a:latin typeface="Andika" panose="02000000000000000000" pitchFamily="2" charset="0"/>
            </a:endParaRPr>
          </a:p>
        </p:txBody>
      </p:sp>
      <p:sp>
        <p:nvSpPr>
          <p:cNvPr id="8203" name="TextBox 8202">
            <a:extLst>
              <a:ext uri="{FF2B5EF4-FFF2-40B4-BE49-F238E27FC236}">
                <a16:creationId xmlns:a16="http://schemas.microsoft.com/office/drawing/2014/main" id="{EAE10864-AF24-C7DB-1533-737DFD296F60}"/>
              </a:ext>
            </a:extLst>
          </p:cNvPr>
          <p:cNvSpPr txBox="1"/>
          <p:nvPr/>
        </p:nvSpPr>
        <p:spPr>
          <a:xfrm>
            <a:off x="8902998" y="2677828"/>
            <a:ext cx="15675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bats</a:t>
            </a:r>
          </a:p>
        </p:txBody>
      </p:sp>
      <p:sp>
        <p:nvSpPr>
          <p:cNvPr id="8204" name="TextBox 8203">
            <a:extLst>
              <a:ext uri="{FF2B5EF4-FFF2-40B4-BE49-F238E27FC236}">
                <a16:creationId xmlns:a16="http://schemas.microsoft.com/office/drawing/2014/main" id="{7B9C4886-CEE1-D80C-787A-22A6C9135AFB}"/>
              </a:ext>
            </a:extLst>
          </p:cNvPr>
          <p:cNvSpPr txBox="1"/>
          <p:nvPr/>
        </p:nvSpPr>
        <p:spPr>
          <a:xfrm>
            <a:off x="9118139" y="3643161"/>
            <a:ext cx="10719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???</a:t>
            </a:r>
            <a:endParaRPr lang="en-GB" sz="2800" dirty="0">
              <a:latin typeface="Andika" panose="02000000000000000000" pitchFamily="2" charset="0"/>
            </a:endParaRPr>
          </a:p>
        </p:txBody>
      </p:sp>
      <p:sp>
        <p:nvSpPr>
          <p:cNvPr id="8205" name="TextBox 8204">
            <a:extLst>
              <a:ext uri="{FF2B5EF4-FFF2-40B4-BE49-F238E27FC236}">
                <a16:creationId xmlns:a16="http://schemas.microsoft.com/office/drawing/2014/main" id="{F715949E-542F-A64B-9AA7-4A949986D59D}"/>
              </a:ext>
            </a:extLst>
          </p:cNvPr>
          <p:cNvSpPr txBox="1"/>
          <p:nvPr/>
        </p:nvSpPr>
        <p:spPr>
          <a:xfrm>
            <a:off x="8870341" y="4500742"/>
            <a:ext cx="16597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path</a:t>
            </a:r>
            <a:endParaRPr lang="en-GB" sz="2800" dirty="0">
              <a:latin typeface="Andika" panose="02000000000000000000" pitchFamily="2" charset="0"/>
            </a:endParaRPr>
          </a:p>
        </p:txBody>
      </p:sp>
      <p:sp>
        <p:nvSpPr>
          <p:cNvPr id="8206" name="TextBox 8205">
            <a:extLst>
              <a:ext uri="{FF2B5EF4-FFF2-40B4-BE49-F238E27FC236}">
                <a16:creationId xmlns:a16="http://schemas.microsoft.com/office/drawing/2014/main" id="{03F7B608-CBE8-8547-7869-3275E4F7FA69}"/>
              </a:ext>
            </a:extLst>
          </p:cNvPr>
          <p:cNvSpPr txBox="1"/>
          <p:nvPr/>
        </p:nvSpPr>
        <p:spPr>
          <a:xfrm>
            <a:off x="3847904" y="3601292"/>
            <a:ext cx="1567521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000" b="1" u="sng" dirty="0">
                <a:latin typeface="Andika" panose="02000000000000000000" pitchFamily="2" charset="0"/>
              </a:rPr>
              <a:t>class</a:t>
            </a:r>
            <a:endParaRPr lang="en-GB" sz="2800" b="1" u="sng" dirty="0">
              <a:latin typeface="Andika" panose="02000000000000000000" pitchFamily="2" charset="0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D4DF86B-5E71-2943-8190-0C8491C97C38}"/>
              </a:ext>
            </a:extLst>
          </p:cNvPr>
          <p:cNvGrpSpPr/>
          <p:nvPr/>
        </p:nvGrpSpPr>
        <p:grpSpPr>
          <a:xfrm>
            <a:off x="3671638" y="1604356"/>
            <a:ext cx="1920055" cy="4765340"/>
            <a:chOff x="4887781" y="1805476"/>
            <a:chExt cx="1806266" cy="3307721"/>
          </a:xfrm>
        </p:grpSpPr>
        <p:sp>
          <p:nvSpPr>
            <p:cNvPr id="2" name="Title 20">
              <a:extLst>
                <a:ext uri="{FF2B5EF4-FFF2-40B4-BE49-F238E27FC236}">
                  <a16:creationId xmlns:a16="http://schemas.microsoft.com/office/drawing/2014/main" id="{6D3100E3-3C00-4F22-D9B2-0C249A9215FE}"/>
                </a:ext>
              </a:extLst>
            </p:cNvPr>
            <p:cNvSpPr txBox="1">
              <a:spLocks/>
            </p:cNvSpPr>
            <p:nvPr/>
          </p:nvSpPr>
          <p:spPr>
            <a:xfrm>
              <a:off x="4966869" y="2414357"/>
              <a:ext cx="1648095" cy="138815"/>
            </a:xfrm>
            <a:prstGeom prst="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6" name="Title 20">
              <a:extLst>
                <a:ext uri="{FF2B5EF4-FFF2-40B4-BE49-F238E27FC236}">
                  <a16:creationId xmlns:a16="http://schemas.microsoft.com/office/drawing/2014/main" id="{22EE0314-82C5-EE67-7A8A-660C23F4A3E7}"/>
                </a:ext>
              </a:extLst>
            </p:cNvPr>
            <p:cNvSpPr txBox="1">
              <a:spLocks/>
            </p:cNvSpPr>
            <p:nvPr/>
          </p:nvSpPr>
          <p:spPr>
            <a:xfrm>
              <a:off x="4966870" y="3047084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7" name="Title 20">
              <a:extLst>
                <a:ext uri="{FF2B5EF4-FFF2-40B4-BE49-F238E27FC236}">
                  <a16:creationId xmlns:a16="http://schemas.microsoft.com/office/drawing/2014/main" id="{E9DD3211-2D76-FD84-2E07-21A6FA31A936}"/>
                </a:ext>
              </a:extLst>
            </p:cNvPr>
            <p:cNvSpPr txBox="1">
              <a:spLocks/>
            </p:cNvSpPr>
            <p:nvPr/>
          </p:nvSpPr>
          <p:spPr>
            <a:xfrm>
              <a:off x="4966870" y="3672102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11" name="Title 20">
              <a:extLst>
                <a:ext uri="{FF2B5EF4-FFF2-40B4-BE49-F238E27FC236}">
                  <a16:creationId xmlns:a16="http://schemas.microsoft.com/office/drawing/2014/main" id="{02B7F9C2-7381-DC21-08DE-27F68D932DE8}"/>
                </a:ext>
              </a:extLst>
            </p:cNvPr>
            <p:cNvSpPr txBox="1">
              <a:spLocks/>
            </p:cNvSpPr>
            <p:nvPr/>
          </p:nvSpPr>
          <p:spPr>
            <a:xfrm>
              <a:off x="4966868" y="4304829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20" name="Title 20">
              <a:extLst>
                <a:ext uri="{FF2B5EF4-FFF2-40B4-BE49-F238E27FC236}">
                  <a16:creationId xmlns:a16="http://schemas.microsoft.com/office/drawing/2014/main" id="{52DDADD4-A4B0-B327-2072-66E3F8AFEC7B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4957278" y="3376425"/>
              <a:ext cx="3307717" cy="165820"/>
            </a:xfrm>
            <a:prstGeom prst="round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1350000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25" name="Title 20">
              <a:extLst>
                <a:ext uri="{FF2B5EF4-FFF2-40B4-BE49-F238E27FC236}">
                  <a16:creationId xmlns:a16="http://schemas.microsoft.com/office/drawing/2014/main" id="{90D979BA-28A8-2B77-B680-A4C04341068B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3316834" y="3376428"/>
              <a:ext cx="3307716" cy="165821"/>
            </a:xfrm>
            <a:prstGeom prst="round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1350000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7DF5E4B7-8BFD-6D6B-0B97-802B8F19E38A}"/>
              </a:ext>
            </a:extLst>
          </p:cNvPr>
          <p:cNvSpPr txBox="1"/>
          <p:nvPr/>
        </p:nvSpPr>
        <p:spPr>
          <a:xfrm>
            <a:off x="6374978" y="3574261"/>
            <a:ext cx="1567521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000" b="1" u="sng" dirty="0">
                <a:latin typeface="Andika" panose="02000000000000000000" pitchFamily="2" charset="0"/>
              </a:rPr>
              <a:t>pass</a:t>
            </a:r>
            <a:endParaRPr lang="en-GB" sz="2800" b="1" u="sng" dirty="0"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39466F-A173-D3F9-A2F7-DA12A2F73771}"/>
              </a:ext>
            </a:extLst>
          </p:cNvPr>
          <p:cNvSpPr txBox="1"/>
          <p:nvPr/>
        </p:nvSpPr>
        <p:spPr>
          <a:xfrm>
            <a:off x="8902997" y="3608982"/>
            <a:ext cx="1567521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000" b="1" u="sng" dirty="0">
                <a:latin typeface="Andika" panose="02000000000000000000" pitchFamily="2" charset="0"/>
              </a:rPr>
              <a:t>bath</a:t>
            </a:r>
            <a:endParaRPr lang="en-GB" sz="2800" b="1" u="sng" dirty="0">
              <a:latin typeface="Andika" panose="02000000000000000000" pitchFamily="2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C07F9290-B1AE-69FF-9860-89A82D79D3AC}"/>
              </a:ext>
            </a:extLst>
          </p:cNvPr>
          <p:cNvGrpSpPr/>
          <p:nvPr/>
        </p:nvGrpSpPr>
        <p:grpSpPr>
          <a:xfrm>
            <a:off x="6199183" y="1589238"/>
            <a:ext cx="1920055" cy="4765340"/>
            <a:chOff x="4887781" y="1805476"/>
            <a:chExt cx="1806266" cy="3307721"/>
          </a:xfrm>
        </p:grpSpPr>
        <p:sp>
          <p:nvSpPr>
            <p:cNvPr id="37" name="Title 20">
              <a:extLst>
                <a:ext uri="{FF2B5EF4-FFF2-40B4-BE49-F238E27FC236}">
                  <a16:creationId xmlns:a16="http://schemas.microsoft.com/office/drawing/2014/main" id="{47DCF6EA-E5CB-8C1D-48BB-B781F212FD85}"/>
                </a:ext>
              </a:extLst>
            </p:cNvPr>
            <p:cNvSpPr txBox="1">
              <a:spLocks/>
            </p:cNvSpPr>
            <p:nvPr/>
          </p:nvSpPr>
          <p:spPr>
            <a:xfrm>
              <a:off x="4966869" y="2414357"/>
              <a:ext cx="1648095" cy="138815"/>
            </a:xfrm>
            <a:prstGeom prst="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38" name="Title 20">
              <a:extLst>
                <a:ext uri="{FF2B5EF4-FFF2-40B4-BE49-F238E27FC236}">
                  <a16:creationId xmlns:a16="http://schemas.microsoft.com/office/drawing/2014/main" id="{FFF8C3B7-B1D2-70C5-4047-5DB0FF28DBC6}"/>
                </a:ext>
              </a:extLst>
            </p:cNvPr>
            <p:cNvSpPr txBox="1">
              <a:spLocks/>
            </p:cNvSpPr>
            <p:nvPr/>
          </p:nvSpPr>
          <p:spPr>
            <a:xfrm>
              <a:off x="4966870" y="3047084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39" name="Title 20">
              <a:extLst>
                <a:ext uri="{FF2B5EF4-FFF2-40B4-BE49-F238E27FC236}">
                  <a16:creationId xmlns:a16="http://schemas.microsoft.com/office/drawing/2014/main" id="{9FA5D4EF-805B-6D95-6838-44E2DB06DEFA}"/>
                </a:ext>
              </a:extLst>
            </p:cNvPr>
            <p:cNvSpPr txBox="1">
              <a:spLocks/>
            </p:cNvSpPr>
            <p:nvPr/>
          </p:nvSpPr>
          <p:spPr>
            <a:xfrm>
              <a:off x="4966870" y="3672102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40" name="Title 20">
              <a:extLst>
                <a:ext uri="{FF2B5EF4-FFF2-40B4-BE49-F238E27FC236}">
                  <a16:creationId xmlns:a16="http://schemas.microsoft.com/office/drawing/2014/main" id="{4165D2CB-08F3-5474-4149-0922B467B5FD}"/>
                </a:ext>
              </a:extLst>
            </p:cNvPr>
            <p:cNvSpPr txBox="1">
              <a:spLocks/>
            </p:cNvSpPr>
            <p:nvPr/>
          </p:nvSpPr>
          <p:spPr>
            <a:xfrm>
              <a:off x="4966868" y="4304829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41" name="Title 20">
              <a:extLst>
                <a:ext uri="{FF2B5EF4-FFF2-40B4-BE49-F238E27FC236}">
                  <a16:creationId xmlns:a16="http://schemas.microsoft.com/office/drawing/2014/main" id="{95352995-6567-E329-0781-FE62A79CC1EC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4957278" y="3376425"/>
              <a:ext cx="3307717" cy="165820"/>
            </a:xfrm>
            <a:prstGeom prst="round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1350000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42" name="Title 20">
              <a:extLst>
                <a:ext uri="{FF2B5EF4-FFF2-40B4-BE49-F238E27FC236}">
                  <a16:creationId xmlns:a16="http://schemas.microsoft.com/office/drawing/2014/main" id="{17973F2A-E9D4-EFE8-0911-C9DEEE2163BD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3316834" y="3376428"/>
              <a:ext cx="3307716" cy="165821"/>
            </a:xfrm>
            <a:prstGeom prst="round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1350000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196" name="Group 8195">
            <a:extLst>
              <a:ext uri="{FF2B5EF4-FFF2-40B4-BE49-F238E27FC236}">
                <a16:creationId xmlns:a16="http://schemas.microsoft.com/office/drawing/2014/main" id="{0ED02BDD-6DCD-315E-F91F-D05D2410F92A}"/>
              </a:ext>
            </a:extLst>
          </p:cNvPr>
          <p:cNvGrpSpPr/>
          <p:nvPr/>
        </p:nvGrpSpPr>
        <p:grpSpPr>
          <a:xfrm>
            <a:off x="8726729" y="1604357"/>
            <a:ext cx="1920055" cy="4765340"/>
            <a:chOff x="4887781" y="1805476"/>
            <a:chExt cx="1806266" cy="3307721"/>
          </a:xfrm>
        </p:grpSpPr>
        <p:sp>
          <p:nvSpPr>
            <p:cNvPr id="8197" name="Title 20">
              <a:extLst>
                <a:ext uri="{FF2B5EF4-FFF2-40B4-BE49-F238E27FC236}">
                  <a16:creationId xmlns:a16="http://schemas.microsoft.com/office/drawing/2014/main" id="{C6193135-F436-5D06-C14B-A65D43BD1C32}"/>
                </a:ext>
              </a:extLst>
            </p:cNvPr>
            <p:cNvSpPr txBox="1">
              <a:spLocks/>
            </p:cNvSpPr>
            <p:nvPr/>
          </p:nvSpPr>
          <p:spPr>
            <a:xfrm>
              <a:off x="4966869" y="2414357"/>
              <a:ext cx="1648095" cy="138815"/>
            </a:xfrm>
            <a:prstGeom prst="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8198" name="Title 20">
              <a:extLst>
                <a:ext uri="{FF2B5EF4-FFF2-40B4-BE49-F238E27FC236}">
                  <a16:creationId xmlns:a16="http://schemas.microsoft.com/office/drawing/2014/main" id="{B2DD05DC-4F62-AB8A-5C8D-225F8757100A}"/>
                </a:ext>
              </a:extLst>
            </p:cNvPr>
            <p:cNvSpPr txBox="1">
              <a:spLocks/>
            </p:cNvSpPr>
            <p:nvPr/>
          </p:nvSpPr>
          <p:spPr>
            <a:xfrm>
              <a:off x="4966870" y="3047084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8199" name="Title 20">
              <a:extLst>
                <a:ext uri="{FF2B5EF4-FFF2-40B4-BE49-F238E27FC236}">
                  <a16:creationId xmlns:a16="http://schemas.microsoft.com/office/drawing/2014/main" id="{D5245BDE-5619-CA4F-5F5A-30DC96F4C666}"/>
                </a:ext>
              </a:extLst>
            </p:cNvPr>
            <p:cNvSpPr txBox="1">
              <a:spLocks/>
            </p:cNvSpPr>
            <p:nvPr/>
          </p:nvSpPr>
          <p:spPr>
            <a:xfrm>
              <a:off x="4966870" y="3672102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8200" name="Title 20">
              <a:extLst>
                <a:ext uri="{FF2B5EF4-FFF2-40B4-BE49-F238E27FC236}">
                  <a16:creationId xmlns:a16="http://schemas.microsoft.com/office/drawing/2014/main" id="{B50E74F8-5CEC-1794-DDFF-EE4B0C051027}"/>
                </a:ext>
              </a:extLst>
            </p:cNvPr>
            <p:cNvSpPr txBox="1">
              <a:spLocks/>
            </p:cNvSpPr>
            <p:nvPr/>
          </p:nvSpPr>
          <p:spPr>
            <a:xfrm>
              <a:off x="4966868" y="4304829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8201" name="Title 20">
              <a:extLst>
                <a:ext uri="{FF2B5EF4-FFF2-40B4-BE49-F238E27FC236}">
                  <a16:creationId xmlns:a16="http://schemas.microsoft.com/office/drawing/2014/main" id="{106F56A1-BAE6-A1F7-EFBB-E3BEA6C3B5C6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4957278" y="3376425"/>
              <a:ext cx="3307717" cy="165820"/>
            </a:xfrm>
            <a:prstGeom prst="round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1350000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8202" name="Title 20">
              <a:extLst>
                <a:ext uri="{FF2B5EF4-FFF2-40B4-BE49-F238E27FC236}">
                  <a16:creationId xmlns:a16="http://schemas.microsoft.com/office/drawing/2014/main" id="{9C3EBCCE-42A7-1423-F31B-44D3F0B811CB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3316834" y="3376428"/>
              <a:ext cx="3307716" cy="165821"/>
            </a:xfrm>
            <a:prstGeom prst="round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1350000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3082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6" grpId="0" animBg="1"/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2A93BF97-673A-106C-D392-58E0B7AB4D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Lawn and grass are synonyms.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gross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learn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grass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lawn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 rot="17584188">
            <a:off x="5940388" y="1799363"/>
            <a:ext cx="374968" cy="1833649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3353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BEA83C-7BDA-A2FC-8F54-D8446F75BA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D0121E46-04F4-D204-A12B-6E7BDA394A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36ACA8-0A77-B476-89D4-6D7B6E11ED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66E52811-759E-E87F-256D-5638F843BD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4D7FAB0-3C4B-DA16-C585-B34DD1EBAF6A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Move and go are synonyms.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F125B963-2DB7-C6A2-97AE-D7B22E914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AC2418AA-D096-F9C6-790B-E70B7D7B8A5A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go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818A6EF-00BE-A9B6-285A-C4535445E61A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move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6499FB1F-6CA5-E9AB-899F-DE38EE22492F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make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9BC904B-4FE5-8DC0-1EBD-2D0660E255BB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stop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5793EE84-C0A8-30A0-1597-D7D2821C9BB1}"/>
              </a:ext>
            </a:extLst>
          </p:cNvPr>
          <p:cNvSpPr/>
          <p:nvPr/>
        </p:nvSpPr>
        <p:spPr>
          <a:xfrm rot="3886471">
            <a:off x="5940388" y="1799363"/>
            <a:ext cx="374968" cy="1833649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5697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 animBg="1"/>
      <p:bldP spid="17" grpId="0" animBg="1"/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592</Words>
  <Application>Microsoft Office PowerPoint</Application>
  <PresentationFormat>Widescreen</PresentationFormat>
  <Paragraphs>151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Andika</vt:lpstr>
      <vt:lpstr>Office Theme</vt:lpstr>
      <vt:lpstr> How to Use this PowerPoint</vt:lpstr>
      <vt:lpstr>Common Exception Words 5</vt:lpstr>
      <vt:lpstr>Some words don’t follow the rules!</vt:lpstr>
      <vt:lpstr>Some exception words are used a lot and are very common.</vt:lpstr>
      <vt:lpstr>PowerPoint Presentation</vt:lpstr>
      <vt:lpstr>PowerPoint Presentation</vt:lpstr>
      <vt:lpstr>Can you work out what words are missing?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Below are this week’s spellings.   You have 2 minutes to memorise all the words!</vt:lpstr>
      <vt:lpstr>How many can you remember?</vt:lpstr>
      <vt:lpstr>How many did you remember?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40</cp:revision>
  <dcterms:created xsi:type="dcterms:W3CDTF">2022-05-31T09:42:07Z</dcterms:created>
  <dcterms:modified xsi:type="dcterms:W3CDTF">2025-12-08T15:53:37Z</dcterms:modified>
</cp:coreProperties>
</file>