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77" r:id="rId2"/>
    <p:sldId id="274" r:id="rId3"/>
    <p:sldId id="260" r:id="rId4"/>
    <p:sldId id="279" r:id="rId5"/>
    <p:sldId id="280" r:id="rId6"/>
    <p:sldId id="281" r:id="rId7"/>
    <p:sldId id="373" r:id="rId8"/>
    <p:sldId id="282" r:id="rId9"/>
    <p:sldId id="374" r:id="rId10"/>
    <p:sldId id="261" r:id="rId11"/>
    <p:sldId id="283" r:id="rId12"/>
    <p:sldId id="284" r:id="rId13"/>
    <p:sldId id="285" r:id="rId14"/>
    <p:sldId id="286" r:id="rId15"/>
    <p:sldId id="375" r:id="rId16"/>
    <p:sldId id="376" r:id="rId17"/>
    <p:sldId id="371" r:id="rId18"/>
    <p:sldId id="372" r:id="rId19"/>
    <p:sldId id="363" r:id="rId20"/>
    <p:sldId id="277" r:id="rId21"/>
  </p:sldIdLst>
  <p:sldSz cx="12192000" cy="6858000"/>
  <p:notesSz cx="6858000" cy="9144000"/>
  <p:embeddedFontLst>
    <p:embeddedFont>
      <p:font typeface="Andika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19F8C0-F3B1-4A8E-9763-040452F2F3D7}" v="2" dt="2025-12-08T15:59:26.3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8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5:59:27.652" v="2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5:58:53.336" v="0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5:58:53.336" v="0"/>
          <ac:spMkLst>
            <pc:docMk/>
            <pc:sldMk cId="0" sldId="277"/>
            <ac:spMk id="4" creationId="{9C8072C9-2DB6-B4CB-0F4A-A49C2EBBD780}"/>
          </ac:spMkLst>
        </pc:spChg>
      </pc:sldChg>
      <pc:sldChg chg="del">
        <pc:chgData name="Glen Jones" userId="e846aaca-4b24-4b13-b0d0-f2308e16b284" providerId="ADAL" clId="{ED47ACC3-9597-4D89-A1DC-43CF280EF274}" dt="2025-12-08T15:59:27.652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5:59:26.393" v="1"/>
        <pc:sldMkLst>
          <pc:docMk/>
          <pc:sldMk cId="263761248" sldId="37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6376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8255DCDC-7A6B-D5E7-C5C3-9523329DCE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0" y="365126"/>
            <a:ext cx="7106194" cy="87149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two, too or to?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D94BFF5-DAFD-9150-EC90-2714A7BC9327}"/>
              </a:ext>
            </a:extLst>
          </p:cNvPr>
          <p:cNvSpPr txBox="1">
            <a:spLocks/>
          </p:cNvSpPr>
          <p:nvPr/>
        </p:nvSpPr>
        <p:spPr>
          <a:xfrm>
            <a:off x="838200" y="1344840"/>
            <a:ext cx="10515600" cy="74521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have ……. feet.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C369324-08E0-EF5B-D039-08F98E51CCBA}"/>
              </a:ext>
            </a:extLst>
          </p:cNvPr>
          <p:cNvSpPr txBox="1">
            <a:spLocks/>
          </p:cNvSpPr>
          <p:nvPr/>
        </p:nvSpPr>
        <p:spPr>
          <a:xfrm>
            <a:off x="838200" y="2233115"/>
            <a:ext cx="10515600" cy="7452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like football …….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07CEC24-6CA9-3416-5241-2E338C0A4FC0}"/>
              </a:ext>
            </a:extLst>
          </p:cNvPr>
          <p:cNvSpPr txBox="1">
            <a:spLocks/>
          </p:cNvSpPr>
          <p:nvPr/>
        </p:nvSpPr>
        <p:spPr>
          <a:xfrm>
            <a:off x="838200" y="3121390"/>
            <a:ext cx="10515600" cy="7452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like …… read books.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FBDCAB9-F32D-5482-02E5-F77776A75B77}"/>
              </a:ext>
            </a:extLst>
          </p:cNvPr>
          <p:cNvSpPr txBox="1">
            <a:spLocks/>
          </p:cNvSpPr>
          <p:nvPr/>
        </p:nvSpPr>
        <p:spPr>
          <a:xfrm>
            <a:off x="838200" y="4009667"/>
            <a:ext cx="10515600" cy="7452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have …… go home.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227AEE-69D8-EF14-DD5E-C32C209EEABB}"/>
              </a:ext>
            </a:extLst>
          </p:cNvPr>
          <p:cNvSpPr txBox="1">
            <a:spLocks/>
          </p:cNvSpPr>
          <p:nvPr/>
        </p:nvSpPr>
        <p:spPr>
          <a:xfrm>
            <a:off x="838200" y="4897944"/>
            <a:ext cx="10515600" cy="7452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 have ……much fun with my dad.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D2E399-EEF8-A5A6-23BA-56C37B1FEA0C}"/>
              </a:ext>
            </a:extLst>
          </p:cNvPr>
          <p:cNvSpPr txBox="1">
            <a:spLocks/>
          </p:cNvSpPr>
          <p:nvPr/>
        </p:nvSpPr>
        <p:spPr>
          <a:xfrm>
            <a:off x="838200" y="5786221"/>
            <a:ext cx="10515600" cy="74521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read ……. books.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264C981-F93F-E5ED-CAB2-573060AA1721}"/>
              </a:ext>
            </a:extLst>
          </p:cNvPr>
          <p:cNvSpPr txBox="1">
            <a:spLocks/>
          </p:cNvSpPr>
          <p:nvPr/>
        </p:nvSpPr>
        <p:spPr>
          <a:xfrm>
            <a:off x="838200" y="1344840"/>
            <a:ext cx="10515600" cy="74521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have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feet.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247C1CB-CB8A-9893-9A13-B6C5E41AD758}"/>
              </a:ext>
            </a:extLst>
          </p:cNvPr>
          <p:cNvSpPr txBox="1">
            <a:spLocks/>
          </p:cNvSpPr>
          <p:nvPr/>
        </p:nvSpPr>
        <p:spPr>
          <a:xfrm>
            <a:off x="838200" y="2233115"/>
            <a:ext cx="10515600" cy="7452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like football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too.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AB86363-DF54-2B7C-40EB-78DDC9E0027D}"/>
              </a:ext>
            </a:extLst>
          </p:cNvPr>
          <p:cNvSpPr txBox="1">
            <a:spLocks/>
          </p:cNvSpPr>
          <p:nvPr/>
        </p:nvSpPr>
        <p:spPr>
          <a:xfrm>
            <a:off x="838200" y="3121390"/>
            <a:ext cx="10515600" cy="7452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like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read books.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3313931-417D-1593-C275-8634ABEAB381}"/>
              </a:ext>
            </a:extLst>
          </p:cNvPr>
          <p:cNvSpPr txBox="1">
            <a:spLocks/>
          </p:cNvSpPr>
          <p:nvPr/>
        </p:nvSpPr>
        <p:spPr>
          <a:xfrm>
            <a:off x="838200" y="4009667"/>
            <a:ext cx="10515600" cy="7452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have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go home.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6066A47-3996-1888-F9E7-E0D45B7DAE81}"/>
              </a:ext>
            </a:extLst>
          </p:cNvPr>
          <p:cNvSpPr txBox="1">
            <a:spLocks/>
          </p:cNvSpPr>
          <p:nvPr/>
        </p:nvSpPr>
        <p:spPr>
          <a:xfrm>
            <a:off x="838200" y="4897944"/>
            <a:ext cx="10515600" cy="7452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 have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much fun with my dad.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20E3464-9395-36BC-E72B-E9F9E742FB1B}"/>
              </a:ext>
            </a:extLst>
          </p:cNvPr>
          <p:cNvSpPr txBox="1">
            <a:spLocks/>
          </p:cNvSpPr>
          <p:nvPr/>
        </p:nvSpPr>
        <p:spPr>
          <a:xfrm>
            <a:off x="838200" y="5786221"/>
            <a:ext cx="10515600" cy="74521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read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two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books.</a:t>
            </a:r>
          </a:p>
        </p:txBody>
      </p:sp>
    </p:spTree>
    <p:extLst>
      <p:ext uri="{BB962C8B-B14F-4D97-AF65-F5344CB8AC3E}">
        <p14:creationId xmlns:p14="http://schemas.microsoft.com/office/powerpoint/2010/main" val="109632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4C626572-B3D1-F7D7-FC6A-74F60DEC9B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9564"/>
            <a:ext cx="10515600" cy="5001895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b="1" u="sng" dirty="0">
                <a:solidFill>
                  <a:schemeClr val="bg1"/>
                </a:solidFill>
              </a:rPr>
              <a:t>There</a:t>
            </a:r>
            <a:r>
              <a:rPr lang="en-GB" sz="4400" dirty="0">
                <a:solidFill>
                  <a:schemeClr val="bg1"/>
                </a:solidFill>
              </a:rPr>
              <a:t> relates to a place.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ran over </a:t>
            </a:r>
            <a:r>
              <a:rPr lang="en-GB" sz="4400" b="1" u="sng" dirty="0">
                <a:solidFill>
                  <a:schemeClr val="bg1"/>
                </a:solidFill>
              </a:rPr>
              <a:t>there</a:t>
            </a:r>
            <a:r>
              <a:rPr lang="en-GB" sz="4400" dirty="0">
                <a:solidFill>
                  <a:schemeClr val="bg1"/>
                </a:solidFill>
              </a:rPr>
              <a:t>. </a:t>
            </a:r>
          </a:p>
        </p:txBody>
      </p:sp>
      <p:pic>
        <p:nvPicPr>
          <p:cNvPr id="5" name="Picture 4" descr="A picture containing wheel&#10;&#10;Description automatically generated">
            <a:extLst>
              <a:ext uri="{FF2B5EF4-FFF2-40B4-BE49-F238E27FC236}">
                <a16:creationId xmlns:a16="http://schemas.microsoft.com/office/drawing/2014/main" id="{B38A85EC-95F2-651C-E73D-198550E067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7250" y="-366999"/>
            <a:ext cx="3070899" cy="28651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3738D43-82D4-78EA-8349-BD57324BE9ED}"/>
              </a:ext>
            </a:extLst>
          </p:cNvPr>
          <p:cNvSpPr txBox="1"/>
          <p:nvPr/>
        </p:nvSpPr>
        <p:spPr>
          <a:xfrm>
            <a:off x="2214281" y="3708555"/>
            <a:ext cx="7763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Can you think of another example?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2F6983-D5A7-F114-670A-C5BC18B28856}"/>
              </a:ext>
            </a:extLst>
          </p:cNvPr>
          <p:cNvSpPr txBox="1"/>
          <p:nvPr/>
        </p:nvSpPr>
        <p:spPr>
          <a:xfrm>
            <a:off x="2043951" y="4855007"/>
            <a:ext cx="83192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u="sng" dirty="0">
                <a:solidFill>
                  <a:schemeClr val="bg1"/>
                </a:solidFill>
              </a:rPr>
              <a:t>There</a:t>
            </a:r>
            <a:r>
              <a:rPr lang="en-GB" sz="3600" dirty="0">
                <a:solidFill>
                  <a:schemeClr val="bg1"/>
                </a:solidFill>
              </a:rPr>
              <a:t> are loads of kids already </a:t>
            </a:r>
            <a:r>
              <a:rPr lang="en-GB" sz="3600" b="1" u="sng" dirty="0">
                <a:solidFill>
                  <a:schemeClr val="bg1"/>
                </a:solidFill>
              </a:rPr>
              <a:t>there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4505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D04CD03-213B-3990-72F8-2A94DDEAE7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9564"/>
            <a:ext cx="10515600" cy="50018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b="1" u="sng" dirty="0">
                <a:solidFill>
                  <a:schemeClr val="bg1"/>
                </a:solidFill>
              </a:rPr>
              <a:t>Their</a:t>
            </a:r>
            <a:r>
              <a:rPr lang="en-GB" sz="4400" dirty="0">
                <a:solidFill>
                  <a:schemeClr val="bg1"/>
                </a:solidFill>
              </a:rPr>
              <a:t> means someone’s property. </a:t>
            </a:r>
            <a:r>
              <a:rPr lang="en-GB" sz="3200" dirty="0">
                <a:solidFill>
                  <a:schemeClr val="bg1"/>
                </a:solidFill>
              </a:rPr>
              <a:t>(Possessive determiner.)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like </a:t>
            </a:r>
            <a:r>
              <a:rPr lang="en-GB" sz="4400" b="1" u="sng" dirty="0">
                <a:solidFill>
                  <a:schemeClr val="bg1"/>
                </a:solidFill>
              </a:rPr>
              <a:t>their</a:t>
            </a:r>
            <a:r>
              <a:rPr lang="en-GB" sz="4400" dirty="0">
                <a:solidFill>
                  <a:schemeClr val="bg1"/>
                </a:solidFill>
              </a:rPr>
              <a:t> pen.</a:t>
            </a:r>
          </a:p>
        </p:txBody>
      </p:sp>
      <p:pic>
        <p:nvPicPr>
          <p:cNvPr id="5" name="Picture 4" descr="A picture containing wheel&#10;&#10;Description automatically generated">
            <a:extLst>
              <a:ext uri="{FF2B5EF4-FFF2-40B4-BE49-F238E27FC236}">
                <a16:creationId xmlns:a16="http://schemas.microsoft.com/office/drawing/2014/main" id="{B38A85EC-95F2-651C-E73D-198550E067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303" y="1793966"/>
            <a:ext cx="2697553" cy="251677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F4139A2-76C1-5537-9F06-64D28E074996}"/>
              </a:ext>
            </a:extLst>
          </p:cNvPr>
          <p:cNvSpPr txBox="1"/>
          <p:nvPr/>
        </p:nvSpPr>
        <p:spPr>
          <a:xfrm>
            <a:off x="2214281" y="4061109"/>
            <a:ext cx="7763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Can you think of another example?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18BE22-45DA-9002-3482-32542F21B5D0}"/>
              </a:ext>
            </a:extLst>
          </p:cNvPr>
          <p:cNvSpPr txBox="1"/>
          <p:nvPr/>
        </p:nvSpPr>
        <p:spPr>
          <a:xfrm>
            <a:off x="1645023" y="5031284"/>
            <a:ext cx="9139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students all forgot </a:t>
            </a:r>
            <a:r>
              <a:rPr lang="en-GB" sz="3600" b="1" u="sng" dirty="0">
                <a:solidFill>
                  <a:schemeClr val="bg1"/>
                </a:solidFill>
              </a:rPr>
              <a:t>their</a:t>
            </a:r>
            <a:r>
              <a:rPr lang="en-GB" sz="3600" dirty="0">
                <a:solidFill>
                  <a:schemeClr val="bg1"/>
                </a:solidFill>
              </a:rPr>
              <a:t> homework.</a:t>
            </a:r>
          </a:p>
        </p:txBody>
      </p:sp>
    </p:spTree>
    <p:extLst>
      <p:ext uri="{BB962C8B-B14F-4D97-AF65-F5344CB8AC3E}">
        <p14:creationId xmlns:p14="http://schemas.microsoft.com/office/powerpoint/2010/main" val="3357247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444CB19-01A5-B886-6749-8443739EB1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9564"/>
            <a:ext cx="10515600" cy="5001895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b="1" u="sng" dirty="0">
                <a:solidFill>
                  <a:schemeClr val="bg1"/>
                </a:solidFill>
              </a:rPr>
              <a:t>They’re</a:t>
            </a:r>
            <a:r>
              <a:rPr lang="en-GB" sz="4400" b="1" dirty="0">
                <a:solidFill>
                  <a:schemeClr val="bg1"/>
                </a:solidFill>
              </a:rPr>
              <a:t> </a:t>
            </a:r>
            <a:r>
              <a:rPr lang="en-GB" sz="4400" dirty="0">
                <a:solidFill>
                  <a:schemeClr val="bg1"/>
                </a:solidFill>
              </a:rPr>
              <a:t>is short for </a:t>
            </a:r>
            <a:r>
              <a:rPr lang="en-GB" sz="4400" u="sng" dirty="0">
                <a:solidFill>
                  <a:schemeClr val="bg1"/>
                </a:solidFill>
              </a:rPr>
              <a:t>they are</a:t>
            </a:r>
            <a:r>
              <a:rPr lang="en-GB" sz="4400" dirty="0">
                <a:solidFill>
                  <a:schemeClr val="bg1"/>
                </a:solidFill>
              </a:rPr>
              <a:t>. 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b="1" u="sng" dirty="0">
                <a:solidFill>
                  <a:schemeClr val="bg1"/>
                </a:solidFill>
              </a:rPr>
              <a:t>They’re</a:t>
            </a:r>
            <a:r>
              <a:rPr lang="en-GB" sz="4400" dirty="0">
                <a:solidFill>
                  <a:schemeClr val="bg1"/>
                </a:solidFill>
              </a:rPr>
              <a:t> going on holiday.</a:t>
            </a:r>
          </a:p>
        </p:txBody>
      </p:sp>
      <p:pic>
        <p:nvPicPr>
          <p:cNvPr id="5" name="Picture 4" descr="A picture containing wheel&#10;&#10;Description automatically generated">
            <a:extLst>
              <a:ext uri="{FF2B5EF4-FFF2-40B4-BE49-F238E27FC236}">
                <a16:creationId xmlns:a16="http://schemas.microsoft.com/office/drawing/2014/main" id="{B38A85EC-95F2-651C-E73D-198550E067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7250" y="-366999"/>
            <a:ext cx="3070899" cy="28651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B70AACA-15AC-3B43-EF5B-54A0B2081E66}"/>
              </a:ext>
            </a:extLst>
          </p:cNvPr>
          <p:cNvSpPr txBox="1"/>
          <p:nvPr/>
        </p:nvSpPr>
        <p:spPr>
          <a:xfrm>
            <a:off x="2214281" y="3708555"/>
            <a:ext cx="7763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Can you think of another example?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AE9AC2-6EFF-099C-445A-DDD03DEC00A8}"/>
              </a:ext>
            </a:extLst>
          </p:cNvPr>
          <p:cNvSpPr txBox="1"/>
          <p:nvPr/>
        </p:nvSpPr>
        <p:spPr>
          <a:xfrm>
            <a:off x="2214280" y="4726417"/>
            <a:ext cx="7763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 think </a:t>
            </a:r>
            <a:r>
              <a:rPr lang="en-GB" sz="3600" b="1" u="sng" dirty="0">
                <a:solidFill>
                  <a:schemeClr val="bg1"/>
                </a:solidFill>
              </a:rPr>
              <a:t>they’re</a:t>
            </a:r>
            <a:r>
              <a:rPr lang="en-GB" sz="3600" dirty="0">
                <a:solidFill>
                  <a:schemeClr val="bg1"/>
                </a:solidFill>
              </a:rPr>
              <a:t> happy.</a:t>
            </a:r>
          </a:p>
        </p:txBody>
      </p:sp>
    </p:spTree>
    <p:extLst>
      <p:ext uri="{BB962C8B-B14F-4D97-AF65-F5344CB8AC3E}">
        <p14:creationId xmlns:p14="http://schemas.microsoft.com/office/powerpoint/2010/main" val="625726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B0D3465F-6436-1B95-E2D0-1EAF26DD6B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0" y="365126"/>
            <a:ext cx="7106194" cy="87149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their, there or they’re?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D94BFF5-DAFD-9150-EC90-2714A7BC9327}"/>
              </a:ext>
            </a:extLst>
          </p:cNvPr>
          <p:cNvSpPr txBox="1">
            <a:spLocks/>
          </p:cNvSpPr>
          <p:nvPr/>
        </p:nvSpPr>
        <p:spPr>
          <a:xfrm>
            <a:off x="838200" y="1344840"/>
            <a:ext cx="10515600" cy="74521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want to go …...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C369324-08E0-EF5B-D039-08F98E51CCBA}"/>
              </a:ext>
            </a:extLst>
          </p:cNvPr>
          <p:cNvSpPr txBox="1">
            <a:spLocks/>
          </p:cNvSpPr>
          <p:nvPr/>
        </p:nvSpPr>
        <p:spPr>
          <a:xfrm>
            <a:off x="838200" y="2233115"/>
            <a:ext cx="10515600" cy="7452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…… good at football.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07CEC24-6CA9-3416-5241-2E338C0A4FC0}"/>
              </a:ext>
            </a:extLst>
          </p:cNvPr>
          <p:cNvSpPr txBox="1">
            <a:spLocks/>
          </p:cNvSpPr>
          <p:nvPr/>
        </p:nvSpPr>
        <p:spPr>
          <a:xfrm>
            <a:off x="838200" y="3121390"/>
            <a:ext cx="10515600" cy="7452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like …… hair.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FBDCAB9-F32D-5482-02E5-F77776A75B77}"/>
              </a:ext>
            </a:extLst>
          </p:cNvPr>
          <p:cNvSpPr txBox="1">
            <a:spLocks/>
          </p:cNvSpPr>
          <p:nvPr/>
        </p:nvSpPr>
        <p:spPr>
          <a:xfrm>
            <a:off x="838200" y="4009667"/>
            <a:ext cx="10515600" cy="7452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have to go to …… house.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227AEE-69D8-EF14-DD5E-C32C209EEABB}"/>
              </a:ext>
            </a:extLst>
          </p:cNvPr>
          <p:cNvSpPr txBox="1">
            <a:spLocks/>
          </p:cNvSpPr>
          <p:nvPr/>
        </p:nvSpPr>
        <p:spPr>
          <a:xfrm>
            <a:off x="838200" y="4897944"/>
            <a:ext cx="10515600" cy="7452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…… going to the cinema.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D2E399-EEF8-A5A6-23BA-56C37B1FEA0C}"/>
              </a:ext>
            </a:extLst>
          </p:cNvPr>
          <p:cNvSpPr txBox="1">
            <a:spLocks/>
          </p:cNvSpPr>
          <p:nvPr/>
        </p:nvSpPr>
        <p:spPr>
          <a:xfrm>
            <a:off x="838200" y="5786221"/>
            <a:ext cx="10515600" cy="74521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like sitting ……..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3BFDB9D-364F-0C42-B6F6-1B3B8638D9FD}"/>
              </a:ext>
            </a:extLst>
          </p:cNvPr>
          <p:cNvSpPr txBox="1">
            <a:spLocks/>
          </p:cNvSpPr>
          <p:nvPr/>
        </p:nvSpPr>
        <p:spPr>
          <a:xfrm>
            <a:off x="838200" y="1347884"/>
            <a:ext cx="10515600" cy="74521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want to go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1CD861D-267A-0028-39E4-C5009619DC72}"/>
              </a:ext>
            </a:extLst>
          </p:cNvPr>
          <p:cNvSpPr txBox="1">
            <a:spLocks/>
          </p:cNvSpPr>
          <p:nvPr/>
        </p:nvSpPr>
        <p:spPr>
          <a:xfrm>
            <a:off x="838200" y="2230071"/>
            <a:ext cx="10515600" cy="7452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They’re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good at football.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4DFFFB5-9160-C082-C526-E58E9D57901A}"/>
              </a:ext>
            </a:extLst>
          </p:cNvPr>
          <p:cNvSpPr txBox="1">
            <a:spLocks/>
          </p:cNvSpPr>
          <p:nvPr/>
        </p:nvSpPr>
        <p:spPr>
          <a:xfrm>
            <a:off x="838200" y="3124434"/>
            <a:ext cx="10515600" cy="7452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like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their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hair.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F342624-F7FF-8A82-D6F4-BAD96B647F3B}"/>
              </a:ext>
            </a:extLst>
          </p:cNvPr>
          <p:cNvSpPr txBox="1">
            <a:spLocks/>
          </p:cNvSpPr>
          <p:nvPr/>
        </p:nvSpPr>
        <p:spPr>
          <a:xfrm>
            <a:off x="838200" y="4012711"/>
            <a:ext cx="10515600" cy="7452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have to go to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their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house.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18372D1-CAD3-EC15-BA8C-F051615B313A}"/>
              </a:ext>
            </a:extLst>
          </p:cNvPr>
          <p:cNvSpPr txBox="1">
            <a:spLocks/>
          </p:cNvSpPr>
          <p:nvPr/>
        </p:nvSpPr>
        <p:spPr>
          <a:xfrm>
            <a:off x="838200" y="4900988"/>
            <a:ext cx="10515600" cy="7452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They’re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going to the cinema.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5A45CAF-24B1-5407-D892-D61AF2A4B0AE}"/>
              </a:ext>
            </a:extLst>
          </p:cNvPr>
          <p:cNvSpPr txBox="1">
            <a:spLocks/>
          </p:cNvSpPr>
          <p:nvPr/>
        </p:nvSpPr>
        <p:spPr>
          <a:xfrm>
            <a:off x="838200" y="5789265"/>
            <a:ext cx="10515600" cy="74521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like sitting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there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56801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6EC66508-6762-3D69-C5B9-C7464EC72F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35437-2727-C7C6-4C22-5E99C577DC1D}"/>
              </a:ext>
            </a:extLst>
          </p:cNvPr>
          <p:cNvSpPr txBox="1">
            <a:spLocks/>
          </p:cNvSpPr>
          <p:nvPr/>
        </p:nvSpPr>
        <p:spPr>
          <a:xfrm>
            <a:off x="291947" y="281562"/>
            <a:ext cx="9452688" cy="6294875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Once upon a time, _________ were ________ brave baby dragons who wanted ________ leave _______ home, high up in the snowy mountains.</a:t>
            </a:r>
          </a:p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endParaRPr lang="en-GB" sz="2900" dirty="0">
              <a:solidFill>
                <a:schemeClr val="bg1"/>
              </a:solidFill>
            </a:endParaRPr>
          </a:p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 One dark, stormy night they flew down the mountain side, heading towards the villages below with no idea what they might find when they arrived ________.  The dragons were feeling very excited about _________adventure but just a little anxious _______ . 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81D47A7-CA2B-B872-699C-5A33AB231615}"/>
              </a:ext>
            </a:extLst>
          </p:cNvPr>
          <p:cNvSpPr txBox="1">
            <a:spLocks/>
          </p:cNvSpPr>
          <p:nvPr/>
        </p:nvSpPr>
        <p:spPr>
          <a:xfrm>
            <a:off x="10121302" y="5047291"/>
            <a:ext cx="1692000" cy="57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to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8FB3A86-D7B0-8ED9-FFE8-DC3A61BF9CCC}"/>
              </a:ext>
            </a:extLst>
          </p:cNvPr>
          <p:cNvSpPr txBox="1">
            <a:spLocks/>
          </p:cNvSpPr>
          <p:nvPr/>
        </p:nvSpPr>
        <p:spPr>
          <a:xfrm>
            <a:off x="10121302" y="4094145"/>
            <a:ext cx="1692000" cy="57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two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784E9FD4-7C7C-F1D5-8AD8-2907D6F885A3}"/>
              </a:ext>
            </a:extLst>
          </p:cNvPr>
          <p:cNvSpPr txBox="1">
            <a:spLocks/>
          </p:cNvSpPr>
          <p:nvPr/>
        </p:nvSpPr>
        <p:spPr>
          <a:xfrm>
            <a:off x="10121302" y="6000437"/>
            <a:ext cx="1692000" cy="57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too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FD8B5CF-B472-2983-BC63-E0D358A679EA}"/>
              </a:ext>
            </a:extLst>
          </p:cNvPr>
          <p:cNvSpPr txBox="1">
            <a:spLocks/>
          </p:cNvSpPr>
          <p:nvPr/>
        </p:nvSpPr>
        <p:spPr>
          <a:xfrm>
            <a:off x="10121302" y="2187854"/>
            <a:ext cx="1692000" cy="57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their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C0C8591A-8F7C-CBA0-A024-4CD248AFC32D}"/>
              </a:ext>
            </a:extLst>
          </p:cNvPr>
          <p:cNvSpPr txBox="1">
            <a:spLocks/>
          </p:cNvSpPr>
          <p:nvPr/>
        </p:nvSpPr>
        <p:spPr>
          <a:xfrm>
            <a:off x="10121302" y="3140999"/>
            <a:ext cx="1692000" cy="57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there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0B86D83-58EC-FBC1-ED97-EFF8BCBA4BC5}"/>
              </a:ext>
            </a:extLst>
          </p:cNvPr>
          <p:cNvSpPr txBox="1">
            <a:spLocks/>
          </p:cNvSpPr>
          <p:nvPr/>
        </p:nvSpPr>
        <p:spPr>
          <a:xfrm>
            <a:off x="10121302" y="1234708"/>
            <a:ext cx="1692000" cy="57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there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F23C819D-CCBC-D70B-4A65-D94141C69CD8}"/>
              </a:ext>
            </a:extLst>
          </p:cNvPr>
          <p:cNvSpPr txBox="1">
            <a:spLocks/>
          </p:cNvSpPr>
          <p:nvPr/>
        </p:nvSpPr>
        <p:spPr>
          <a:xfrm>
            <a:off x="10121302" y="281562"/>
            <a:ext cx="1692000" cy="57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their</a:t>
            </a:r>
          </a:p>
        </p:txBody>
      </p:sp>
    </p:spTree>
    <p:extLst>
      <p:ext uri="{BB962C8B-B14F-4D97-AF65-F5344CB8AC3E}">
        <p14:creationId xmlns:p14="http://schemas.microsoft.com/office/powerpoint/2010/main" val="2002641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00856 L -0.48112 -0.08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15" y="-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00857 L -0.22969 -0.5030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36" y="-2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51 -0.00602 L -0.29948 -0.5634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99" y="-2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00856 L -0.76198 0.2099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51" y="10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21 0.00463 L -0.76719 0.2175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620" y="10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00857 L -0.62149 0.433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33" y="2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12 1.85185E-6 L -0.43672 -0.041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80" y="-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33" grpId="0" animBg="1"/>
      <p:bldP spid="19" grpId="0" animBg="1"/>
      <p:bldP spid="3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they’re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A possessive word used to show something belongs to something else.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To have double or two in number of something.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there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two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As in also, or in addition or excessively.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their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Relating to a direction.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Contraction of “they” and “are”. 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8" y="501868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too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156 -0.229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78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264750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beeped happily, "Yes, Emile! Let's go their!"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327892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beeped happily, "Yes, Emile! Let's go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there</a:t>
            </a:r>
            <a:r>
              <a:rPr lang="en-GB" sz="3400" dirty="0">
                <a:solidFill>
                  <a:schemeClr val="bg1"/>
                </a:solidFill>
              </a:rPr>
              <a:t>!"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838073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beeped happily, "Yes, Emile! Let's go there!"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631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FEDAF8-D2D1-079B-0349-1C2395B990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767A9518-55F0-BA6E-6D2A-99F16394D7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BAC14D9-4647-86AF-18EE-A0451025DD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BDBE464-7C09-9C6B-1B8E-BCBF4C393B38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84F7EC66-06CF-5F33-374B-E45B2B59AB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E93EE1-4265-0A91-2CEC-408320E18920}"/>
              </a:ext>
            </a:extLst>
          </p:cNvPr>
          <p:cNvSpPr txBox="1"/>
          <p:nvPr/>
        </p:nvSpPr>
        <p:spPr>
          <a:xfrm>
            <a:off x="332509" y="2264750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exclaimed, “I’ve eaten to much.”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33CAF3-AB4D-B0DD-C313-6133438EE42D}"/>
              </a:ext>
            </a:extLst>
          </p:cNvPr>
          <p:cNvSpPr txBox="1"/>
          <p:nvPr/>
        </p:nvSpPr>
        <p:spPr>
          <a:xfrm>
            <a:off x="332509" y="5327892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exclaimed, “I’ve eaten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too</a:t>
            </a:r>
            <a:r>
              <a:rPr lang="en-GB" sz="3400" dirty="0">
                <a:solidFill>
                  <a:schemeClr val="bg1"/>
                </a:solidFill>
              </a:rPr>
              <a:t> much.”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BF115C-CEAA-16D1-282F-ED184B5CD191}"/>
              </a:ext>
            </a:extLst>
          </p:cNvPr>
          <p:cNvSpPr txBox="1"/>
          <p:nvPr/>
        </p:nvSpPr>
        <p:spPr>
          <a:xfrm>
            <a:off x="332509" y="3838073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exclaimed, “I’ve eaten too much.”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53FD370-4C27-35BD-5857-177B170F53D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D8138DE-0D32-F85B-5B03-0E5D2A42D0F5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2269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3070406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SY2T3BW1L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SY2T3BW1P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SY2T3BW1S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SY2T3BW1F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SY2T3BW1A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SY2T3BW1Sa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SY2T3BW1Fe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66A9035-7C0A-2880-EABA-2F85769256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9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462655"/>
            <a:ext cx="9144000" cy="114953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Homophones 1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31A2EAD3-D6F8-76B5-F872-7E382222A89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D804D30-6544-49E9-CA8C-FC52661DCB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87BD21EC-4667-3691-BE31-E47BA70C250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72FE1442-DB51-D360-5D4E-3396504B79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0D2FC87-06E2-1065-443C-1F4990E70733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B91887EC-8457-1A09-D9B9-03707C37A7E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2577" y="3078399"/>
            <a:ext cx="3267562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 	to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too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two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3606" y="3078399"/>
            <a:ext cx="3267560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there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their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they’re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CF0B9AC-007A-90DC-2FF7-940AB03E79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6339710-7803-AAC0-245A-2EE2E792CCAB}"/>
              </a:ext>
            </a:extLst>
          </p:cNvPr>
          <p:cNvSpPr txBox="1"/>
          <p:nvPr/>
        </p:nvSpPr>
        <p:spPr>
          <a:xfrm>
            <a:off x="3385970" y="2017401"/>
            <a:ext cx="5748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Only a few spellings this week, but what is really important is to know and understand the difference. Good luck!</a:t>
            </a:r>
          </a:p>
        </p:txBody>
      </p:sp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9C8072C9-2DB6-B4CB-0F4A-A49C2EBBD780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2C313A11-D853-9141-EB94-5E65B6B03D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9564"/>
            <a:ext cx="10515600" cy="500189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u="sng" dirty="0">
                <a:solidFill>
                  <a:schemeClr val="bg1"/>
                </a:solidFill>
              </a:rPr>
              <a:t>Homophones</a:t>
            </a:r>
            <a:r>
              <a:rPr lang="en-GB" sz="4400" dirty="0">
                <a:solidFill>
                  <a:schemeClr val="bg1"/>
                </a:solidFill>
              </a:rPr>
              <a:t> are words that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sound the </a:t>
            </a:r>
            <a:r>
              <a:rPr lang="en-GB" sz="4400" u="sng" dirty="0">
                <a:solidFill>
                  <a:schemeClr val="bg1"/>
                </a:solidFill>
              </a:rPr>
              <a:t>same</a:t>
            </a:r>
            <a:r>
              <a:rPr lang="en-GB" sz="4400" dirty="0">
                <a:solidFill>
                  <a:schemeClr val="bg1"/>
                </a:solidFill>
              </a:rPr>
              <a:t> but are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spelt </a:t>
            </a:r>
            <a:r>
              <a:rPr lang="en-GB" sz="4400" u="sng" dirty="0">
                <a:solidFill>
                  <a:schemeClr val="bg1"/>
                </a:solidFill>
              </a:rPr>
              <a:t>differently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  <a:p>
            <a:pPr algn="ctr"/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It’s sometimes difficult to know which spelling to use!</a:t>
            </a:r>
          </a:p>
        </p:txBody>
      </p:sp>
      <p:pic>
        <p:nvPicPr>
          <p:cNvPr id="5" name="Picture 4" descr="A picture containing wheel&#10;&#10;Description automatically generated">
            <a:extLst>
              <a:ext uri="{FF2B5EF4-FFF2-40B4-BE49-F238E27FC236}">
                <a16:creationId xmlns:a16="http://schemas.microsoft.com/office/drawing/2014/main" id="{B38A85EC-95F2-651C-E73D-198550E067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7250" y="-366999"/>
            <a:ext cx="3070899" cy="286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361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499670D-8614-F3B2-51DA-6FB7B24F7D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80299"/>
            <a:ext cx="10515600" cy="5001895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We’re going to look at </a:t>
            </a:r>
            <a:r>
              <a:rPr lang="en-GB" sz="4400" b="1" u="sng" dirty="0">
                <a:solidFill>
                  <a:schemeClr val="bg1"/>
                </a:solidFill>
              </a:rPr>
              <a:t>two</a:t>
            </a:r>
            <a:r>
              <a:rPr lang="en-GB" sz="4400" dirty="0">
                <a:solidFill>
                  <a:schemeClr val="bg1"/>
                </a:solidFill>
              </a:rPr>
              <a:t> really common homophones: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2420938" indent="-742950">
              <a:buFont typeface="+mj-lt"/>
              <a:buAutoNum type="arabicPeriod"/>
            </a:pPr>
            <a:r>
              <a:rPr lang="en-GB" sz="4400" dirty="0">
                <a:solidFill>
                  <a:schemeClr val="bg1"/>
                </a:solidFill>
              </a:rPr>
              <a:t>to/too/two</a:t>
            </a:r>
          </a:p>
          <a:p>
            <a:pPr marL="1677988" indent="0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1677988" indent="0">
              <a:buNone/>
            </a:pPr>
            <a:r>
              <a:rPr lang="en-GB" sz="4400" dirty="0">
                <a:solidFill>
                  <a:schemeClr val="bg1"/>
                </a:solidFill>
              </a:rPr>
              <a:t>2. there/their/they’re</a:t>
            </a:r>
          </a:p>
        </p:txBody>
      </p:sp>
      <p:pic>
        <p:nvPicPr>
          <p:cNvPr id="4" name="Picture 3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5DABA55-6362-7FEC-7F6E-8356BC159A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50" y="1376313"/>
            <a:ext cx="2830472" cy="223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902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DE3822D2-9723-CC93-F2BE-46E0A99229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9564"/>
            <a:ext cx="10515600" cy="5001895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b="1" u="sng" dirty="0">
                <a:solidFill>
                  <a:schemeClr val="bg1"/>
                </a:solidFill>
              </a:rPr>
              <a:t>Two</a:t>
            </a:r>
            <a:r>
              <a:rPr lang="en-GB" sz="4400" dirty="0">
                <a:solidFill>
                  <a:schemeClr val="bg1"/>
                </a:solidFill>
              </a:rPr>
              <a:t> is a number: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would like </a:t>
            </a:r>
            <a:r>
              <a:rPr lang="en-GB" sz="4400" b="1" u="sng" dirty="0">
                <a:solidFill>
                  <a:schemeClr val="bg1"/>
                </a:solidFill>
              </a:rPr>
              <a:t>two</a:t>
            </a:r>
            <a:r>
              <a:rPr lang="en-GB" sz="4400" dirty="0">
                <a:solidFill>
                  <a:schemeClr val="bg1"/>
                </a:solidFill>
              </a:rPr>
              <a:t> ice creams. </a:t>
            </a:r>
          </a:p>
        </p:txBody>
      </p:sp>
      <p:pic>
        <p:nvPicPr>
          <p:cNvPr id="5" name="Picture 4" descr="A picture containing wheel&#10;&#10;Description automatically generated">
            <a:extLst>
              <a:ext uri="{FF2B5EF4-FFF2-40B4-BE49-F238E27FC236}">
                <a16:creationId xmlns:a16="http://schemas.microsoft.com/office/drawing/2014/main" id="{B38A85EC-95F2-651C-E73D-198550E067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7250" y="-366999"/>
            <a:ext cx="3070899" cy="28651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43D4F8B-F4D1-BCDF-85D0-7BE56AE65007}"/>
              </a:ext>
            </a:extLst>
          </p:cNvPr>
          <p:cNvSpPr txBox="1"/>
          <p:nvPr/>
        </p:nvSpPr>
        <p:spPr>
          <a:xfrm>
            <a:off x="2214281" y="3708555"/>
            <a:ext cx="7763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Can you think of another example?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AA7099-36C1-B1F9-8149-42894CB17A96}"/>
              </a:ext>
            </a:extLst>
          </p:cNvPr>
          <p:cNvSpPr txBox="1"/>
          <p:nvPr/>
        </p:nvSpPr>
        <p:spPr>
          <a:xfrm>
            <a:off x="2214280" y="4726417"/>
            <a:ext cx="7763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 have </a:t>
            </a:r>
            <a:r>
              <a:rPr lang="en-GB" sz="3600" b="1" u="sng" dirty="0">
                <a:solidFill>
                  <a:schemeClr val="bg1"/>
                </a:solidFill>
              </a:rPr>
              <a:t>two</a:t>
            </a:r>
            <a:r>
              <a:rPr lang="en-GB" sz="3600" dirty="0">
                <a:solidFill>
                  <a:schemeClr val="bg1"/>
                </a:solidFill>
              </a:rPr>
              <a:t> pens.</a:t>
            </a:r>
          </a:p>
        </p:txBody>
      </p:sp>
    </p:spTree>
    <p:extLst>
      <p:ext uri="{BB962C8B-B14F-4D97-AF65-F5344CB8AC3E}">
        <p14:creationId xmlns:p14="http://schemas.microsoft.com/office/powerpoint/2010/main" val="150786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47812D72-4EEC-C437-818E-887EA09D3F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9564"/>
            <a:ext cx="10515600" cy="50018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b="1" u="sng" dirty="0">
                <a:solidFill>
                  <a:schemeClr val="bg1"/>
                </a:solidFill>
              </a:rPr>
              <a:t>Too</a:t>
            </a:r>
            <a:r>
              <a:rPr lang="en-GB" sz="4400" dirty="0">
                <a:solidFill>
                  <a:schemeClr val="bg1"/>
                </a:solidFill>
              </a:rPr>
              <a:t> means </a:t>
            </a:r>
            <a:r>
              <a:rPr lang="en-GB" sz="4400" u="sng" dirty="0">
                <a:solidFill>
                  <a:schemeClr val="bg1"/>
                </a:solidFill>
              </a:rPr>
              <a:t>also or excessively</a:t>
            </a:r>
            <a:r>
              <a:rPr lang="en-GB" sz="4400" dirty="0">
                <a:solidFill>
                  <a:schemeClr val="bg1"/>
                </a:solidFill>
              </a:rPr>
              <a:t>: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like that ice cream </a:t>
            </a:r>
            <a:r>
              <a:rPr lang="en-GB" sz="4400" b="1" u="sng" dirty="0">
                <a:solidFill>
                  <a:schemeClr val="bg1"/>
                </a:solidFill>
              </a:rPr>
              <a:t>too</a:t>
            </a:r>
            <a:r>
              <a:rPr lang="en-GB" sz="4400" dirty="0">
                <a:solidFill>
                  <a:schemeClr val="bg1"/>
                </a:solidFill>
              </a:rPr>
              <a:t>. </a:t>
            </a:r>
          </a:p>
          <a:p>
            <a:pPr marL="0" indent="0" algn="ctr">
              <a:buNone/>
            </a:pPr>
            <a:r>
              <a:rPr lang="en-GB" sz="2400" dirty="0">
                <a:solidFill>
                  <a:schemeClr val="bg1"/>
                </a:solidFill>
              </a:rPr>
              <a:t>(Does this mean also or excessively?)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5" name="Picture 4" descr="A picture containing wheel&#10;&#10;Description automatically generated">
            <a:extLst>
              <a:ext uri="{FF2B5EF4-FFF2-40B4-BE49-F238E27FC236}">
                <a16:creationId xmlns:a16="http://schemas.microsoft.com/office/drawing/2014/main" id="{B38A85EC-95F2-651C-E73D-198550E067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7250" y="-366999"/>
            <a:ext cx="3070899" cy="28651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205009D-7B0B-E7FF-5F13-3CCC27BB22C7}"/>
              </a:ext>
            </a:extLst>
          </p:cNvPr>
          <p:cNvSpPr txBox="1"/>
          <p:nvPr/>
        </p:nvSpPr>
        <p:spPr>
          <a:xfrm>
            <a:off x="2214281" y="4131808"/>
            <a:ext cx="7763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Can you think of another example?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18D78C-6E24-B2BB-B6D3-3FBA5303F5CF}"/>
              </a:ext>
            </a:extLst>
          </p:cNvPr>
          <p:cNvSpPr txBox="1"/>
          <p:nvPr/>
        </p:nvSpPr>
        <p:spPr>
          <a:xfrm>
            <a:off x="2214281" y="5129659"/>
            <a:ext cx="7763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 want to play </a:t>
            </a:r>
            <a:r>
              <a:rPr lang="en-GB" sz="3600" b="1" u="sng" dirty="0">
                <a:solidFill>
                  <a:schemeClr val="bg1"/>
                </a:solidFill>
              </a:rPr>
              <a:t>too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06750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B76B1F-2351-2E02-1C3E-8D43BAFA71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543E727-E1F7-BB9D-754B-6F07124255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2CAEFA-4574-3D6F-166A-FFFF8BC0EA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9564"/>
            <a:ext cx="10515600" cy="500189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b="1" u="sng" dirty="0">
                <a:solidFill>
                  <a:schemeClr val="bg1"/>
                </a:solidFill>
              </a:rPr>
              <a:t>Too</a:t>
            </a:r>
            <a:r>
              <a:rPr lang="en-GB" sz="4400" dirty="0">
                <a:solidFill>
                  <a:schemeClr val="bg1"/>
                </a:solidFill>
              </a:rPr>
              <a:t> means </a:t>
            </a:r>
            <a:r>
              <a:rPr lang="en-GB" sz="4400" u="sng" dirty="0">
                <a:solidFill>
                  <a:schemeClr val="bg1"/>
                </a:solidFill>
              </a:rPr>
              <a:t>also or excessively</a:t>
            </a:r>
            <a:r>
              <a:rPr lang="en-GB" sz="4400" dirty="0">
                <a:solidFill>
                  <a:schemeClr val="bg1"/>
                </a:solidFill>
              </a:rPr>
              <a:t>: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That is </a:t>
            </a:r>
            <a:r>
              <a:rPr lang="en-GB" sz="4400" b="1" u="sng" dirty="0">
                <a:solidFill>
                  <a:schemeClr val="bg1"/>
                </a:solidFill>
              </a:rPr>
              <a:t>too</a:t>
            </a:r>
            <a:r>
              <a:rPr lang="en-GB" sz="4400" dirty="0">
                <a:solidFill>
                  <a:schemeClr val="bg1"/>
                </a:solidFill>
              </a:rPr>
              <a:t> much ice cream.</a:t>
            </a: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(Does this mean also or excessively?)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5" name="Picture 4" descr="A picture containing wheel&#10;&#10;Description automatically generated">
            <a:extLst>
              <a:ext uri="{FF2B5EF4-FFF2-40B4-BE49-F238E27FC236}">
                <a16:creationId xmlns:a16="http://schemas.microsoft.com/office/drawing/2014/main" id="{49B3CE3A-048F-E2A6-6A44-E623B9F372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7250" y="-366999"/>
            <a:ext cx="3070899" cy="28651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5829BF3-05D2-EBF9-8A43-0E8B74133009}"/>
              </a:ext>
            </a:extLst>
          </p:cNvPr>
          <p:cNvSpPr txBox="1"/>
          <p:nvPr/>
        </p:nvSpPr>
        <p:spPr>
          <a:xfrm>
            <a:off x="2214281" y="4131808"/>
            <a:ext cx="7763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Can you think of another example?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7FACB0-3481-1660-27CA-BC2AD191AD6E}"/>
              </a:ext>
            </a:extLst>
          </p:cNvPr>
          <p:cNvSpPr txBox="1"/>
          <p:nvPr/>
        </p:nvSpPr>
        <p:spPr>
          <a:xfrm>
            <a:off x="2214281" y="5129659"/>
            <a:ext cx="7763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 complain </a:t>
            </a:r>
            <a:r>
              <a:rPr lang="en-GB" sz="3600" b="1" u="sng" dirty="0">
                <a:solidFill>
                  <a:schemeClr val="bg1"/>
                </a:solidFill>
              </a:rPr>
              <a:t>too</a:t>
            </a:r>
            <a:r>
              <a:rPr lang="en-GB" sz="3600" dirty="0">
                <a:solidFill>
                  <a:schemeClr val="bg1"/>
                </a:solidFill>
              </a:rPr>
              <a:t> much!</a:t>
            </a:r>
          </a:p>
        </p:txBody>
      </p:sp>
    </p:spTree>
    <p:extLst>
      <p:ext uri="{BB962C8B-B14F-4D97-AF65-F5344CB8AC3E}">
        <p14:creationId xmlns:p14="http://schemas.microsoft.com/office/powerpoint/2010/main" val="115899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D098BA5-3948-885F-9604-DE776F5035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9564"/>
            <a:ext cx="10515600" cy="5001895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3600" b="1" u="sng" dirty="0">
                <a:solidFill>
                  <a:schemeClr val="bg1"/>
                </a:solidFill>
              </a:rPr>
              <a:t>To</a:t>
            </a:r>
            <a:r>
              <a:rPr lang="en-GB" sz="3600" dirty="0">
                <a:solidFill>
                  <a:schemeClr val="bg1"/>
                </a:solidFill>
              </a:rPr>
              <a:t> is usually part of a </a:t>
            </a:r>
            <a:r>
              <a:rPr lang="en-GB" sz="3600" b="1" u="sng" dirty="0">
                <a:solidFill>
                  <a:schemeClr val="bg1"/>
                </a:solidFill>
              </a:rPr>
              <a:t>verb or a preposition</a:t>
            </a:r>
            <a:r>
              <a:rPr lang="en-GB" sz="3600" dirty="0">
                <a:solidFill>
                  <a:schemeClr val="bg1"/>
                </a:solidFill>
              </a:rPr>
              <a:t>. </a:t>
            </a:r>
          </a:p>
          <a:p>
            <a:pPr marL="0" indent="0" algn="ctr">
              <a:buNone/>
            </a:pPr>
            <a:endParaRPr lang="en-GB" sz="36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I would like </a:t>
            </a:r>
            <a:r>
              <a:rPr lang="en-GB" sz="3600" b="1" u="sng" dirty="0">
                <a:solidFill>
                  <a:schemeClr val="bg1"/>
                </a:solidFill>
              </a:rPr>
              <a:t>to eat </a:t>
            </a:r>
            <a:r>
              <a:rPr lang="en-GB" sz="3600" dirty="0">
                <a:solidFill>
                  <a:schemeClr val="bg1"/>
                </a:solidFill>
              </a:rPr>
              <a:t>an ice cream.</a:t>
            </a:r>
          </a:p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(Is this a verb or preposition?)</a:t>
            </a:r>
          </a:p>
        </p:txBody>
      </p:sp>
      <p:pic>
        <p:nvPicPr>
          <p:cNvPr id="5" name="Picture 4" descr="A picture containing wheel&#10;&#10;Description automatically generated">
            <a:extLst>
              <a:ext uri="{FF2B5EF4-FFF2-40B4-BE49-F238E27FC236}">
                <a16:creationId xmlns:a16="http://schemas.microsoft.com/office/drawing/2014/main" id="{B38A85EC-95F2-651C-E73D-198550E067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261" y="4213966"/>
            <a:ext cx="2833951" cy="264403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58A0170-9616-7587-5186-9558F2DF7ADE}"/>
              </a:ext>
            </a:extLst>
          </p:cNvPr>
          <p:cNvSpPr txBox="1"/>
          <p:nvPr/>
        </p:nvSpPr>
        <p:spPr>
          <a:xfrm>
            <a:off x="2214281" y="4052048"/>
            <a:ext cx="7763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Can you think of another example?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BCE1CC-E470-3A52-9314-00C60A65ED86}"/>
              </a:ext>
            </a:extLst>
          </p:cNvPr>
          <p:cNvSpPr txBox="1"/>
          <p:nvPr/>
        </p:nvSpPr>
        <p:spPr>
          <a:xfrm>
            <a:off x="2214281" y="5049899"/>
            <a:ext cx="7763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 exercise to become strong.</a:t>
            </a:r>
          </a:p>
        </p:txBody>
      </p:sp>
    </p:spTree>
    <p:extLst>
      <p:ext uri="{BB962C8B-B14F-4D97-AF65-F5344CB8AC3E}">
        <p14:creationId xmlns:p14="http://schemas.microsoft.com/office/powerpoint/2010/main" val="1772935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9F2558-11DF-0252-CDA4-2EE0AA9BBD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CE24521E-2F62-D523-9BE8-AF9862D7FF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A91152-FE69-3915-AEEC-DD6BB5DF07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9564"/>
            <a:ext cx="10515600" cy="5001895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3600" b="1" u="sng" dirty="0">
                <a:solidFill>
                  <a:schemeClr val="bg1"/>
                </a:solidFill>
              </a:rPr>
              <a:t>To</a:t>
            </a:r>
            <a:r>
              <a:rPr lang="en-GB" sz="3600" dirty="0">
                <a:solidFill>
                  <a:schemeClr val="bg1"/>
                </a:solidFill>
              </a:rPr>
              <a:t> is usually part of a </a:t>
            </a:r>
            <a:r>
              <a:rPr lang="en-GB" sz="3600" b="1" u="sng" dirty="0">
                <a:solidFill>
                  <a:schemeClr val="bg1"/>
                </a:solidFill>
              </a:rPr>
              <a:t>verb or a preposition</a:t>
            </a:r>
            <a:r>
              <a:rPr lang="en-GB" sz="3600" dirty="0">
                <a:solidFill>
                  <a:schemeClr val="bg1"/>
                </a:solidFill>
              </a:rPr>
              <a:t>. </a:t>
            </a:r>
          </a:p>
          <a:p>
            <a:pPr marL="0" indent="0" algn="ctr">
              <a:buNone/>
            </a:pPr>
            <a:endParaRPr lang="en-GB" sz="36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I walk </a:t>
            </a:r>
            <a:r>
              <a:rPr lang="en-GB" sz="3600" b="1" u="sng" dirty="0">
                <a:solidFill>
                  <a:schemeClr val="bg1"/>
                </a:solidFill>
              </a:rPr>
              <a:t>to</a:t>
            </a:r>
            <a:r>
              <a:rPr lang="en-GB" sz="3600" dirty="0">
                <a:solidFill>
                  <a:schemeClr val="bg1"/>
                </a:solidFill>
              </a:rPr>
              <a:t> the shop.</a:t>
            </a:r>
          </a:p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(Is this a verb or preposition?)</a:t>
            </a:r>
          </a:p>
        </p:txBody>
      </p:sp>
      <p:pic>
        <p:nvPicPr>
          <p:cNvPr id="5" name="Picture 4" descr="A picture containing wheel&#10;&#10;Description automatically generated">
            <a:extLst>
              <a:ext uri="{FF2B5EF4-FFF2-40B4-BE49-F238E27FC236}">
                <a16:creationId xmlns:a16="http://schemas.microsoft.com/office/drawing/2014/main" id="{0B374897-9519-E4CE-C10A-3E9C6FFAE3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261" y="4213966"/>
            <a:ext cx="2833951" cy="264403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F4C848C-8B0C-2EC1-8440-A53B63CDDCD5}"/>
              </a:ext>
            </a:extLst>
          </p:cNvPr>
          <p:cNvSpPr txBox="1"/>
          <p:nvPr/>
        </p:nvSpPr>
        <p:spPr>
          <a:xfrm>
            <a:off x="2214281" y="4052048"/>
            <a:ext cx="7763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Can you think of another example?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00D157-9844-4C4A-2526-8408C06122A5}"/>
              </a:ext>
            </a:extLst>
          </p:cNvPr>
          <p:cNvSpPr txBox="1"/>
          <p:nvPr/>
        </p:nvSpPr>
        <p:spPr>
          <a:xfrm>
            <a:off x="2214281" y="5049899"/>
            <a:ext cx="7763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 exercise to become strong.</a:t>
            </a:r>
          </a:p>
        </p:txBody>
      </p:sp>
    </p:spTree>
    <p:extLst>
      <p:ext uri="{BB962C8B-B14F-4D97-AF65-F5344CB8AC3E}">
        <p14:creationId xmlns:p14="http://schemas.microsoft.com/office/powerpoint/2010/main" val="354309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851</Words>
  <Application>Microsoft Office PowerPoint</Application>
  <PresentationFormat>Widescreen</PresentationFormat>
  <Paragraphs>141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Andika</vt:lpstr>
      <vt:lpstr>Office Theme</vt:lpstr>
      <vt:lpstr> How to Use this PowerPoint</vt:lpstr>
      <vt:lpstr>Homophones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two, too or to? </vt:lpstr>
      <vt:lpstr>PowerPoint Presentation</vt:lpstr>
      <vt:lpstr>PowerPoint Presentation</vt:lpstr>
      <vt:lpstr>PowerPoint Presentation</vt:lpstr>
      <vt:lpstr>their, there or they’re? </vt:lpstr>
      <vt:lpstr>PowerPoint Presentation</vt:lpstr>
      <vt:lpstr>PowerPoint Presentation</vt:lpstr>
      <vt:lpstr>Can you spot the spelling mistake?</vt:lpstr>
      <vt:lpstr>Can you spot the spelling mistake?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40</cp:revision>
  <dcterms:created xsi:type="dcterms:W3CDTF">2022-05-31T09:42:07Z</dcterms:created>
  <dcterms:modified xsi:type="dcterms:W3CDTF">2025-12-08T15:59:29Z</dcterms:modified>
</cp:coreProperties>
</file>