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8" r:id="rId2"/>
    <p:sldId id="274" r:id="rId3"/>
    <p:sldId id="260" r:id="rId4"/>
    <p:sldId id="287" r:id="rId5"/>
    <p:sldId id="262" r:id="rId6"/>
    <p:sldId id="266" r:id="rId7"/>
    <p:sldId id="270" r:id="rId8"/>
    <p:sldId id="267" r:id="rId9"/>
    <p:sldId id="265" r:id="rId10"/>
    <p:sldId id="271" r:id="rId11"/>
    <p:sldId id="268" r:id="rId12"/>
    <p:sldId id="269" r:id="rId13"/>
    <p:sldId id="289" r:id="rId14"/>
    <p:sldId id="288" r:id="rId15"/>
    <p:sldId id="272" r:id="rId16"/>
    <p:sldId id="376" r:id="rId17"/>
    <p:sldId id="406" r:id="rId18"/>
    <p:sldId id="407" r:id="rId19"/>
    <p:sldId id="375" r:id="rId20"/>
    <p:sldId id="371" r:id="rId21"/>
    <p:sldId id="363" r:id="rId22"/>
    <p:sldId id="277" r:id="rId23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54C771-AD6C-4476-8391-FDEAECB6F1CD}" v="2" dt="2025-12-08T15:59:43.4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8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59:44.675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5:58:46.884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5:58:46.884" v="0"/>
          <ac:spMkLst>
            <pc:docMk/>
            <pc:sldMk cId="0" sldId="277"/>
            <ac:spMk id="2" creationId="{D4F001F1-7D66-1BA6-68CE-84ED83B8E01C}"/>
          </ac:spMkLst>
        </pc:spChg>
      </pc:sldChg>
      <pc:sldChg chg="del">
        <pc:chgData name="Glen Jones" userId="e846aaca-4b24-4b13-b0d0-f2308e16b284" providerId="ADAL" clId="{ED47ACC3-9597-4D89-A1DC-43CF280EF274}" dt="2025-12-08T15:59:44.675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59:43.438" v="1"/>
        <pc:sldMkLst>
          <pc:docMk/>
          <pc:sldMk cId="2688208622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68820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0000ED5-9FAC-E5AA-0AD4-CB2C8796B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 or bee?</a:t>
            </a:r>
          </a:p>
        </p:txBody>
      </p:sp>
      <p:pic>
        <p:nvPicPr>
          <p:cNvPr id="5" name="Picture 4" descr="Bees on a honeycomb&#10;&#10;Description automatically generated with medium confidence">
            <a:extLst>
              <a:ext uri="{FF2B5EF4-FFF2-40B4-BE49-F238E27FC236}">
                <a16:creationId xmlns:a16="http://schemas.microsoft.com/office/drawing/2014/main" id="{73D02F87-765B-7796-28CE-54E58FA0E1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8406" y="2091830"/>
            <a:ext cx="5735188" cy="382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992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908EEB8-7F52-50BB-E866-14D7127DA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blue or blew?</a:t>
            </a:r>
          </a:p>
        </p:txBody>
      </p:sp>
      <p:pic>
        <p:nvPicPr>
          <p:cNvPr id="4" name="Picture 3" descr="A picture containing outdoor, aircraft&#10;&#10;Description automatically generated">
            <a:extLst>
              <a:ext uri="{FF2B5EF4-FFF2-40B4-BE49-F238E27FC236}">
                <a16:creationId xmlns:a16="http://schemas.microsoft.com/office/drawing/2014/main" id="{325D1982-24D2-40D7-9383-7A3BE6682C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9228" y="1989056"/>
            <a:ext cx="3673544" cy="459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384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145555B-643D-2420-5769-F54BAA510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night or knight?</a:t>
            </a:r>
          </a:p>
        </p:txBody>
      </p:sp>
      <p:pic>
        <p:nvPicPr>
          <p:cNvPr id="5" name="Picture 4" descr="A person in a garment holding a flag&#10;&#10;Description automatically generated with medium confidence">
            <a:extLst>
              <a:ext uri="{FF2B5EF4-FFF2-40B4-BE49-F238E27FC236}">
                <a16:creationId xmlns:a16="http://schemas.microsoft.com/office/drawing/2014/main" id="{8E652947-35FF-F6B2-05FC-CBEE529A47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993" y="2065704"/>
            <a:ext cx="2982013" cy="447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26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60524A1-38EC-9B1C-B80D-50A290341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ark or arc?</a:t>
            </a:r>
          </a:p>
        </p:txBody>
      </p:sp>
      <p:pic>
        <p:nvPicPr>
          <p:cNvPr id="1026" name="Picture 2" descr="arc - Wiktionary">
            <a:extLst>
              <a:ext uri="{FF2B5EF4-FFF2-40B4-BE49-F238E27FC236}">
                <a16:creationId xmlns:a16="http://schemas.microsoft.com/office/drawing/2014/main" id="{077076FE-D1DD-4C84-0D76-E69B4BA57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4386" y="2190945"/>
            <a:ext cx="3743227" cy="374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245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4A55F78-975B-2F8D-2347-85EAB90B4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5" name="Picture 4" descr="A high angle view of a construction site&#10;&#10;Description automatically generated with medium confidence">
            <a:extLst>
              <a:ext uri="{FF2B5EF4-FFF2-40B4-BE49-F238E27FC236}">
                <a16:creationId xmlns:a16="http://schemas.microsoft.com/office/drawing/2014/main" id="{3EB2296E-1E86-4355-EED3-67A68613FC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609" y="2064309"/>
            <a:ext cx="6240781" cy="41619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sight or site?</a:t>
            </a:r>
          </a:p>
        </p:txBody>
      </p:sp>
    </p:spTree>
    <p:extLst>
      <p:ext uri="{BB962C8B-B14F-4D97-AF65-F5344CB8AC3E}">
        <p14:creationId xmlns:p14="http://schemas.microsoft.com/office/powerpoint/2010/main" val="4272627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FB40BBF-D020-A887-BF2A-6053B538B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bold or bowled?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D3E777-620D-5B55-308E-D8CCF9529282}"/>
              </a:ext>
            </a:extLst>
          </p:cNvPr>
          <p:cNvSpPr txBox="1"/>
          <p:nvPr/>
        </p:nvSpPr>
        <p:spPr>
          <a:xfrm>
            <a:off x="2235723" y="2733773"/>
            <a:ext cx="7720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i="1" dirty="0"/>
              <a:t>italics</a:t>
            </a:r>
            <a:r>
              <a:rPr lang="en-GB" sz="5400" dirty="0"/>
              <a:t>, </a:t>
            </a:r>
            <a:r>
              <a:rPr lang="en-GB" sz="5400" u="sng" dirty="0"/>
              <a:t>underlined</a:t>
            </a:r>
            <a:r>
              <a:rPr lang="en-GB" sz="5400" dirty="0"/>
              <a:t>, </a:t>
            </a:r>
            <a:r>
              <a:rPr lang="en-GB" sz="5400" b="1" dirty="0"/>
              <a:t>font</a:t>
            </a:r>
          </a:p>
        </p:txBody>
      </p:sp>
    </p:spTree>
    <p:extLst>
      <p:ext uri="{BB962C8B-B14F-4D97-AF65-F5344CB8AC3E}">
        <p14:creationId xmlns:p14="http://schemas.microsoft.com/office/powerpoint/2010/main" val="33095602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Site and area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everywhere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nowhere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area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site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EA83C-7BDA-A2FC-8F54-D8446F75B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D0121E46-04F4-D204-A12B-6E7BDA394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36ACA8-0A77-B476-89D4-6D7B6E11E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66E52811-759E-E87F-256D-5638F843BD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4D7FAB0-3C4B-DA16-C585-B34DD1EBAF6A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Bee and insect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125B963-2DB7-C6A2-97AE-D7B22E914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C2418AA-D096-F9C6-790B-E70B7D7B8A5A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insect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818A6EF-00BE-A9B6-285A-C4535445E61A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499FB1F-6CA5-E9AB-899F-DE38EE22492F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bird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9BC904B-4FE5-8DC0-1EBD-2D0660E255BB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5793EE84-C0A8-30A0-1597-D7D2821C9BB1}"/>
              </a:ext>
            </a:extLst>
          </p:cNvPr>
          <p:cNvSpPr/>
          <p:nvPr/>
        </p:nvSpPr>
        <p:spPr>
          <a:xfrm rot="3886471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569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FEC7E-9E76-C2D9-1883-8F5CE0708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7440DAE0-4C11-279F-3E46-EF2211382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D928D-E24A-93D2-767B-E2A097541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275B7505-E998-0CCF-3648-4F83218C87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3DBBD15-640D-B49F-B022-8C8177BED974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Sight and vision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B88D32B-AC7D-0BAB-EA7C-BE49C735D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EFD28E5-BBB0-3E21-4700-9025D687C46A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site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324D6F-B2B3-5718-C963-E04CDE5A7FBD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vision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9B9ECCD-9214-E649-3604-25196D8E65BE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visor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668C31-289C-0230-8000-0E9AAD20AF9C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sight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39F84578-2363-8BEE-8243-F9C2D4D918B9}"/>
              </a:ext>
            </a:extLst>
          </p:cNvPr>
          <p:cNvSpPr/>
          <p:nvPr/>
        </p:nvSpPr>
        <p:spPr>
          <a:xfrm>
            <a:off x="4253481" y="2519102"/>
            <a:ext cx="374968" cy="450768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44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35437-2727-C7C6-4C22-5E99C577DC1D}"/>
              </a:ext>
            </a:extLst>
          </p:cNvPr>
          <p:cNvSpPr txBox="1">
            <a:spLocks/>
          </p:cNvSpPr>
          <p:nvPr/>
        </p:nvSpPr>
        <p:spPr>
          <a:xfrm>
            <a:off x="291946" y="281562"/>
            <a:ext cx="10181009" cy="6294875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+mn-ea"/>
                <a:cs typeface="+mn-cs"/>
              </a:rPr>
              <a:t>1. This was the ________ where the treasure was supposed to be buried. 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+mn-ea"/>
                <a:cs typeface="+mn-cs"/>
              </a:rPr>
              <a:t>2. The mountain rising out of the misty forest was a _______ to behold. 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2900" dirty="0">
              <a:solidFill>
                <a:prstClr val="white"/>
              </a:solidFill>
              <a:latin typeface="Andika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+mn-ea"/>
                <a:cs typeface="+mn-cs"/>
              </a:rPr>
              <a:t>3. The _______ buzzed around my head for a minute but didn’t sting me. 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+mn-ea"/>
                <a:cs typeface="+mn-cs"/>
              </a:rPr>
              <a:t>4. I watched the _______ of the ball as it travelled across the sky before coming back down to the pitch. 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+mn-ea"/>
                <a:cs typeface="+mn-cs"/>
              </a:rPr>
              <a:t>5. I aimed carefully then ________  the ball. 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81D47A7-CA2B-B872-699C-5A33AB231615}"/>
              </a:ext>
            </a:extLst>
          </p:cNvPr>
          <p:cNvSpPr txBox="1">
            <a:spLocks/>
          </p:cNvSpPr>
          <p:nvPr/>
        </p:nvSpPr>
        <p:spPr>
          <a:xfrm>
            <a:off x="10659184" y="5047291"/>
            <a:ext cx="1344557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+mn-ea"/>
                <a:cs typeface="+mn-cs"/>
              </a:rPr>
              <a:t>bee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FB3A86-D7B0-8ED9-FFE8-DC3A61BF9CCC}"/>
              </a:ext>
            </a:extLst>
          </p:cNvPr>
          <p:cNvSpPr txBox="1">
            <a:spLocks/>
          </p:cNvSpPr>
          <p:nvPr/>
        </p:nvSpPr>
        <p:spPr>
          <a:xfrm>
            <a:off x="10659184" y="4094145"/>
            <a:ext cx="1344557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+mn-ea"/>
                <a:cs typeface="+mn-cs"/>
              </a:rPr>
              <a:t>sight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C0C8591A-8F7C-CBA0-A024-4CD248AFC32D}"/>
              </a:ext>
            </a:extLst>
          </p:cNvPr>
          <p:cNvSpPr txBox="1">
            <a:spLocks/>
          </p:cNvSpPr>
          <p:nvPr/>
        </p:nvSpPr>
        <p:spPr>
          <a:xfrm>
            <a:off x="10659184" y="3140999"/>
            <a:ext cx="1344557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+mn-ea"/>
                <a:cs typeface="+mn-cs"/>
              </a:rPr>
              <a:t>bowled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0B86D83-58EC-FBC1-ED97-EFF8BCBA4BC5}"/>
              </a:ext>
            </a:extLst>
          </p:cNvPr>
          <p:cNvSpPr txBox="1">
            <a:spLocks/>
          </p:cNvSpPr>
          <p:nvPr/>
        </p:nvSpPr>
        <p:spPr>
          <a:xfrm>
            <a:off x="10659184" y="2187853"/>
            <a:ext cx="1344557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+mn-ea"/>
                <a:cs typeface="+mn-cs"/>
              </a:rPr>
              <a:t>site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23C819D-CCBC-D70B-4A65-D94141C69CD8}"/>
              </a:ext>
            </a:extLst>
          </p:cNvPr>
          <p:cNvSpPr txBox="1">
            <a:spLocks/>
          </p:cNvSpPr>
          <p:nvPr/>
        </p:nvSpPr>
        <p:spPr>
          <a:xfrm>
            <a:off x="10659184" y="1330290"/>
            <a:ext cx="1344557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+mn-ea"/>
                <a:cs typeface="+mn-cs"/>
              </a:rPr>
              <a:t>arc</a:t>
            </a:r>
          </a:p>
        </p:txBody>
      </p:sp>
    </p:spTree>
    <p:extLst>
      <p:ext uri="{BB962C8B-B14F-4D97-AF65-F5344CB8AC3E}">
        <p14:creationId xmlns:p14="http://schemas.microsoft.com/office/powerpoint/2010/main" val="200264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L -0.66381 -0.156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68" y="-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-0.28008 -0.299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10" y="-1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96296E-6 L -0.76016 -0.3018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1" y="-1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857 L -0.65065 0.3759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91" y="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0463 L -0.55573 0.2935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47" y="1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41E174F-7687-94D8-8C2E-9682E8E501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211877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Homophones &amp; Near-homophones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F3C60812-09C8-9061-B132-978F081777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584A5C8-CCA4-2E97-07CF-A4495483F2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23A460E-A460-672B-E0EF-C954E4CC53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 day turned into knight, Emile and Aimee saw a night in shining armour on the horizon.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11176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 day turned into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night</a:t>
            </a:r>
            <a:r>
              <a:rPr lang="en-GB" sz="3400" dirty="0">
                <a:solidFill>
                  <a:schemeClr val="bg1"/>
                </a:solidFill>
              </a:rPr>
              <a:t>, Emile and Aimee saw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knight</a:t>
            </a:r>
            <a:r>
              <a:rPr lang="en-GB" sz="3400" dirty="0">
                <a:solidFill>
                  <a:schemeClr val="bg1"/>
                </a:solidFill>
              </a:rPr>
              <a:t> in shining armour on the horizon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8869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 day turned into night, Emile and Aimee saw a knight in shining armour on the horizon.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631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669377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BD403CB-5106-C2ED-C524-5D8541234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EF87337-1EF4-185C-8689-47994B20E1B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52D67A91-CC11-E090-EA7B-B7E28E8A18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3567" y="1650973"/>
            <a:ext cx="3267562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 	here/hear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quite/quiet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see/sea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bare/bear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one/won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sun/son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3" y="1650973"/>
            <a:ext cx="326756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be/bee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 	blue/blew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night/knight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ark/arc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sight/site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bowled/bold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FE1545F-7698-FFBC-0BAD-50C6B784F5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4F001F1-7D66-1BA6-68CE-84ED83B8E01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E8E5E90B-5A17-6172-2366-C431F4DEF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9564"/>
            <a:ext cx="10515600" cy="500189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Homophones</a:t>
            </a:r>
            <a:r>
              <a:rPr lang="en-GB" sz="4400" dirty="0">
                <a:solidFill>
                  <a:schemeClr val="bg1"/>
                </a:solidFill>
              </a:rPr>
              <a:t> are words that sound the </a:t>
            </a:r>
            <a:r>
              <a:rPr lang="en-GB" sz="4400" u="sng" dirty="0">
                <a:solidFill>
                  <a:schemeClr val="bg1"/>
                </a:solidFill>
              </a:rPr>
              <a:t>same</a:t>
            </a:r>
            <a:r>
              <a:rPr lang="en-GB" sz="4400" dirty="0">
                <a:solidFill>
                  <a:schemeClr val="bg1"/>
                </a:solidFill>
              </a:rPr>
              <a:t> but are spelt </a:t>
            </a:r>
            <a:r>
              <a:rPr lang="en-GB" sz="4400" u="sng" dirty="0">
                <a:solidFill>
                  <a:schemeClr val="bg1"/>
                </a:solidFill>
              </a:rPr>
              <a:t>differently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Near-homophones</a:t>
            </a:r>
            <a:r>
              <a:rPr lang="en-GB" sz="4400" dirty="0">
                <a:solidFill>
                  <a:schemeClr val="bg1"/>
                </a:solidFill>
              </a:rPr>
              <a:t> are words that sound </a:t>
            </a:r>
            <a:r>
              <a:rPr lang="en-GB" sz="4400" u="sng" dirty="0">
                <a:solidFill>
                  <a:schemeClr val="bg1"/>
                </a:solidFill>
              </a:rPr>
              <a:t>very similar </a:t>
            </a:r>
            <a:r>
              <a:rPr lang="en-GB" sz="4400" dirty="0">
                <a:solidFill>
                  <a:schemeClr val="bg1"/>
                </a:solidFill>
              </a:rPr>
              <a:t>but are spelt differently. </a:t>
            </a:r>
          </a:p>
        </p:txBody>
      </p:sp>
      <p:pic>
        <p:nvPicPr>
          <p:cNvPr id="5" name="Picture 4" descr="A picture containing wheel&#10;&#10;Description automatically generated">
            <a:extLst>
              <a:ext uri="{FF2B5EF4-FFF2-40B4-BE49-F238E27FC236}">
                <a16:creationId xmlns:a16="http://schemas.microsoft.com/office/drawing/2014/main" id="{B38A85EC-95F2-651C-E73D-198550E067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7250" y="-366999"/>
            <a:ext cx="3070899" cy="286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8898B45-36BA-D76B-8560-BCBAA8735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here or hear?</a:t>
            </a:r>
          </a:p>
        </p:txBody>
      </p:sp>
      <p:pic>
        <p:nvPicPr>
          <p:cNvPr id="5" name="Picture 4" descr="A close up of a person's ear&#10;&#10;Description automatically generated with medium confidence">
            <a:extLst>
              <a:ext uri="{FF2B5EF4-FFF2-40B4-BE49-F238E27FC236}">
                <a16:creationId xmlns:a16="http://schemas.microsoft.com/office/drawing/2014/main" id="{E8344BAE-F8BC-A86B-B497-73F2FA6B19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0809" y="2095205"/>
            <a:ext cx="2710382" cy="406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08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F9C6AF6-9184-AF50-448A-91DC36E33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4" name="Picture 3" descr="A picture containing person, person, hair, child&#10;&#10;Description automatically generated">
            <a:extLst>
              <a:ext uri="{FF2B5EF4-FFF2-40B4-BE49-F238E27FC236}">
                <a16:creationId xmlns:a16="http://schemas.microsoft.com/office/drawing/2014/main" id="{0745FF7D-F931-55DF-10B5-BFEB988F1D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1715" y="2170620"/>
            <a:ext cx="5268570" cy="35161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quiet or quite?</a:t>
            </a:r>
          </a:p>
        </p:txBody>
      </p:sp>
    </p:spTree>
    <p:extLst>
      <p:ext uri="{BB962C8B-B14F-4D97-AF65-F5344CB8AC3E}">
        <p14:creationId xmlns:p14="http://schemas.microsoft.com/office/powerpoint/2010/main" val="1381010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5D69C0D-C8D3-7593-6645-8FDBFBED4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see or sea?</a:t>
            </a:r>
          </a:p>
        </p:txBody>
      </p:sp>
      <p:pic>
        <p:nvPicPr>
          <p:cNvPr id="4" name="Picture 3" descr="A body of water with waves&#10;&#10;Description automatically generated with medium confidence">
            <a:extLst>
              <a:ext uri="{FF2B5EF4-FFF2-40B4-BE49-F238E27FC236}">
                <a16:creationId xmlns:a16="http://schemas.microsoft.com/office/drawing/2014/main" id="{B8370CAF-33F8-DFD6-1E95-22E7CA0F0A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6372" y="2057400"/>
            <a:ext cx="4939253" cy="329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18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8BC55F5-B049-9C81-D1A4-486E2E320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bare or bear?</a:t>
            </a:r>
          </a:p>
        </p:txBody>
      </p:sp>
      <p:pic>
        <p:nvPicPr>
          <p:cNvPr id="4" name="Picture 3" descr="A bear in the water&#10;&#10;Description automatically generated with medium confidence">
            <a:extLst>
              <a:ext uri="{FF2B5EF4-FFF2-40B4-BE49-F238E27FC236}">
                <a16:creationId xmlns:a16="http://schemas.microsoft.com/office/drawing/2014/main" id="{C61D1D36-D557-6B88-C6D3-8241C5ECED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3035" y="2245725"/>
            <a:ext cx="6185930" cy="412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07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15F20FD-88A7-84F8-C2C8-2C9F3CB39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 or won?</a:t>
            </a:r>
          </a:p>
        </p:txBody>
      </p:sp>
      <p:pic>
        <p:nvPicPr>
          <p:cNvPr id="4" name="Picture 3" descr="A person running on a track&#10;&#10;Description automatically generated with medium confidence">
            <a:extLst>
              <a:ext uri="{FF2B5EF4-FFF2-40B4-BE49-F238E27FC236}">
                <a16:creationId xmlns:a16="http://schemas.microsoft.com/office/drawing/2014/main" id="{3E7DEE2D-280E-1090-87CB-D1653590D0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8692" y="2144082"/>
            <a:ext cx="6734616" cy="378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59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1D18346A-56D4-A139-7B58-55085D7C7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4" name="Picture 3" descr="A picture containing sunset, smoke, weapon, missile&#10;&#10;Description automatically generated">
            <a:extLst>
              <a:ext uri="{FF2B5EF4-FFF2-40B4-BE49-F238E27FC236}">
                <a16:creationId xmlns:a16="http://schemas.microsoft.com/office/drawing/2014/main" id="{EE43084A-7DC7-5F7B-95A8-6F0EE75980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9299" y="2095205"/>
            <a:ext cx="6108601" cy="34360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 or son?</a:t>
            </a:r>
          </a:p>
        </p:txBody>
      </p:sp>
    </p:spTree>
    <p:extLst>
      <p:ext uri="{BB962C8B-B14F-4D97-AF65-F5344CB8AC3E}">
        <p14:creationId xmlns:p14="http://schemas.microsoft.com/office/powerpoint/2010/main" val="2358717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492</Words>
  <Application>Microsoft Office PowerPoint</Application>
  <PresentationFormat>Widescreen</PresentationFormat>
  <Paragraphs>90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Homophones &amp; Near-homophones </vt:lpstr>
      <vt:lpstr>PowerPoint Presentation</vt:lpstr>
      <vt:lpstr>here or hear?</vt:lpstr>
      <vt:lpstr>quiet or quite?</vt:lpstr>
      <vt:lpstr>see or sea?</vt:lpstr>
      <vt:lpstr>bare or bear?</vt:lpstr>
      <vt:lpstr>one or won?</vt:lpstr>
      <vt:lpstr>sun or son?</vt:lpstr>
      <vt:lpstr>be or bee?</vt:lpstr>
      <vt:lpstr>blue or blew?</vt:lpstr>
      <vt:lpstr>night or knight?</vt:lpstr>
      <vt:lpstr>ark or arc?</vt:lpstr>
      <vt:lpstr>sight or site?</vt:lpstr>
      <vt:lpstr>bold or bowled?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32</cp:revision>
  <dcterms:created xsi:type="dcterms:W3CDTF">2022-05-31T09:42:07Z</dcterms:created>
  <dcterms:modified xsi:type="dcterms:W3CDTF">2025-12-08T15:59:45Z</dcterms:modified>
</cp:coreProperties>
</file>