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6" r:id="rId2"/>
    <p:sldId id="274" r:id="rId3"/>
    <p:sldId id="301" r:id="rId4"/>
    <p:sldId id="281" r:id="rId5"/>
    <p:sldId id="282" r:id="rId6"/>
    <p:sldId id="283" r:id="rId7"/>
    <p:sldId id="286" r:id="rId8"/>
    <p:sldId id="285" r:id="rId9"/>
    <p:sldId id="287" r:id="rId10"/>
    <p:sldId id="284" r:id="rId11"/>
    <p:sldId id="289" r:id="rId12"/>
    <p:sldId id="295" r:id="rId13"/>
    <p:sldId id="296" r:id="rId14"/>
    <p:sldId id="300" r:id="rId15"/>
    <p:sldId id="288" r:id="rId16"/>
    <p:sldId id="372" r:id="rId17"/>
    <p:sldId id="371" r:id="rId18"/>
    <p:sldId id="374" r:id="rId19"/>
    <p:sldId id="375" r:id="rId20"/>
    <p:sldId id="270" r:id="rId21"/>
    <p:sldId id="361" r:id="rId22"/>
    <p:sldId id="362" r:id="rId23"/>
    <p:sldId id="370" r:id="rId24"/>
    <p:sldId id="363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CD933E-F155-4AA1-A9C0-BF2DD1DC2874}" v="2" dt="2025-12-08T15:59:34.8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9:36.206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58:40.662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8:40.662" v="0"/>
          <ac:spMkLst>
            <pc:docMk/>
            <pc:sldMk cId="0" sldId="277"/>
            <ac:spMk id="2" creationId="{4C93A49C-76AA-6C72-73C7-D490334A3BF6}"/>
          </ac:spMkLst>
        </pc:spChg>
      </pc:sldChg>
      <pc:sldChg chg="del">
        <pc:chgData name="Glen Jones" userId="e846aaca-4b24-4b13-b0d0-f2308e16b284" providerId="ADAL" clId="{ED47ACC3-9597-4D89-A1DC-43CF280EF274}" dt="2025-12-08T15:59:36.206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9:34.859" v="1"/>
        <pc:sldMkLst>
          <pc:docMk/>
          <pc:sldMk cId="3144685634" sldId="37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14468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A998483-04EE-7F9B-E207-4A490010E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91" y="842111"/>
            <a:ext cx="5031143" cy="3966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F335EF-FEA3-98E0-F388-04DED1414BA3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he’ll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FEB20C-F420-2BC7-E532-D802402BE9B6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02CAEA-5720-9B6D-B562-C0188A58F2A3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 &amp; will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DB3CDA1-2A8C-F0D0-85F9-9329AEC2C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121475"/>
            <a:ext cx="3905794" cy="50323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B2518C-380B-48A4-5627-DD28FA681B49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61D06C-33F0-FAB1-0F34-54E768D26EF5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0DE9C5-5B5A-5B18-DCA7-730817347DC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5653BE3-CC8E-227E-9AD3-48ABA5F0F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9542"/>
            <a:ext cx="5750686" cy="4534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2B3049-D9FB-F42E-2A57-809ABE20CD6F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mustn’t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E81A30-0B8B-8613-95B0-12A01BD67B8A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2C01E-7B6B-E78E-84C1-63B9BAF7E75B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must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46701F8-F52B-F995-1807-D0B3154DC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72" y="297760"/>
            <a:ext cx="5281476" cy="49275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9709B6-337D-6F46-8D66-437662C3FD8F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aren’t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61511-7D8B-FF7C-CAD8-6DCA51F29614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DB51F0-3A8D-7147-8686-60E591AE6FB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are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0E5A82B-E92E-81D2-8213-2021906B0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121475"/>
            <a:ext cx="3905794" cy="50323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65ED06-74B8-925A-57B5-BE6D094B109A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should’ve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5B3C04-2256-374A-D302-EEFC3E20C637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3EDF2C-2D82-E014-764D-8B3C10E57A9D}"/>
              </a:ext>
            </a:extLst>
          </p:cNvPr>
          <p:cNvSpPr txBox="1"/>
          <p:nvPr/>
        </p:nvSpPr>
        <p:spPr>
          <a:xfrm>
            <a:off x="5249480" y="3750600"/>
            <a:ext cx="6576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should &amp; have</a:t>
            </a:r>
            <a:endParaRPr lang="en-GB" sz="7200" dirty="0">
              <a:solidFill>
                <a:srgbClr val="7030A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8635A-82C4-5578-7DBC-7A60F1D90215}"/>
              </a:ext>
            </a:extLst>
          </p:cNvPr>
          <p:cNvSpPr txBox="1"/>
          <p:nvPr/>
        </p:nvSpPr>
        <p:spPr>
          <a:xfrm>
            <a:off x="6444343" y="3075749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Never ‘should of’!</a:t>
            </a:r>
          </a:p>
        </p:txBody>
      </p:sp>
    </p:spTree>
    <p:extLst>
      <p:ext uri="{BB962C8B-B14F-4D97-AF65-F5344CB8AC3E}">
        <p14:creationId xmlns:p14="http://schemas.microsoft.com/office/powerpoint/2010/main" val="101732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20718-2011-C329-A43A-AE8826BAB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6005EC5-F427-4C5E-B5CF-15533DA1F4C0}"/>
              </a:ext>
            </a:extLst>
          </p:cNvPr>
          <p:cNvSpPr txBox="1">
            <a:spLocks/>
          </p:cNvSpPr>
          <p:nvPr/>
        </p:nvSpPr>
        <p:spPr>
          <a:xfrm>
            <a:off x="600891" y="918876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5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</a:rPr>
              <a:t>Why is ‘will not’ contracted to won’t and not </a:t>
            </a:r>
            <a:r>
              <a:rPr lang="en-GB" sz="5400" dirty="0" err="1">
                <a:solidFill>
                  <a:schemeClr val="bg1"/>
                </a:solidFill>
              </a:rPr>
              <a:t>willn’t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4F51E-4354-8A77-3E3C-7E1058990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D3E6342-C4EB-8A4B-E450-CEB46FB6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4644379-7028-0F01-C148-7D8317EA8AE6}"/>
              </a:ext>
            </a:extLst>
          </p:cNvPr>
          <p:cNvSpPr txBox="1">
            <a:spLocks/>
          </p:cNvSpPr>
          <p:nvPr/>
        </p:nvSpPr>
        <p:spPr>
          <a:xfrm>
            <a:off x="286871" y="403412"/>
            <a:ext cx="1165258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Let’s travel back 1000 years or so.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In Old English ‘will’ was spoken and written as ‘</a:t>
            </a:r>
            <a:r>
              <a:rPr lang="en-GB" sz="2400" dirty="0" err="1">
                <a:solidFill>
                  <a:schemeClr val="bg1"/>
                </a:solidFill>
              </a:rPr>
              <a:t>woll</a:t>
            </a:r>
            <a:r>
              <a:rPr lang="en-GB" sz="2400" dirty="0">
                <a:solidFill>
                  <a:schemeClr val="bg1"/>
                </a:solidFill>
              </a:rPr>
              <a:t>’ so our sentence becomes: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</a:t>
            </a:r>
            <a:r>
              <a:rPr lang="en-GB" sz="2400" dirty="0" err="1">
                <a:solidFill>
                  <a:schemeClr val="bg1"/>
                </a:solidFill>
              </a:rPr>
              <a:t>woll</a:t>
            </a:r>
            <a:r>
              <a:rPr lang="en-GB" sz="2400" dirty="0">
                <a:solidFill>
                  <a:schemeClr val="bg1"/>
                </a:solidFill>
              </a:rPr>
              <a:t> not go to the church.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Let’s skip forward 500 years. By the 1500s, ‘</a:t>
            </a:r>
            <a:r>
              <a:rPr lang="en-GB" sz="2400" dirty="0" err="1">
                <a:solidFill>
                  <a:schemeClr val="bg1"/>
                </a:solidFill>
              </a:rPr>
              <a:t>woll</a:t>
            </a:r>
            <a:r>
              <a:rPr lang="en-GB" sz="2400" dirty="0">
                <a:solidFill>
                  <a:schemeClr val="bg1"/>
                </a:solidFill>
              </a:rPr>
              <a:t> not’ was often contracted to ‘</a:t>
            </a:r>
            <a:r>
              <a:rPr lang="en-GB" sz="2400" dirty="0" err="1">
                <a:solidFill>
                  <a:schemeClr val="bg1"/>
                </a:solidFill>
              </a:rPr>
              <a:t>wonnot</a:t>
            </a:r>
            <a:r>
              <a:rPr lang="en-GB" sz="2400" dirty="0">
                <a:solidFill>
                  <a:schemeClr val="bg1"/>
                </a:solidFill>
              </a:rPr>
              <a:t>’ so our sentence becomes: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</a:t>
            </a:r>
            <a:r>
              <a:rPr lang="en-GB" sz="2400" dirty="0" err="1">
                <a:solidFill>
                  <a:schemeClr val="bg1"/>
                </a:solidFill>
              </a:rPr>
              <a:t>wonnot</a:t>
            </a:r>
            <a:r>
              <a:rPr lang="en-GB" sz="2400" dirty="0">
                <a:solidFill>
                  <a:schemeClr val="bg1"/>
                </a:solidFill>
              </a:rPr>
              <a:t> go to the church.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Okay, one more stop before we come back to our time - skip forward another 150 years or so. By the 1660s, ‘</a:t>
            </a:r>
            <a:r>
              <a:rPr lang="en-GB" sz="2400" dirty="0" err="1">
                <a:solidFill>
                  <a:schemeClr val="bg1"/>
                </a:solidFill>
              </a:rPr>
              <a:t>wonnot</a:t>
            </a:r>
            <a:r>
              <a:rPr lang="en-GB" sz="2400" dirty="0">
                <a:solidFill>
                  <a:schemeClr val="bg1"/>
                </a:solidFill>
              </a:rPr>
              <a:t>’ had been contracted further, missing out the final vowel.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won’t go to the church. </a:t>
            </a:r>
          </a:p>
        </p:txBody>
      </p:sp>
    </p:spTree>
    <p:extLst>
      <p:ext uri="{BB962C8B-B14F-4D97-AF65-F5344CB8AC3E}">
        <p14:creationId xmlns:p14="http://schemas.microsoft.com/office/powerpoint/2010/main" val="25134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3C23C-18F4-4A8B-02C3-B76A6F43E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5E68802-0CA3-2712-B7E9-6C673D23F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0124DC4-9A3D-2CF8-8EB2-20B5E59E734C}"/>
              </a:ext>
            </a:extLst>
          </p:cNvPr>
          <p:cNvSpPr txBox="1">
            <a:spLocks/>
          </p:cNvSpPr>
          <p:nvPr/>
        </p:nvSpPr>
        <p:spPr>
          <a:xfrm>
            <a:off x="286871" y="403412"/>
            <a:ext cx="1165258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And jump forward to today and we still use won’t and our sentence stays the same: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won’t go to the church.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Words change and become contracted over time because people like to simplify language where they can. On this occasion, even though the words ‘</a:t>
            </a:r>
            <a:r>
              <a:rPr lang="en-GB" sz="2400" dirty="0" err="1">
                <a:solidFill>
                  <a:schemeClr val="bg1"/>
                </a:solidFill>
              </a:rPr>
              <a:t>woll</a:t>
            </a:r>
            <a:r>
              <a:rPr lang="en-GB" sz="2400" dirty="0">
                <a:solidFill>
                  <a:schemeClr val="bg1"/>
                </a:solidFill>
              </a:rPr>
              <a:t>, ‘</a:t>
            </a:r>
            <a:r>
              <a:rPr lang="en-GB" sz="2400" dirty="0" err="1">
                <a:solidFill>
                  <a:schemeClr val="bg1"/>
                </a:solidFill>
              </a:rPr>
              <a:t>woll</a:t>
            </a:r>
            <a:r>
              <a:rPr lang="en-GB" sz="2400" dirty="0">
                <a:solidFill>
                  <a:schemeClr val="bg1"/>
                </a:solidFill>
              </a:rPr>
              <a:t> not’ and ‘</a:t>
            </a:r>
            <a:r>
              <a:rPr lang="en-GB" sz="2400" dirty="0" err="1">
                <a:solidFill>
                  <a:schemeClr val="bg1"/>
                </a:solidFill>
              </a:rPr>
              <a:t>wonnot</a:t>
            </a:r>
            <a:r>
              <a:rPr lang="en-GB" sz="2400" dirty="0">
                <a:solidFill>
                  <a:schemeClr val="bg1"/>
                </a:solidFill>
              </a:rPr>
              <a:t>’ are no longer used in Modern English, the contraction won’t has survived for hundreds of years and is still used today.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Remember every time you use the word won’t you are using a very old, contracted word!!</a:t>
            </a:r>
          </a:p>
        </p:txBody>
      </p:sp>
    </p:spTree>
    <p:extLst>
      <p:ext uri="{BB962C8B-B14F-4D97-AF65-F5344CB8AC3E}">
        <p14:creationId xmlns:p14="http://schemas.microsoft.com/office/powerpoint/2010/main" val="255605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20" y="219481"/>
            <a:ext cx="11338560" cy="82351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is the contraction?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1024042" y="2014017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will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997388" y="2765556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It is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1043753" y="3517095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Should have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1043753" y="4268634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Are not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1019980" y="5020173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Must not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1043753" y="5771710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They will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0F0F6C-3590-2A42-725E-91FCB092307B}"/>
              </a:ext>
            </a:extLst>
          </p:cNvPr>
          <p:cNvSpPr txBox="1">
            <a:spLocks/>
          </p:cNvSpPr>
          <p:nvPr/>
        </p:nvSpPr>
        <p:spPr>
          <a:xfrm>
            <a:off x="1024042" y="1262478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Do not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CC6977-DA92-33EC-C7F2-534AA45932ED}"/>
              </a:ext>
            </a:extLst>
          </p:cNvPr>
          <p:cNvSpPr txBox="1">
            <a:spLocks/>
          </p:cNvSpPr>
          <p:nvPr/>
        </p:nvSpPr>
        <p:spPr>
          <a:xfrm>
            <a:off x="6922819" y="2014017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Has not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F72E2F-3E74-61D3-7FDE-F28530CA5A26}"/>
              </a:ext>
            </a:extLst>
          </p:cNvPr>
          <p:cNvSpPr txBox="1">
            <a:spLocks/>
          </p:cNvSpPr>
          <p:nvPr/>
        </p:nvSpPr>
        <p:spPr>
          <a:xfrm>
            <a:off x="6896165" y="2765556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Could not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568194C-660A-C55E-D025-341F81EF607F}"/>
              </a:ext>
            </a:extLst>
          </p:cNvPr>
          <p:cNvSpPr txBox="1">
            <a:spLocks/>
          </p:cNvSpPr>
          <p:nvPr/>
        </p:nvSpPr>
        <p:spPr>
          <a:xfrm>
            <a:off x="6942530" y="3517095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Must have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102901-2AB7-700B-E0B3-C8F6D7FB1EA8}"/>
              </a:ext>
            </a:extLst>
          </p:cNvPr>
          <p:cNvSpPr txBox="1">
            <a:spLocks/>
          </p:cNvSpPr>
          <p:nvPr/>
        </p:nvSpPr>
        <p:spPr>
          <a:xfrm>
            <a:off x="6942530" y="4268634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You will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F83197A-A02D-0EBE-267C-B00EF907A61B}"/>
              </a:ext>
            </a:extLst>
          </p:cNvPr>
          <p:cNvSpPr txBox="1">
            <a:spLocks/>
          </p:cNvSpPr>
          <p:nvPr/>
        </p:nvSpPr>
        <p:spPr>
          <a:xfrm>
            <a:off x="6918757" y="5020173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Is not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56DF19-E7AC-1990-6B9D-A3ADD5A93B9F}"/>
              </a:ext>
            </a:extLst>
          </p:cNvPr>
          <p:cNvSpPr txBox="1">
            <a:spLocks/>
          </p:cNvSpPr>
          <p:nvPr/>
        </p:nvSpPr>
        <p:spPr>
          <a:xfrm>
            <a:off x="6942530" y="5771710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Could have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9015FBA-4FCF-7F53-2297-CA171E91209D}"/>
              </a:ext>
            </a:extLst>
          </p:cNvPr>
          <p:cNvSpPr txBox="1">
            <a:spLocks/>
          </p:cNvSpPr>
          <p:nvPr/>
        </p:nvSpPr>
        <p:spPr>
          <a:xfrm>
            <a:off x="6922819" y="1262478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She will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EF481B-24EF-F57D-5E64-E6AEE3CCA76E}"/>
              </a:ext>
            </a:extLst>
          </p:cNvPr>
          <p:cNvSpPr txBox="1">
            <a:spLocks/>
          </p:cNvSpPr>
          <p:nvPr/>
        </p:nvSpPr>
        <p:spPr>
          <a:xfrm>
            <a:off x="1037240" y="2014017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 will = I’ll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22163A5-FCDE-1606-8761-33081E0B8929}"/>
              </a:ext>
            </a:extLst>
          </p:cNvPr>
          <p:cNvSpPr txBox="1">
            <a:spLocks/>
          </p:cNvSpPr>
          <p:nvPr/>
        </p:nvSpPr>
        <p:spPr>
          <a:xfrm>
            <a:off x="1010586" y="2765556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It is = It’s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BDEB701-887F-3127-88E9-5AAFD24A5520}"/>
              </a:ext>
            </a:extLst>
          </p:cNvPr>
          <p:cNvSpPr txBox="1">
            <a:spLocks/>
          </p:cNvSpPr>
          <p:nvPr/>
        </p:nvSpPr>
        <p:spPr>
          <a:xfrm>
            <a:off x="1056951" y="3517095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Should have = Should’ve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9CDA02B-59B7-5E6E-DD80-626532474FF6}"/>
              </a:ext>
            </a:extLst>
          </p:cNvPr>
          <p:cNvSpPr txBox="1">
            <a:spLocks/>
          </p:cNvSpPr>
          <p:nvPr/>
        </p:nvSpPr>
        <p:spPr>
          <a:xfrm>
            <a:off x="1056951" y="4268634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Are not = Aren’t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1A28B48-6BD6-8D89-10DD-3A2DE9D26C17}"/>
              </a:ext>
            </a:extLst>
          </p:cNvPr>
          <p:cNvSpPr txBox="1">
            <a:spLocks/>
          </p:cNvSpPr>
          <p:nvPr/>
        </p:nvSpPr>
        <p:spPr>
          <a:xfrm>
            <a:off x="1033178" y="5020173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Must not = Mustn’t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773B68C-BA90-6903-2DEC-AF5B941362D4}"/>
              </a:ext>
            </a:extLst>
          </p:cNvPr>
          <p:cNvSpPr txBox="1">
            <a:spLocks/>
          </p:cNvSpPr>
          <p:nvPr/>
        </p:nvSpPr>
        <p:spPr>
          <a:xfrm>
            <a:off x="1056951" y="5771710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They will = They’ll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6FBEDE8-2347-DA18-9555-5A28A044C935}"/>
              </a:ext>
            </a:extLst>
          </p:cNvPr>
          <p:cNvSpPr txBox="1">
            <a:spLocks/>
          </p:cNvSpPr>
          <p:nvPr/>
        </p:nvSpPr>
        <p:spPr>
          <a:xfrm>
            <a:off x="1037240" y="1262478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Do not = don’t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BFBC44D-6264-B9D6-045A-565F95163E91}"/>
              </a:ext>
            </a:extLst>
          </p:cNvPr>
          <p:cNvSpPr txBox="1">
            <a:spLocks/>
          </p:cNvSpPr>
          <p:nvPr/>
        </p:nvSpPr>
        <p:spPr>
          <a:xfrm>
            <a:off x="6936017" y="2014017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Has not = hasn’t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78E0533-B4DC-39DE-B704-549E5EF82966}"/>
              </a:ext>
            </a:extLst>
          </p:cNvPr>
          <p:cNvSpPr txBox="1">
            <a:spLocks/>
          </p:cNvSpPr>
          <p:nvPr/>
        </p:nvSpPr>
        <p:spPr>
          <a:xfrm>
            <a:off x="6909363" y="2765556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Could not = could’ve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0A3C208-EA4F-0499-BA85-5437EEEA8742}"/>
              </a:ext>
            </a:extLst>
          </p:cNvPr>
          <p:cNvSpPr txBox="1">
            <a:spLocks/>
          </p:cNvSpPr>
          <p:nvPr/>
        </p:nvSpPr>
        <p:spPr>
          <a:xfrm>
            <a:off x="6955728" y="3517095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Must have = must’ve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77B316C0-AA8D-842B-0068-CB530734BFF5}"/>
              </a:ext>
            </a:extLst>
          </p:cNvPr>
          <p:cNvSpPr txBox="1">
            <a:spLocks/>
          </p:cNvSpPr>
          <p:nvPr/>
        </p:nvSpPr>
        <p:spPr>
          <a:xfrm>
            <a:off x="6955728" y="4268634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You will = you’ll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4B4DF51-0DBF-CB27-3A5C-165893FDBE56}"/>
              </a:ext>
            </a:extLst>
          </p:cNvPr>
          <p:cNvSpPr txBox="1">
            <a:spLocks/>
          </p:cNvSpPr>
          <p:nvPr/>
        </p:nvSpPr>
        <p:spPr>
          <a:xfrm>
            <a:off x="6931955" y="5020173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Is not = Isn’t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35EA0F51-AB20-41C8-66A1-36FC90B364FF}"/>
              </a:ext>
            </a:extLst>
          </p:cNvPr>
          <p:cNvSpPr txBox="1">
            <a:spLocks/>
          </p:cNvSpPr>
          <p:nvPr/>
        </p:nvSpPr>
        <p:spPr>
          <a:xfrm>
            <a:off x="6955728" y="5771710"/>
            <a:ext cx="407036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Could have = could’ve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6CC3D1F-4325-2EB3-1D6D-FEA5B5C36ACA}"/>
              </a:ext>
            </a:extLst>
          </p:cNvPr>
          <p:cNvSpPr txBox="1">
            <a:spLocks/>
          </p:cNvSpPr>
          <p:nvPr/>
        </p:nvSpPr>
        <p:spPr>
          <a:xfrm>
            <a:off x="6936017" y="1262478"/>
            <a:ext cx="407687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She will = She’ll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B6BAE-AA22-AF37-444E-A982F9310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806260-4927-C4BD-2C8F-49511DA8C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BBC9F-2182-8935-6183-ABE7FAE17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37420BD-E6D8-85AA-8D13-036391D9A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272" y="1440538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F7A667-1B27-3C01-4377-0867497EA305}"/>
              </a:ext>
            </a:extLst>
          </p:cNvPr>
          <p:cNvSpPr txBox="1"/>
          <p:nvPr/>
        </p:nvSpPr>
        <p:spPr>
          <a:xfrm>
            <a:off x="4290002" y="1440538"/>
            <a:ext cx="6149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I should of worked harder.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949848-534F-F9E6-F7D9-5A584EDB1A5C}"/>
              </a:ext>
            </a:extLst>
          </p:cNvPr>
          <p:cNvSpPr txBox="1"/>
          <p:nvPr/>
        </p:nvSpPr>
        <p:spPr>
          <a:xfrm>
            <a:off x="4290002" y="1071206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What’s wrong with this?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B24666-68C2-9052-DA27-0765005575B3}"/>
              </a:ext>
            </a:extLst>
          </p:cNvPr>
          <p:cNvSpPr txBox="1"/>
          <p:nvPr/>
        </p:nvSpPr>
        <p:spPr>
          <a:xfrm>
            <a:off x="3749040" y="3338891"/>
            <a:ext cx="76494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“</a:t>
            </a:r>
            <a:r>
              <a:rPr lang="en-GB" sz="8000" b="1" u="sng" dirty="0">
                <a:solidFill>
                  <a:schemeClr val="bg1"/>
                </a:solidFill>
              </a:rPr>
              <a:t>should of</a:t>
            </a:r>
            <a:r>
              <a:rPr lang="en-GB" sz="8000" dirty="0">
                <a:solidFill>
                  <a:schemeClr val="bg1"/>
                </a:solidFill>
              </a:rPr>
              <a:t>” is NEVER correct!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23FD5D-02F2-4925-48B8-05EA678C1939}"/>
              </a:ext>
            </a:extLst>
          </p:cNvPr>
          <p:cNvSpPr txBox="1"/>
          <p:nvPr/>
        </p:nvSpPr>
        <p:spPr>
          <a:xfrm>
            <a:off x="4290002" y="1440538"/>
            <a:ext cx="6149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I </a:t>
            </a:r>
            <a:r>
              <a:rPr lang="en-GB" sz="4800" u="sng" dirty="0">
                <a:solidFill>
                  <a:schemeClr val="bg1"/>
                </a:solidFill>
              </a:rPr>
              <a:t>should’ve</a:t>
            </a:r>
            <a:r>
              <a:rPr lang="en-GB" sz="4800" dirty="0">
                <a:solidFill>
                  <a:schemeClr val="bg1"/>
                </a:solidFill>
              </a:rPr>
              <a:t>  worked harder.</a:t>
            </a:r>
            <a:endParaRPr lang="en-GB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15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8F471E-2B75-D883-0E24-9EC64706B3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12771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Contractions.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5852D74-8B2E-74AA-CD96-9B0BBA9734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CAFB74B-83A5-928E-6288-842EB11DD6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79FCC2A-0497-FD3F-5EC7-4EC82DBF62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 but </a:t>
            </a:r>
            <a:r>
              <a:rPr lang="en-GB" altLang="en-US" sz="2800" u="sng" dirty="0">
                <a:solidFill>
                  <a:schemeClr val="bg1"/>
                </a:solidFill>
                <a:latin typeface="+mj-lt"/>
              </a:rPr>
              <a:t>expanded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</a:t>
            </a:r>
            <a:r>
              <a:rPr lang="en-GB" altLang="en-US" sz="2800" u="sng" dirty="0">
                <a:solidFill>
                  <a:schemeClr val="bg1"/>
                </a:solidFill>
                <a:latin typeface="+mj-lt"/>
              </a:rPr>
              <a:t>contracted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60697" y="526568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60697" y="526568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60697" y="526568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60697" y="526568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DBA4637-8FA3-950E-F6CC-3474D0C53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57477"/>
            <a:ext cx="3267562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Can not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Did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Has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Could not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It is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 will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He will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EE7C67E-F810-E8C7-36F5-62C0B10A5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9727" y="1865748"/>
            <a:ext cx="4495039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She will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Will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Should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Must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Are not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Should have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221" y="189251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803" y="1899754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F03013B9-F326-9421-512B-B572860F5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57477"/>
            <a:ext cx="3267562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didn’t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hasn’t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couldn’t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it’s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he’ll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A87B3B-582A-DFDA-CD0F-63D45DF13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4428" y="1865748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she’ll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won’t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shouldn’t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mustn’t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aren’t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should’ve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should of taken some Giggleberries. Theyre the tastiest treat!"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should’ve</a:t>
            </a:r>
            <a:r>
              <a:rPr lang="en-GB" sz="3400" dirty="0">
                <a:solidFill>
                  <a:schemeClr val="bg1"/>
                </a:solidFill>
              </a:rPr>
              <a:t> taken some Giggleberries.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They’re</a:t>
            </a:r>
            <a:r>
              <a:rPr lang="en-GB" sz="3400" dirty="0">
                <a:solidFill>
                  <a:schemeClr val="bg1"/>
                </a:solidFill>
              </a:rPr>
              <a:t> the tastiest treat!"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should’ve taken some Giggleberries. They’re the tastiest treat!"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409976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7BB779-11C3-368F-4FC7-1292BE9E3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3ECE58C-D590-9232-331A-79A8B7BC500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6C64FE8-A3BE-ECB3-DC22-721EE99089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311" y="1642702"/>
            <a:ext cx="3267562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didn’t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hasn’t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couldn’t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it’s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he’ll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she’ll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won’t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shouldn’t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mustn’t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aren’t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should’ve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9F0CA7-CE01-1F23-F5E0-2EDA4D5E3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C93A49C-76AA-6C72-73C7-D490334A3BF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6EB6A19-7342-E5D5-1376-58844DDED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8"/>
            <a:ext cx="9448800" cy="35095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 is a contraction?</a:t>
            </a:r>
          </a:p>
          <a:p>
            <a:pPr marL="0" indent="0" algn="ctr">
              <a:buNone/>
            </a:pPr>
            <a:endParaRPr lang="en-GB" sz="32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A contraction is two words that have been combined into one word using an apostrophe.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196046" y="4115176"/>
            <a:ext cx="6252754" cy="23509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+ am = I’m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+ will = he’ll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+ not = can’t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143426D-AC31-A356-475F-E3F106854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can’t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260E41-6C68-DB10-03D3-55CF4E84D02C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4D62CC-3416-6DD0-854C-6BC1835B965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43DB85-2E2F-7DAE-F7C4-C4EA070AD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D7061F-0F08-2C5F-924A-010B3DF00710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EAC4A2-3602-6C57-CE2F-6DDA22CF16F4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E627-31D4-E270-2344-898352BBEF96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FA8427A-DA8A-6AA0-1057-F40CF8CED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B3537-7A9E-8B18-68FF-F773ED24E4CB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hasn’t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B4148A-1CA2-7A63-420D-AC6F1BDE100A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2B120E-F84F-491B-60C3-FE154FF6C1EA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has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06F3C84-DA46-9DD1-DAA7-8CED14A6B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C50F09-DA2B-2085-0899-9E739C73A146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couldn’t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18CF9-3A22-03FC-220D-3C8FBBC0E4F2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B72C7F-63C6-4D51-FB6B-5CCC43C8D613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could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965654C-7668-34BB-BE91-54238CB07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003" y="128940"/>
            <a:ext cx="5423647" cy="50601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8AE4BC-8472-3819-ED1F-9BA90DBB91B0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it’s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48E5FA-C21C-8CA9-71C9-71142F0D0C5E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FDF332-BFCD-7417-AF12-3553A4847B0A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it &amp; is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1AFED54-979A-5967-6DC1-6568F31DB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D51CE6-3EC0-B0F4-45DF-9B6A97CA125C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I’ll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8AB94D-4830-1486-0492-DA4CD35325AF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1DED53-A2FF-1267-8440-6185C82F0E69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 &amp; will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Microsoft Office PowerPoint</Application>
  <PresentationFormat>Widescreen</PresentationFormat>
  <Paragraphs>187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Contractions.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 but expanded.   You have 2 minutes to memorise all the contracted words!</vt:lpstr>
      <vt:lpstr>How many can you remember?</vt:lpstr>
      <vt:lpstr>How many did you remember?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38</cp:revision>
  <dcterms:created xsi:type="dcterms:W3CDTF">2022-05-31T09:42:07Z</dcterms:created>
  <dcterms:modified xsi:type="dcterms:W3CDTF">2025-12-08T15:59:37Z</dcterms:modified>
</cp:coreProperties>
</file>