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18" r:id="rId2"/>
    <p:sldId id="274" r:id="rId3"/>
    <p:sldId id="379" r:id="rId4"/>
    <p:sldId id="380" r:id="rId5"/>
    <p:sldId id="381" r:id="rId6"/>
    <p:sldId id="382" r:id="rId7"/>
    <p:sldId id="393" r:id="rId8"/>
    <p:sldId id="416" r:id="rId9"/>
    <p:sldId id="301" r:id="rId10"/>
    <p:sldId id="302" r:id="rId11"/>
    <p:sldId id="281" r:id="rId12"/>
    <p:sldId id="282" r:id="rId13"/>
    <p:sldId id="283" r:id="rId14"/>
    <p:sldId id="286" r:id="rId15"/>
    <p:sldId id="285" r:id="rId16"/>
    <p:sldId id="287" r:id="rId17"/>
    <p:sldId id="284" r:id="rId18"/>
    <p:sldId id="288" r:id="rId19"/>
    <p:sldId id="289" r:id="rId20"/>
    <p:sldId id="295" r:id="rId21"/>
    <p:sldId id="296" r:id="rId22"/>
    <p:sldId id="300" r:id="rId23"/>
    <p:sldId id="417" r:id="rId24"/>
    <p:sldId id="370" r:id="rId25"/>
    <p:sldId id="270" r:id="rId26"/>
    <p:sldId id="361" r:id="rId27"/>
    <p:sldId id="362" r:id="rId28"/>
    <p:sldId id="363" r:id="rId29"/>
    <p:sldId id="277" r:id="rId30"/>
  </p:sldIdLst>
  <p:sldSz cx="12192000" cy="6858000"/>
  <p:notesSz cx="6858000" cy="9144000"/>
  <p:embeddedFontLst>
    <p:embeddedFont>
      <p:font typeface="Andika" panose="02000000000000000000" pitchFamily="2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92D32C-0259-450C-8440-210E3857640A}" v="2" dt="2025-12-08T15:59:50.9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8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5:59:52.229" v="2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5:58:35.796" v="0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5:58:35.796" v="0"/>
          <ac:spMkLst>
            <pc:docMk/>
            <pc:sldMk cId="0" sldId="277"/>
            <ac:spMk id="2" creationId="{738CB4FC-0507-8847-B375-4C26117AAA04}"/>
          </ac:spMkLst>
        </pc:spChg>
      </pc:sldChg>
      <pc:sldChg chg="del">
        <pc:chgData name="Glen Jones" userId="e846aaca-4b24-4b13-b0d0-f2308e16b284" providerId="ADAL" clId="{ED47ACC3-9597-4D89-A1DC-43CF280EF274}" dt="2025-12-08T15:59:52.229" v="2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5:59:50.974" v="1"/>
        <pc:sldMkLst>
          <pc:docMk/>
          <pc:sldMk cId="917746700" sldId="41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917746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906F8986-DC22-B054-2848-479AD9F877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6251" y="391889"/>
            <a:ext cx="9448800" cy="235093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400" b="1" u="sng" dirty="0">
                <a:solidFill>
                  <a:schemeClr val="bg1"/>
                </a:solidFill>
              </a:rPr>
              <a:t>Possession</a:t>
            </a:r>
            <a:r>
              <a:rPr lang="en-GB" sz="4400" b="1" dirty="0">
                <a:solidFill>
                  <a:schemeClr val="bg1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means someone </a:t>
            </a:r>
          </a:p>
          <a:p>
            <a:pPr marL="0" indent="0" algn="ctr">
              <a:buNone/>
            </a:pPr>
            <a:r>
              <a:rPr lang="en-GB" sz="4400" u="sng" dirty="0">
                <a:solidFill>
                  <a:schemeClr val="bg1"/>
                </a:solidFill>
              </a:rPr>
              <a:t>owns or controls</a:t>
            </a:r>
            <a:r>
              <a:rPr lang="en-GB" sz="4400" dirty="0">
                <a:solidFill>
                  <a:schemeClr val="bg1"/>
                </a:solidFill>
              </a:rPr>
              <a:t> something.</a:t>
            </a:r>
          </a:p>
          <a:p>
            <a:pPr marL="0" indent="0" algn="ctr">
              <a:buNone/>
            </a:pP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6761" y="-382555"/>
            <a:ext cx="2595492" cy="242155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8A323007-99D9-1786-7E1D-13F9A5033FCB}"/>
              </a:ext>
            </a:extLst>
          </p:cNvPr>
          <p:cNvSpPr txBox="1">
            <a:spLocks/>
          </p:cNvSpPr>
          <p:nvPr/>
        </p:nvSpPr>
        <p:spPr>
          <a:xfrm>
            <a:off x="1576251" y="3087564"/>
            <a:ext cx="4519749" cy="292135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boy’s bike.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girl’s football.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Glen’s door.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AA49DB-2974-35E2-97CC-8A6F0741FA26}"/>
              </a:ext>
            </a:extLst>
          </p:cNvPr>
          <p:cNvSpPr txBox="1">
            <a:spLocks/>
          </p:cNvSpPr>
          <p:nvPr/>
        </p:nvSpPr>
        <p:spPr>
          <a:xfrm>
            <a:off x="6753498" y="3279404"/>
            <a:ext cx="4833257" cy="272950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see how the apostrophe is used before the ‘s’?</a:t>
            </a:r>
          </a:p>
        </p:txBody>
      </p:sp>
    </p:spTree>
    <p:extLst>
      <p:ext uri="{BB962C8B-B14F-4D97-AF65-F5344CB8AC3E}">
        <p14:creationId xmlns:p14="http://schemas.microsoft.com/office/powerpoint/2010/main" val="123035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6762331-348B-31E6-2271-F105CDB08D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like Megan's shirt.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258190" y="273711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Megan’s</a:t>
            </a:r>
            <a:endParaRPr lang="en-GB" sz="8000" dirty="0">
              <a:solidFill>
                <a:srgbClr val="7030A0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378848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AF8B2F2C-BF47-B65D-6235-F0AE8782D0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borrowed Ravi's pencil.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538" y="1262174"/>
            <a:ext cx="4342450" cy="405144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4D77F2C-4FAD-DB0E-0628-71AEEEDB0CFB}"/>
              </a:ext>
            </a:extLst>
          </p:cNvPr>
          <p:cNvSpPr txBox="1"/>
          <p:nvPr/>
        </p:nvSpPr>
        <p:spPr>
          <a:xfrm>
            <a:off x="5258190" y="273711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Ravi’s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730D2C32-F0D1-75B4-3442-43B6C06403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the girl's skirt pink?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5712" y="2087592"/>
            <a:ext cx="2880590" cy="371144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125085A-E71C-E1B1-848E-5F474A479115}"/>
              </a:ext>
            </a:extLst>
          </p:cNvPr>
          <p:cNvSpPr txBox="1"/>
          <p:nvPr/>
        </p:nvSpPr>
        <p:spPr>
          <a:xfrm>
            <a:off x="5258190" y="273711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girl’s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5931F7F-CA19-D2CA-FC19-1B95FBF9EA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the child's parent here?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776" y="1881880"/>
            <a:ext cx="4948285" cy="390144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4C47CF8-2B72-E779-3156-B79244C580A5}"/>
              </a:ext>
            </a:extLst>
          </p:cNvPr>
          <p:cNvSpPr txBox="1"/>
          <p:nvPr/>
        </p:nvSpPr>
        <p:spPr>
          <a:xfrm>
            <a:off x="5258190" y="273711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child’s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420A65A1-9E7E-C45E-C0BD-CC4FCC170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like the man's hat.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73" y="955919"/>
            <a:ext cx="5423647" cy="506018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274F109-EC45-0A51-C203-DE937E96B858}"/>
              </a:ext>
            </a:extLst>
          </p:cNvPr>
          <p:cNvSpPr txBox="1"/>
          <p:nvPr/>
        </p:nvSpPr>
        <p:spPr>
          <a:xfrm>
            <a:off x="5258190" y="273711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man’s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F64ABD62-D21A-96E7-BE60-2D76835872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this the woman's car?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9039" y="1815316"/>
            <a:ext cx="2946768" cy="379670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C49AD92-CD01-221A-E2BE-555C6040177B}"/>
              </a:ext>
            </a:extLst>
          </p:cNvPr>
          <p:cNvSpPr txBox="1"/>
          <p:nvPr/>
        </p:nvSpPr>
        <p:spPr>
          <a:xfrm>
            <a:off x="5258190" y="2737110"/>
            <a:ext cx="65070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woman’s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535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75350927-9B4F-FBF5-F44A-17E7FB5AA5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is the chief's phone number?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51EA1A5-6C72-8FAC-B410-7A3B3B886C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6434" y="2216987"/>
            <a:ext cx="4053230" cy="319574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98B7380-CD0A-8E4B-E1E2-A95BDA0D9D34}"/>
              </a:ext>
            </a:extLst>
          </p:cNvPr>
          <p:cNvSpPr txBox="1"/>
          <p:nvPr/>
        </p:nvSpPr>
        <p:spPr>
          <a:xfrm>
            <a:off x="5258190" y="273711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chief’s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7084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FAC7C6EA-1328-F596-106C-B829DB01F8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this the plumber's spanner?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8F4919DB-F3AD-1C3B-502B-CE3AB24260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29028" y="918877"/>
            <a:ext cx="5997729" cy="559579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527EA60-47B4-2F6C-A681-34074D46B708}"/>
              </a:ext>
            </a:extLst>
          </p:cNvPr>
          <p:cNvSpPr txBox="1"/>
          <p:nvPr/>
        </p:nvSpPr>
        <p:spPr>
          <a:xfrm>
            <a:off x="5077097" y="2737110"/>
            <a:ext cx="68984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plumber’s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2514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F41E3E2D-9CE7-846C-28B5-6B04D954EE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that the teacher's voice?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7BE9401-989E-F31E-8243-F4B48A7AF2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643" y="1949610"/>
            <a:ext cx="3905794" cy="503234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8D8605B-F648-7FF4-7BE4-48B583A6EC60}"/>
              </a:ext>
            </a:extLst>
          </p:cNvPr>
          <p:cNvSpPr txBox="1"/>
          <p:nvPr/>
        </p:nvSpPr>
        <p:spPr>
          <a:xfrm>
            <a:off x="5258189" y="2737110"/>
            <a:ext cx="65949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teacher’s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528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FBDEE3C-9150-2D4A-96BA-EE117B67A7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9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3" y="2124891"/>
            <a:ext cx="9441787" cy="209876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Possessive Apostrophes</a:t>
            </a:r>
            <a:b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(singular nouns).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FBF4BB7B-0C1A-B2BA-7236-40555FE9D9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172E351-9A7F-0432-0940-9519AC27D3C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761DCB9-8409-BB4E-434D-2018C048D51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161A42B0-F7EF-A863-971D-B4FFC68D07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like the boy's song.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314" y="1518010"/>
            <a:ext cx="5750686" cy="453409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51BBBD1-0C73-099E-BCBB-4C74367D31E0}"/>
              </a:ext>
            </a:extLst>
          </p:cNvPr>
          <p:cNvSpPr txBox="1"/>
          <p:nvPr/>
        </p:nvSpPr>
        <p:spPr>
          <a:xfrm>
            <a:off x="5258190" y="273711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boy’s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4726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3BE9CCD-4A5D-ECBD-8168-D54C1BC61E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Was that the baby's cry?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035" y="1384688"/>
            <a:ext cx="5281476" cy="492753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8CA8A57-EFCE-1AEC-59F3-CEFF5475678F}"/>
              </a:ext>
            </a:extLst>
          </p:cNvPr>
          <p:cNvSpPr txBox="1"/>
          <p:nvPr/>
        </p:nvSpPr>
        <p:spPr>
          <a:xfrm>
            <a:off x="5258190" y="273711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baby’s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7996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7EB85EC6-F4DA-DBD0-6B91-2ED3E7429B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Is that the Smith's house?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7BE9401-989E-F31E-8243-F4B48A7AF2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9259" y="2386330"/>
            <a:ext cx="3470632" cy="447167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A3F87CE-8E51-E18F-77B1-464089652827}"/>
              </a:ext>
            </a:extLst>
          </p:cNvPr>
          <p:cNvSpPr txBox="1"/>
          <p:nvPr/>
        </p:nvSpPr>
        <p:spPr>
          <a:xfrm>
            <a:off x="5258190" y="2737110"/>
            <a:ext cx="6149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Smith’s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3230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76248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Apostrophe of Omission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954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Can’t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954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Won’t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587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Plumber’s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954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It’s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954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Should’ve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587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Ravi’s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587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Child’s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587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Apostrophe of Possession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954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He’ll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2587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Teacher’s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E215D5D-196B-0E46-15E1-C0CBF254C8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-93864"/>
            <a:ext cx="2542541" cy="2142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425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9 0.34121 L 3.125E-6 -2.59259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3" y="-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24922 -0.0152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-0.0071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66406 -0.1219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8099 -0.0069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66549 -0.0152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53386 -0.0069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24857 0.1094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53164 -0.0150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0.00533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53607 -0.01481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97" y="-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woman, a skilled baker, offered them delicious treats shaped like a boys face and a girls dress.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woman, a skilled baker, offered them delicious treats shaped like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boy’s</a:t>
            </a:r>
            <a:r>
              <a:rPr lang="en-GB" sz="3400" dirty="0">
                <a:solidFill>
                  <a:schemeClr val="bg1"/>
                </a:solidFill>
              </a:rPr>
              <a:t> face and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girl’s</a:t>
            </a:r>
            <a:r>
              <a:rPr lang="en-GB" sz="3400" dirty="0">
                <a:solidFill>
                  <a:schemeClr val="bg1"/>
                </a:solidFill>
              </a:rPr>
              <a:t> dress.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woman, a skilled baker, offered them delicious treats shaped like a boy’s face and a girl’s dress.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31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br>
              <a:rPr lang="en-GB" altLang="en-US" sz="2800" dirty="0">
                <a:solidFill>
                  <a:schemeClr val="bg1"/>
                </a:solidFill>
                <a:latin typeface="+mj-lt"/>
              </a:rPr>
            </a:br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You have 2 minutes to memorise all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TIME'S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508318" y="5256582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508318" y="5256582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99246" y="528379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2292737E-1A65-6F3D-65FC-E73E5F2378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4747" y="2361635"/>
            <a:ext cx="3267562" cy="2874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1. 	Megan’s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	Ravi’s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3.	girl’s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4.	child’s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5.	man’s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6.	woman’s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CF2EC5D-57C8-C46C-E6EA-9D686D2852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6704" y="2381967"/>
            <a:ext cx="2966773" cy="2874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7.	chief’s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8.	plumber’s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9.	teacher’s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10.	boy’s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11.	baby’s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12.	Smith’s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18E33A9B-C885-840D-70BD-96F3806BE9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4747" y="2361635"/>
            <a:ext cx="3267562" cy="2874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1. 	Megan’s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	Ravi’s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3.	girl’s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4.	child’s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5.	man’s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6.	woman’s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815FD3D-0553-B9E0-4CDC-E6542F08E4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6704" y="2381967"/>
            <a:ext cx="2966773" cy="2874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7.	chief’s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8.	plumber’s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9.	teacher’s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10.	boy’s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11.	baby’s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12.	Smith’s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2004020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SY2T3BW4L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SY2T3BW4P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SY2T3BW4S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SY2T3BW4F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SY2T3BW4A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SY2T3BW4Sa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SY2T3BW4Fe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498FADB-B3DA-0B08-0742-DD9B51346A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67E59AE-FCC8-F212-E3CC-562204801870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EF3BEF0E-6F22-0CF6-FA62-FE56AB6CCB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4210" y="1927971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Megan’s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Ravi’s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girl’s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child’s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man’s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woman’s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7805" y="2017401"/>
            <a:ext cx="426033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chief’s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plumber’s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teacher’s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boy’s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baby’s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Smith’s 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505A5B6-4E98-6E91-CE4D-7949367072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738CB4FC-0507-8847-B375-4C26117AAA04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97B3E126-C3AC-33F9-4E19-7BBA4E5D2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listen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98986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computer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of these words are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fire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78439" y="24611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TV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Aimee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confidence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534196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boy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365815"/>
            <a:ext cx="2664000" cy="57888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collect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204255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whiteboard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501299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930C9D6-F836-7E70-1FFE-3EE1AF95FFC2}"/>
              </a:ext>
            </a:extLst>
          </p:cNvPr>
          <p:cNvSpPr txBox="1">
            <a:spLocks/>
          </p:cNvSpPr>
          <p:nvPr/>
        </p:nvSpPr>
        <p:spPr>
          <a:xfrm>
            <a:off x="3297410" y="166130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  <a:r>
              <a:rPr lang="en-GB" sz="2800" dirty="0">
                <a:solidFill>
                  <a:schemeClr val="bg1"/>
                </a:solidFill>
              </a:rPr>
              <a:t> - noun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CD6941C-5254-43FD-3ABC-6D1D60E9A2C7}"/>
              </a:ext>
            </a:extLst>
          </p:cNvPr>
          <p:cNvSpPr txBox="1"/>
          <p:nvPr/>
        </p:nvSpPr>
        <p:spPr>
          <a:xfrm>
            <a:off x="6194190" y="1697299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listen - verb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91F15A7-472F-0655-3946-4E39BA8A4911}"/>
              </a:ext>
            </a:extLst>
          </p:cNvPr>
          <p:cNvSpPr txBox="1"/>
          <p:nvPr/>
        </p:nvSpPr>
        <p:spPr>
          <a:xfrm>
            <a:off x="9077265" y="169519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computer - noun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963834-3A00-3A93-5926-4D1056BC326C}"/>
              </a:ext>
            </a:extLst>
          </p:cNvPr>
          <p:cNvSpPr txBox="1"/>
          <p:nvPr/>
        </p:nvSpPr>
        <p:spPr>
          <a:xfrm>
            <a:off x="417100" y="1650913"/>
            <a:ext cx="2664000" cy="64698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fire - noun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5EE1FFC-5396-D0D3-8271-D871E024A42B}"/>
              </a:ext>
            </a:extLst>
          </p:cNvPr>
          <p:cNvSpPr txBox="1"/>
          <p:nvPr/>
        </p:nvSpPr>
        <p:spPr>
          <a:xfrm>
            <a:off x="407481" y="330359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sea - noun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05C926A-F493-4FFF-0D9C-E623459F9B3A}"/>
              </a:ext>
            </a:extLst>
          </p:cNvPr>
          <p:cNvSpPr txBox="1"/>
          <p:nvPr/>
        </p:nvSpPr>
        <p:spPr>
          <a:xfrm>
            <a:off x="407481" y="4133140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brother - noun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04AE476-2C8D-0F2F-246C-10750FE22D3B}"/>
              </a:ext>
            </a:extLst>
          </p:cNvPr>
          <p:cNvSpPr txBox="1"/>
          <p:nvPr/>
        </p:nvSpPr>
        <p:spPr>
          <a:xfrm>
            <a:off x="407481" y="494438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teacher - noun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B4852F7D-2721-E0EC-4CC6-7B58FF1C5538}"/>
              </a:ext>
            </a:extLst>
          </p:cNvPr>
          <p:cNvSpPr txBox="1">
            <a:spLocks/>
          </p:cNvSpPr>
          <p:nvPr/>
        </p:nvSpPr>
        <p:spPr>
          <a:xfrm>
            <a:off x="3304807" y="247467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 - verb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7F563036-ADAF-71D9-3F45-8814B8DEDDAA}"/>
              </a:ext>
            </a:extLst>
          </p:cNvPr>
          <p:cNvSpPr txBox="1">
            <a:spLocks/>
          </p:cNvSpPr>
          <p:nvPr/>
        </p:nvSpPr>
        <p:spPr>
          <a:xfrm>
            <a:off x="3297410" y="330359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 - verb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5CC35B47-34B0-2F75-9146-F705AB89B835}"/>
              </a:ext>
            </a:extLst>
          </p:cNvPr>
          <p:cNvSpPr txBox="1">
            <a:spLocks/>
          </p:cNvSpPr>
          <p:nvPr/>
        </p:nvSpPr>
        <p:spPr>
          <a:xfrm>
            <a:off x="3297410" y="413942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 - noun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2CAD7378-B9CE-FE34-D4B1-3DF7FC564231}"/>
              </a:ext>
            </a:extLst>
          </p:cNvPr>
          <p:cNvSpPr txBox="1">
            <a:spLocks/>
          </p:cNvSpPr>
          <p:nvPr/>
        </p:nvSpPr>
        <p:spPr>
          <a:xfrm>
            <a:off x="3290556" y="495512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- noun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4B041DF-CF90-63D6-69D4-B387C64806F7}"/>
              </a:ext>
            </a:extLst>
          </p:cNvPr>
          <p:cNvSpPr txBox="1"/>
          <p:nvPr/>
        </p:nvSpPr>
        <p:spPr>
          <a:xfrm>
            <a:off x="6187338" y="250575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 - noun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D85D00D-337A-0944-82E7-F52DFE5B353F}"/>
              </a:ext>
            </a:extLst>
          </p:cNvPr>
          <p:cNvSpPr txBox="1"/>
          <p:nvPr/>
        </p:nvSpPr>
        <p:spPr>
          <a:xfrm>
            <a:off x="6187336" y="3301975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courage - noun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38D7524-B816-2EB8-1E2F-4C097B40CEFB}"/>
              </a:ext>
            </a:extLst>
          </p:cNvPr>
          <p:cNvSpPr txBox="1"/>
          <p:nvPr/>
        </p:nvSpPr>
        <p:spPr>
          <a:xfrm>
            <a:off x="6194190" y="4139256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Aimee - noun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623996B-6136-CB31-5973-1A8CA797A6C8}"/>
              </a:ext>
            </a:extLst>
          </p:cNvPr>
          <p:cNvSpPr txBox="1"/>
          <p:nvPr/>
        </p:nvSpPr>
        <p:spPr>
          <a:xfrm>
            <a:off x="6194190" y="493741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confidence - noun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8FB0849-6042-ABD2-07A8-41BFC71DB131}"/>
              </a:ext>
            </a:extLst>
          </p:cNvPr>
          <p:cNvSpPr txBox="1"/>
          <p:nvPr/>
        </p:nvSpPr>
        <p:spPr>
          <a:xfrm>
            <a:off x="9077265" y="253107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boy- noun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105FCA2-118A-6887-56DD-01A2CBCE58D2}"/>
              </a:ext>
            </a:extLst>
          </p:cNvPr>
          <p:cNvSpPr txBox="1"/>
          <p:nvPr/>
        </p:nvSpPr>
        <p:spPr>
          <a:xfrm>
            <a:off x="9077261" y="3377067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 - verb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5111C54-0286-CEE7-7186-1DA031E47570}"/>
              </a:ext>
            </a:extLst>
          </p:cNvPr>
          <p:cNvSpPr txBox="1"/>
          <p:nvPr/>
        </p:nvSpPr>
        <p:spPr>
          <a:xfrm>
            <a:off x="9077265" y="419812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whiteboard- noun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9FF4A82-3C24-6A51-42F2-722D94779B57}"/>
              </a:ext>
            </a:extLst>
          </p:cNvPr>
          <p:cNvSpPr txBox="1"/>
          <p:nvPr/>
        </p:nvSpPr>
        <p:spPr>
          <a:xfrm>
            <a:off x="9077265" y="5016099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army of ants - noun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450D625-F323-45A7-04B3-9D4D56D132B0}"/>
              </a:ext>
            </a:extLst>
          </p:cNvPr>
          <p:cNvSpPr txBox="1"/>
          <p:nvPr/>
        </p:nvSpPr>
        <p:spPr>
          <a:xfrm>
            <a:off x="378439" y="245326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TV - noun</a:t>
            </a:r>
          </a:p>
        </p:txBody>
      </p:sp>
    </p:spTree>
    <p:extLst>
      <p:ext uri="{BB962C8B-B14F-4D97-AF65-F5344CB8AC3E}">
        <p14:creationId xmlns:p14="http://schemas.microsoft.com/office/powerpoint/2010/main" val="395348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50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14" grpId="0" animBg="1"/>
      <p:bldP spid="15" grpId="0" animBg="1"/>
      <p:bldP spid="23" grpId="0" animBg="1"/>
      <p:bldP spid="24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42B266F6-0586-FF13-E627-6A5178D914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675010" y="427302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What’s the difference between the green nouns and the blue nouns?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75FFA3-87C6-F117-ED93-BA3868685C8A}"/>
              </a:ext>
            </a:extLst>
          </p:cNvPr>
          <p:cNvSpPr txBox="1">
            <a:spLocks/>
          </p:cNvSpPr>
          <p:nvPr/>
        </p:nvSpPr>
        <p:spPr>
          <a:xfrm>
            <a:off x="6022109" y="231065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E16AAF-829E-4F1B-7AD1-1932F12A583B}"/>
              </a:ext>
            </a:extLst>
          </p:cNvPr>
          <p:cNvSpPr txBox="1"/>
          <p:nvPr/>
        </p:nvSpPr>
        <p:spPr>
          <a:xfrm>
            <a:off x="3132181" y="231065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5E4B92-CAD2-EAAB-CABC-EDC8D27E7794}"/>
              </a:ext>
            </a:extLst>
          </p:cNvPr>
          <p:cNvSpPr txBox="1"/>
          <p:nvPr/>
        </p:nvSpPr>
        <p:spPr>
          <a:xfrm>
            <a:off x="3132180" y="313179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9A098C-8B42-1EC0-22FF-B0EC753AF037}"/>
              </a:ext>
            </a:extLst>
          </p:cNvPr>
          <p:cNvSpPr txBox="1"/>
          <p:nvPr/>
        </p:nvSpPr>
        <p:spPr>
          <a:xfrm>
            <a:off x="3132180" y="395294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EF9CDF-5032-1D60-3BDE-FF3AABE190CE}"/>
              </a:ext>
            </a:extLst>
          </p:cNvPr>
          <p:cNvSpPr txBox="1"/>
          <p:nvPr/>
        </p:nvSpPr>
        <p:spPr>
          <a:xfrm>
            <a:off x="3132180" y="477408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67E7BE-04C1-ADE7-73BA-D63D6AE5D12C}"/>
              </a:ext>
            </a:extLst>
          </p:cNvPr>
          <p:cNvSpPr txBox="1"/>
          <p:nvPr/>
        </p:nvSpPr>
        <p:spPr>
          <a:xfrm>
            <a:off x="3132180" y="5595235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0CD9566-C7C4-DE34-5740-A4A16B503D7B}"/>
              </a:ext>
            </a:extLst>
          </p:cNvPr>
          <p:cNvSpPr txBox="1">
            <a:spLocks/>
          </p:cNvSpPr>
          <p:nvPr/>
        </p:nvSpPr>
        <p:spPr>
          <a:xfrm>
            <a:off x="6022109" y="313343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chairs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2820893-86AD-E135-B67D-E6DF5D11F095}"/>
              </a:ext>
            </a:extLst>
          </p:cNvPr>
          <p:cNvSpPr txBox="1">
            <a:spLocks/>
          </p:cNvSpPr>
          <p:nvPr/>
        </p:nvSpPr>
        <p:spPr>
          <a:xfrm>
            <a:off x="6022109" y="395294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rooms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BCD84CC-3B46-9762-B681-2392C9E5004A}"/>
              </a:ext>
            </a:extLst>
          </p:cNvPr>
          <p:cNvSpPr txBox="1">
            <a:spLocks/>
          </p:cNvSpPr>
          <p:nvPr/>
        </p:nvSpPr>
        <p:spPr>
          <a:xfrm>
            <a:off x="6022109" y="478187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children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EB636F3-F62C-D964-AB81-3904E876CC7E}"/>
              </a:ext>
            </a:extLst>
          </p:cNvPr>
          <p:cNvSpPr txBox="1">
            <a:spLocks/>
          </p:cNvSpPr>
          <p:nvPr/>
        </p:nvSpPr>
        <p:spPr>
          <a:xfrm>
            <a:off x="6015255" y="559523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teachers</a:t>
            </a:r>
          </a:p>
        </p:txBody>
      </p:sp>
      <p:pic>
        <p:nvPicPr>
          <p:cNvPr id="18" name="Picture 17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04A138A-ED5F-79C9-FE97-D4B74F0D7E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824" y="1779457"/>
            <a:ext cx="4365572" cy="494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06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42B266F6-0586-FF13-E627-6A5178D914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406400" y="132328"/>
            <a:ext cx="10962806" cy="242090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nouns on the green blocks relate 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one object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and are called “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singular nouns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”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nouns on the blue blocks relate 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more than one object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and are called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“plural nouns”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75FFA3-87C6-F117-ED93-BA3868685C8A}"/>
              </a:ext>
            </a:extLst>
          </p:cNvPr>
          <p:cNvSpPr txBox="1">
            <a:spLocks/>
          </p:cNvSpPr>
          <p:nvPr/>
        </p:nvSpPr>
        <p:spPr>
          <a:xfrm>
            <a:off x="5994677" y="268555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E16AAF-829E-4F1B-7AD1-1932F12A583B}"/>
              </a:ext>
            </a:extLst>
          </p:cNvPr>
          <p:cNvSpPr txBox="1"/>
          <p:nvPr/>
        </p:nvSpPr>
        <p:spPr>
          <a:xfrm>
            <a:off x="3104749" y="268555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5E4B92-CAD2-EAAB-CABC-EDC8D27E7794}"/>
              </a:ext>
            </a:extLst>
          </p:cNvPr>
          <p:cNvSpPr txBox="1"/>
          <p:nvPr/>
        </p:nvSpPr>
        <p:spPr>
          <a:xfrm>
            <a:off x="3104748" y="350670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9A098C-8B42-1EC0-22FF-B0EC753AF037}"/>
              </a:ext>
            </a:extLst>
          </p:cNvPr>
          <p:cNvSpPr txBox="1"/>
          <p:nvPr/>
        </p:nvSpPr>
        <p:spPr>
          <a:xfrm>
            <a:off x="3104748" y="432784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EF9CDF-5032-1D60-3BDE-FF3AABE190CE}"/>
              </a:ext>
            </a:extLst>
          </p:cNvPr>
          <p:cNvSpPr txBox="1"/>
          <p:nvPr/>
        </p:nvSpPr>
        <p:spPr>
          <a:xfrm>
            <a:off x="3104748" y="514899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67E7BE-04C1-ADE7-73BA-D63D6AE5D12C}"/>
              </a:ext>
            </a:extLst>
          </p:cNvPr>
          <p:cNvSpPr txBox="1"/>
          <p:nvPr/>
        </p:nvSpPr>
        <p:spPr>
          <a:xfrm>
            <a:off x="3104748" y="5970139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0CD9566-C7C4-DE34-5740-A4A16B503D7B}"/>
              </a:ext>
            </a:extLst>
          </p:cNvPr>
          <p:cNvSpPr txBox="1">
            <a:spLocks/>
          </p:cNvSpPr>
          <p:nvPr/>
        </p:nvSpPr>
        <p:spPr>
          <a:xfrm>
            <a:off x="5994677" y="350834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chairs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2820893-86AD-E135-B67D-E6DF5D11F095}"/>
              </a:ext>
            </a:extLst>
          </p:cNvPr>
          <p:cNvSpPr txBox="1">
            <a:spLocks/>
          </p:cNvSpPr>
          <p:nvPr/>
        </p:nvSpPr>
        <p:spPr>
          <a:xfrm>
            <a:off x="5994677" y="432784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rooms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BCD84CC-3B46-9762-B681-2392C9E5004A}"/>
              </a:ext>
            </a:extLst>
          </p:cNvPr>
          <p:cNvSpPr txBox="1">
            <a:spLocks/>
          </p:cNvSpPr>
          <p:nvPr/>
        </p:nvSpPr>
        <p:spPr>
          <a:xfrm>
            <a:off x="5994677" y="51567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children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EB636F3-F62C-D964-AB81-3904E876CC7E}"/>
              </a:ext>
            </a:extLst>
          </p:cNvPr>
          <p:cNvSpPr txBox="1">
            <a:spLocks/>
          </p:cNvSpPr>
          <p:nvPr/>
        </p:nvSpPr>
        <p:spPr>
          <a:xfrm>
            <a:off x="5987823" y="597013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teachers</a:t>
            </a:r>
          </a:p>
        </p:txBody>
      </p:sp>
      <p:pic>
        <p:nvPicPr>
          <p:cNvPr id="18" name="Picture 17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04A138A-ED5F-79C9-FE97-D4B74F0D7E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824" y="1779457"/>
            <a:ext cx="4365572" cy="494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6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>
                <a:solidFill>
                  <a:schemeClr val="bg1"/>
                </a:solidFill>
              </a:rPr>
              <a:t>Click the words to reveal the answers. </a:t>
            </a:r>
            <a:endParaRPr lang="en-GB" sz="2600" b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76248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Singular Nouns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954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chair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954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names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587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name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954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954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587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chairs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587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587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weeks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Plural Nouns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954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week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2587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E215D5D-196B-0E46-15E1-C0CBF254C8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-93864"/>
            <a:ext cx="2542541" cy="2142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9 0.34121 L 3.125E-6 -2.59259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3" y="-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24922 -0.0152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-0.0071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66406 -0.1219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8099 -0.0069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66549 -0.0152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53386 -0.0069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24857 0.1094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53164 -0.0150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0.00533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53607 -0.01481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97" y="-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C2E1F91-F05C-9DB6-94BE-F14670E90B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Apostrophes are used in </a:t>
            </a:r>
            <a:r>
              <a:rPr lang="en-GB" sz="4400" b="1" u="sng" dirty="0">
                <a:solidFill>
                  <a:schemeClr val="bg1"/>
                </a:solidFill>
              </a:rPr>
              <a:t>two</a:t>
            </a:r>
            <a:r>
              <a:rPr lang="en-GB" sz="4400" b="1" dirty="0">
                <a:solidFill>
                  <a:schemeClr val="bg1"/>
                </a:solidFill>
              </a:rPr>
              <a:t> </a:t>
            </a:r>
            <a:r>
              <a:rPr lang="en-GB" sz="4400" dirty="0">
                <a:solidFill>
                  <a:schemeClr val="bg1"/>
                </a:solidFill>
              </a:rPr>
              <a:t>ways.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6761" y="-382555"/>
            <a:ext cx="3344348" cy="3120228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8A323007-99D9-1786-7E1D-13F9A5033FCB}"/>
              </a:ext>
            </a:extLst>
          </p:cNvPr>
          <p:cNvSpPr txBox="1">
            <a:spLocks/>
          </p:cNvSpPr>
          <p:nvPr/>
        </p:nvSpPr>
        <p:spPr>
          <a:xfrm>
            <a:off x="605246" y="3792958"/>
            <a:ext cx="4833257" cy="235093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+ am = I’m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 + will = he’ll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+ not = can’t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605245" y="2696305"/>
            <a:ext cx="4833257" cy="73269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For </a:t>
            </a:r>
            <a:r>
              <a:rPr lang="en-GB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Omissions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EC0340F-3F03-8BE3-04DD-373B7322B86D}"/>
              </a:ext>
            </a:extLst>
          </p:cNvPr>
          <p:cNvSpPr txBox="1">
            <a:spLocks/>
          </p:cNvSpPr>
          <p:nvPr/>
        </p:nvSpPr>
        <p:spPr>
          <a:xfrm>
            <a:off x="6753498" y="3279405"/>
            <a:ext cx="4833257" cy="2511796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show </a:t>
            </a:r>
            <a:r>
              <a:rPr lang="en-GB" b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possession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2794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877</Words>
  <Application>Microsoft Office PowerPoint</Application>
  <PresentationFormat>Widescreen</PresentationFormat>
  <Paragraphs>245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Andika</vt:lpstr>
      <vt:lpstr>Office Theme</vt:lpstr>
      <vt:lpstr> How to Use this PowerPoint</vt:lpstr>
      <vt:lpstr>Possessive Apostrophes (singular nouns).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mistakes?</vt:lpstr>
      <vt:lpstr>Below are this week’s spellings.   You have 2 minutes to memorise all the words!</vt:lpstr>
      <vt:lpstr>How many can you remember?</vt:lpstr>
      <vt:lpstr>How many did you remember?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46</cp:revision>
  <dcterms:created xsi:type="dcterms:W3CDTF">2022-05-31T09:42:07Z</dcterms:created>
  <dcterms:modified xsi:type="dcterms:W3CDTF">2025-12-08T15:59:53Z</dcterms:modified>
</cp:coreProperties>
</file>