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9"/>
  </p:notesMasterIdLst>
  <p:sldIdLst>
    <p:sldId id="359" r:id="rId2"/>
    <p:sldId id="274" r:id="rId3"/>
    <p:sldId id="309" r:id="rId4"/>
    <p:sldId id="310" r:id="rId5"/>
    <p:sldId id="311" r:id="rId6"/>
    <p:sldId id="385" r:id="rId7"/>
    <p:sldId id="386" r:id="rId8"/>
    <p:sldId id="387" r:id="rId9"/>
    <p:sldId id="388" r:id="rId10"/>
    <p:sldId id="389" r:id="rId11"/>
    <p:sldId id="390" r:id="rId12"/>
    <p:sldId id="391" r:id="rId13"/>
    <p:sldId id="392" r:id="rId14"/>
    <p:sldId id="393" r:id="rId15"/>
    <p:sldId id="394" r:id="rId16"/>
    <p:sldId id="395" r:id="rId17"/>
    <p:sldId id="397" r:id="rId18"/>
    <p:sldId id="398" r:id="rId19"/>
    <p:sldId id="396" r:id="rId20"/>
    <p:sldId id="399" r:id="rId21"/>
    <p:sldId id="400" r:id="rId22"/>
    <p:sldId id="352" r:id="rId23"/>
    <p:sldId id="370" r:id="rId24"/>
    <p:sldId id="361" r:id="rId25"/>
    <p:sldId id="363" r:id="rId26"/>
    <p:sldId id="364" r:id="rId27"/>
    <p:sldId id="270" r:id="rId28"/>
  </p:sldIdLst>
  <p:sldSz cx="12192000" cy="6858000"/>
  <p:notesSz cx="6858000" cy="9144000"/>
  <p:embeddedFontLst>
    <p:embeddedFont>
      <p:font typeface="Andika" panose="02000000000000000000" pitchFamily="2" charset="0"/>
      <p:regular r:id="rId30"/>
      <p:bold r:id="rId31"/>
      <p:italic r:id="rId32"/>
      <p:boldItalic r:id="rId3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7DE97CF-3DF6-4E30-8982-318B0223F354}" v="2" dt="2025-12-08T16:00:01.22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6" d="100"/>
          <a:sy n="66" d="100"/>
        </p:scale>
        <p:origin x="96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tableStyles" Target="tableStyles.xml"/><Relationship Id="rId40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 sldOrd">
      <pc:chgData name="Glen Jones" userId="e846aaca-4b24-4b13-b0d0-f2308e16b284" providerId="ADAL" clId="{ED47ACC3-9597-4D89-A1DC-43CF280EF274}" dt="2025-12-08T16:00:02.544" v="4"/>
      <pc:docMkLst>
        <pc:docMk/>
      </pc:docMkLst>
      <pc:sldChg chg="addSp modSp modAnim">
        <pc:chgData name="Glen Jones" userId="e846aaca-4b24-4b13-b0d0-f2308e16b284" providerId="ADAL" clId="{ED47ACC3-9597-4D89-A1DC-43CF280EF274}" dt="2025-12-08T15:58:28.178" v="0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5:58:28.178" v="0"/>
          <ac:spMkLst>
            <pc:docMk/>
            <pc:sldMk cId="0" sldId="270"/>
            <ac:spMk id="2" creationId="{AAA39CC0-C4DB-C8D4-CC45-E620B19A440D}"/>
          </ac:spMkLst>
        </pc:spChg>
      </pc:sldChg>
      <pc:sldChg chg="add del ord">
        <pc:chgData name="Glen Jones" userId="e846aaca-4b24-4b13-b0d0-f2308e16b284" providerId="ADAL" clId="{ED47ACC3-9597-4D89-A1DC-43CF280EF274}" dt="2025-12-08T16:00:02.544" v="4"/>
        <pc:sldMkLst>
          <pc:docMk/>
          <pc:sldMk cId="2355754654" sldId="35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355754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7D336B-0EA7-C9BD-4CE3-0994346DE6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5803FAEB-4219-F21B-7EA3-843626FF65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A67E439-C3E9-5ABC-AE29-F24140F14037}"/>
              </a:ext>
            </a:extLst>
          </p:cNvPr>
          <p:cNvGraphicFramePr>
            <a:graphicFrameLocks noGrp="1"/>
          </p:cNvGraphicFramePr>
          <p:nvPr/>
        </p:nvGraphicFramePr>
        <p:xfrm>
          <a:off x="2076451" y="1913309"/>
          <a:ext cx="7892304" cy="45055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7692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</a:tblGrid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8694284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9702745D-C734-6772-0DF2-98B85C8F9884}"/>
              </a:ext>
            </a:extLst>
          </p:cNvPr>
          <p:cNvSpPr txBox="1">
            <a:spLocks/>
          </p:cNvSpPr>
          <p:nvPr/>
        </p:nvSpPr>
        <p:spPr>
          <a:xfrm>
            <a:off x="370597" y="265484"/>
            <a:ext cx="11316578" cy="1384022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6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3.	Title for a married lady. </a:t>
            </a:r>
          </a:p>
        </p:txBody>
      </p:sp>
    </p:spTree>
    <p:extLst>
      <p:ext uri="{BB962C8B-B14F-4D97-AF65-F5344CB8AC3E}">
        <p14:creationId xmlns:p14="http://schemas.microsoft.com/office/powerpoint/2010/main" val="100603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A659C5-369D-26D6-A7A3-5A3E7F79EE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FD219C1-7E95-A4ED-A716-D53CE623F2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B0C514B-3026-7E51-79EA-CE80D54BF9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7675"/>
              </p:ext>
            </p:extLst>
          </p:nvPr>
        </p:nvGraphicFramePr>
        <p:xfrm>
          <a:off x="2076451" y="1913309"/>
          <a:ext cx="7892304" cy="45055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7692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</a:tblGrid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8694284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A568E9F6-C571-0910-5900-38ED8B236E71}"/>
              </a:ext>
            </a:extLst>
          </p:cNvPr>
          <p:cNvSpPr txBox="1">
            <a:spLocks/>
          </p:cNvSpPr>
          <p:nvPr/>
        </p:nvSpPr>
        <p:spPr>
          <a:xfrm>
            <a:off x="370597" y="265484"/>
            <a:ext cx="11316578" cy="1384022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6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3.	Title for a married lady. </a:t>
            </a:r>
          </a:p>
        </p:txBody>
      </p:sp>
    </p:spTree>
    <p:extLst>
      <p:ext uri="{BB962C8B-B14F-4D97-AF65-F5344CB8AC3E}">
        <p14:creationId xmlns:p14="http://schemas.microsoft.com/office/powerpoint/2010/main" val="1575819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C9079C-D9FE-B609-5827-C002490F4D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3CBC52D6-7C16-307B-9CB9-A09368A0FF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D1B4AD3-E652-FC57-24E9-B5D98B9A5351}"/>
              </a:ext>
            </a:extLst>
          </p:cNvPr>
          <p:cNvGraphicFramePr>
            <a:graphicFrameLocks noGrp="1"/>
          </p:cNvGraphicFramePr>
          <p:nvPr/>
        </p:nvGraphicFramePr>
        <p:xfrm>
          <a:off x="2076451" y="1913309"/>
          <a:ext cx="7892304" cy="45055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7692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</a:tblGrid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8694284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9EA86EBA-FAC0-2334-38F5-A401D74FDEBD}"/>
              </a:ext>
            </a:extLst>
          </p:cNvPr>
          <p:cNvSpPr txBox="1">
            <a:spLocks/>
          </p:cNvSpPr>
          <p:nvPr/>
        </p:nvSpPr>
        <p:spPr>
          <a:xfrm>
            <a:off x="370597" y="265484"/>
            <a:ext cx="11316578" cy="1384022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6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4.	Items worn to cover the body. </a:t>
            </a:r>
          </a:p>
        </p:txBody>
      </p:sp>
    </p:spTree>
    <p:extLst>
      <p:ext uri="{BB962C8B-B14F-4D97-AF65-F5344CB8AC3E}">
        <p14:creationId xmlns:p14="http://schemas.microsoft.com/office/powerpoint/2010/main" val="2867874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6CA266-0664-B8F5-228F-95F0786AFF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93F6E4F7-2A46-88C1-8222-61BC62AE01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2200C0F-82CD-8A0B-E166-6E8C479883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710775"/>
              </p:ext>
            </p:extLst>
          </p:nvPr>
        </p:nvGraphicFramePr>
        <p:xfrm>
          <a:off x="2076451" y="1913309"/>
          <a:ext cx="7892304" cy="45055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7692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</a:tblGrid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8694284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1F0B24B3-70DF-13A3-119E-BEF4568BCB99}"/>
              </a:ext>
            </a:extLst>
          </p:cNvPr>
          <p:cNvSpPr txBox="1">
            <a:spLocks/>
          </p:cNvSpPr>
          <p:nvPr/>
        </p:nvSpPr>
        <p:spPr>
          <a:xfrm>
            <a:off x="370597" y="265484"/>
            <a:ext cx="11316578" cy="1384022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6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4.	Items worn to cover the body. </a:t>
            </a:r>
          </a:p>
        </p:txBody>
      </p:sp>
    </p:spTree>
    <p:extLst>
      <p:ext uri="{BB962C8B-B14F-4D97-AF65-F5344CB8AC3E}">
        <p14:creationId xmlns:p14="http://schemas.microsoft.com/office/powerpoint/2010/main" val="611778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32FC20-AB51-E151-CA4D-F2C640476B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CD903318-6BF1-C5DE-CB30-3A92820E1D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9C5B040-B0AC-F7BF-C0D3-5D185DA7E9C1}"/>
              </a:ext>
            </a:extLst>
          </p:cNvPr>
          <p:cNvGraphicFramePr>
            <a:graphicFrameLocks noGrp="1"/>
          </p:cNvGraphicFramePr>
          <p:nvPr/>
        </p:nvGraphicFramePr>
        <p:xfrm>
          <a:off x="2076451" y="1913309"/>
          <a:ext cx="7892304" cy="45055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7692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</a:tblGrid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8694284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481CD66C-8D73-556C-3D51-3E6C674A6639}"/>
              </a:ext>
            </a:extLst>
          </p:cNvPr>
          <p:cNvSpPr txBox="1">
            <a:spLocks/>
          </p:cNvSpPr>
          <p:nvPr/>
        </p:nvSpPr>
        <p:spPr>
          <a:xfrm>
            <a:off x="370597" y="265484"/>
            <a:ext cx="11316578" cy="1384022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6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5.	Currency to pay for things with. </a:t>
            </a:r>
          </a:p>
        </p:txBody>
      </p:sp>
    </p:spTree>
    <p:extLst>
      <p:ext uri="{BB962C8B-B14F-4D97-AF65-F5344CB8AC3E}">
        <p14:creationId xmlns:p14="http://schemas.microsoft.com/office/powerpoint/2010/main" val="1693717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268A4A-610D-0F78-346C-CD8BF05357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51E15571-F541-363E-6757-B98BD326A3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48F7A08-6F18-BBF7-728B-45C74F511C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8691429"/>
              </p:ext>
            </p:extLst>
          </p:nvPr>
        </p:nvGraphicFramePr>
        <p:xfrm>
          <a:off x="2076451" y="1913309"/>
          <a:ext cx="7892304" cy="45055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7692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</a:tblGrid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8694284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833D1A2D-B3B9-C55C-DB55-63D16FBCC269}"/>
              </a:ext>
            </a:extLst>
          </p:cNvPr>
          <p:cNvSpPr txBox="1">
            <a:spLocks/>
          </p:cNvSpPr>
          <p:nvPr/>
        </p:nvSpPr>
        <p:spPr>
          <a:xfrm>
            <a:off x="370597" y="265484"/>
            <a:ext cx="11316578" cy="1384022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6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5.	Currency to pay for things with. </a:t>
            </a:r>
          </a:p>
        </p:txBody>
      </p:sp>
    </p:spTree>
    <p:extLst>
      <p:ext uri="{BB962C8B-B14F-4D97-AF65-F5344CB8AC3E}">
        <p14:creationId xmlns:p14="http://schemas.microsoft.com/office/powerpoint/2010/main" val="4048442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64FB24-A03D-C5E6-AD90-C00B676EB8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6E08F3A2-ADB7-C58A-CA84-72F082AA81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9F2C668-1D06-402F-057A-A765693ABDE6}"/>
              </a:ext>
            </a:extLst>
          </p:cNvPr>
          <p:cNvGraphicFramePr>
            <a:graphicFrameLocks noGrp="1"/>
          </p:cNvGraphicFramePr>
          <p:nvPr/>
        </p:nvGraphicFramePr>
        <p:xfrm>
          <a:off x="2076451" y="1913309"/>
          <a:ext cx="7892304" cy="45055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7692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</a:tblGrid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8694284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3E609B59-F8F1-5BB8-1632-21A491AC064C}"/>
              </a:ext>
            </a:extLst>
          </p:cNvPr>
          <p:cNvSpPr txBox="1">
            <a:spLocks/>
          </p:cNvSpPr>
          <p:nvPr/>
        </p:nvSpPr>
        <p:spPr>
          <a:xfrm>
            <a:off x="370597" y="265484"/>
            <a:ext cx="11316578" cy="1384022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6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6.	A Christian celebration in winter. </a:t>
            </a:r>
          </a:p>
        </p:txBody>
      </p:sp>
    </p:spTree>
    <p:extLst>
      <p:ext uri="{BB962C8B-B14F-4D97-AF65-F5344CB8AC3E}">
        <p14:creationId xmlns:p14="http://schemas.microsoft.com/office/powerpoint/2010/main" val="2221130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05ED2-9C5B-9E85-436A-76621DD269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DE9902FB-49CC-C79F-0BEE-6225D761FD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B1C34FE-CDB1-0A24-0A7B-330269B222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2132239"/>
              </p:ext>
            </p:extLst>
          </p:nvPr>
        </p:nvGraphicFramePr>
        <p:xfrm>
          <a:off x="2076451" y="1913309"/>
          <a:ext cx="7892304" cy="45055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7692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</a:tblGrid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8694284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E9C6401-09F8-90D3-C210-7955B0C5B699}"/>
              </a:ext>
            </a:extLst>
          </p:cNvPr>
          <p:cNvSpPr txBox="1">
            <a:spLocks/>
          </p:cNvSpPr>
          <p:nvPr/>
        </p:nvSpPr>
        <p:spPr>
          <a:xfrm>
            <a:off x="370597" y="265484"/>
            <a:ext cx="11316578" cy="1384022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6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6.	A Christian celebration in winter. </a:t>
            </a:r>
          </a:p>
        </p:txBody>
      </p:sp>
    </p:spTree>
    <p:extLst>
      <p:ext uri="{BB962C8B-B14F-4D97-AF65-F5344CB8AC3E}">
        <p14:creationId xmlns:p14="http://schemas.microsoft.com/office/powerpoint/2010/main" val="3392158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431F54-21FC-7CF4-BAF2-56B7DD1330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96EA167E-D892-A85E-3176-6944814411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D2B2A7B-4635-6D96-92F0-C13BDFC73A84}"/>
              </a:ext>
            </a:extLst>
          </p:cNvPr>
          <p:cNvGraphicFramePr>
            <a:graphicFrameLocks noGrp="1"/>
          </p:cNvGraphicFramePr>
          <p:nvPr/>
        </p:nvGraphicFramePr>
        <p:xfrm>
          <a:off x="2076451" y="1913309"/>
          <a:ext cx="7892304" cy="45055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7692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</a:tblGrid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8694284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BE63BD80-E43F-C3AA-70DE-35B95575A1CC}"/>
              </a:ext>
            </a:extLst>
          </p:cNvPr>
          <p:cNvSpPr txBox="1">
            <a:spLocks/>
          </p:cNvSpPr>
          <p:nvPr/>
        </p:nvSpPr>
        <p:spPr>
          <a:xfrm>
            <a:off x="370597" y="265484"/>
            <a:ext cx="11316578" cy="1384022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6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Why does Christmas have a capital letter?</a:t>
            </a:r>
          </a:p>
        </p:txBody>
      </p:sp>
    </p:spTree>
    <p:extLst>
      <p:ext uri="{BB962C8B-B14F-4D97-AF65-F5344CB8AC3E}">
        <p14:creationId xmlns:p14="http://schemas.microsoft.com/office/powerpoint/2010/main" val="1244194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E35139-61CD-E3E9-4B07-634C975157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14730AB8-5AC7-9B19-CECA-5EAD3BE6AB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4DB2AB5-B377-C779-3EC9-D7943D0765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1092415"/>
              </p:ext>
            </p:extLst>
          </p:nvPr>
        </p:nvGraphicFramePr>
        <p:xfrm>
          <a:off x="2076451" y="1913309"/>
          <a:ext cx="7892304" cy="45055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7692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</a:tblGrid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8694284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DEC5EDD-7C96-B4D4-02FF-CA80C564F4CF}"/>
              </a:ext>
            </a:extLst>
          </p:cNvPr>
          <p:cNvSpPr txBox="1">
            <a:spLocks/>
          </p:cNvSpPr>
          <p:nvPr/>
        </p:nvSpPr>
        <p:spPr>
          <a:xfrm>
            <a:off x="370597" y="265484"/>
            <a:ext cx="11316578" cy="1384022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6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7.	Lots to do. </a:t>
            </a:r>
          </a:p>
        </p:txBody>
      </p:sp>
    </p:spTree>
    <p:extLst>
      <p:ext uri="{BB962C8B-B14F-4D97-AF65-F5344CB8AC3E}">
        <p14:creationId xmlns:p14="http://schemas.microsoft.com/office/powerpoint/2010/main" val="1638025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A30EF6-EA4E-16E9-7107-28041BE81D3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9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Common Exception Words 6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5891A367-155C-47A5-20DE-D8738644874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22E9D14-E9C4-5DDE-6D86-110F4BC2D9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D17B7C02-5D02-7332-9039-620576B4E39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C0D202-2536-3649-3C33-D9A77D8D56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5C423AF8-E99B-1206-D9B2-792045802C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97AF6AF-ABFD-D990-F961-499C933263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5965791"/>
              </p:ext>
            </p:extLst>
          </p:nvPr>
        </p:nvGraphicFramePr>
        <p:xfrm>
          <a:off x="2076451" y="1913309"/>
          <a:ext cx="7892304" cy="45055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7692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</a:tblGrid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8694284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48DA19F-C45B-84E8-57FB-D2F6FC1311C5}"/>
              </a:ext>
            </a:extLst>
          </p:cNvPr>
          <p:cNvSpPr txBox="1">
            <a:spLocks/>
          </p:cNvSpPr>
          <p:nvPr/>
        </p:nvSpPr>
        <p:spPr>
          <a:xfrm>
            <a:off x="370597" y="265484"/>
            <a:ext cx="11316578" cy="1384022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6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7.	Lots to do. </a:t>
            </a:r>
          </a:p>
        </p:txBody>
      </p:sp>
    </p:spTree>
    <p:extLst>
      <p:ext uri="{BB962C8B-B14F-4D97-AF65-F5344CB8AC3E}">
        <p14:creationId xmlns:p14="http://schemas.microsoft.com/office/powerpoint/2010/main" val="286465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1B343D-4201-2266-01D5-7C0F429732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B0E5E444-0726-B4D7-F811-A2FE2381B7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78391FB-2452-7382-475C-8C29854456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6716284"/>
              </p:ext>
            </p:extLst>
          </p:nvPr>
        </p:nvGraphicFramePr>
        <p:xfrm>
          <a:off x="2076451" y="1913309"/>
          <a:ext cx="7892304" cy="45055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7692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</a:tblGrid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8694284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48ADE058-77DD-E95C-8DC3-C0185DD61167}"/>
              </a:ext>
            </a:extLst>
          </p:cNvPr>
          <p:cNvSpPr txBox="1">
            <a:spLocks/>
          </p:cNvSpPr>
          <p:nvPr/>
        </p:nvSpPr>
        <p:spPr>
          <a:xfrm>
            <a:off x="370597" y="265484"/>
            <a:ext cx="11316578" cy="1384022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6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What was the hidden word? </a:t>
            </a:r>
          </a:p>
        </p:txBody>
      </p:sp>
    </p:spTree>
    <p:extLst>
      <p:ext uri="{BB962C8B-B14F-4D97-AF65-F5344CB8AC3E}">
        <p14:creationId xmlns:p14="http://schemas.microsoft.com/office/powerpoint/2010/main" val="3149411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DEC88FD-9D71-8EEF-3D4E-02B2A0573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2" name="Wrope or rope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368085" y="1390338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Christmas or </a:t>
            </a:r>
            <a:r>
              <a:rPr lang="en-GB" sz="31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Chrismas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Arrow: Down 1">
            <a:extLst>
              <a:ext uri="{FF2B5EF4-FFF2-40B4-BE49-F238E27FC236}">
                <a16:creationId xmlns:a16="http://schemas.microsoft.com/office/drawing/2014/main" id="{DCD3B603-996F-09C5-CC68-C09C4E5EE791}"/>
              </a:ext>
            </a:extLst>
          </p:cNvPr>
          <p:cNvSpPr/>
          <p:nvPr/>
        </p:nvSpPr>
        <p:spPr>
          <a:xfrm>
            <a:off x="1853420" y="2131764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73E3560E-BAA7-921C-597B-A87AD8A336AC}"/>
              </a:ext>
            </a:extLst>
          </p:cNvPr>
          <p:cNvSpPr/>
          <p:nvPr/>
        </p:nvSpPr>
        <p:spPr>
          <a:xfrm>
            <a:off x="364820" y="254244"/>
            <a:ext cx="11420215" cy="92185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is the correct spelling?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Andika" panose="02000000000000000000" pitchFamily="2" charset="0"/>
              </a:rPr>
              <a:t>(Click on the words to reveal the correct spelling?)</a:t>
            </a:r>
          </a:p>
        </p:txBody>
      </p:sp>
      <p:sp>
        <p:nvSpPr>
          <p:cNvPr id="17" name="wrestle or restle">
            <a:extLst>
              <a:ext uri="{FF2B5EF4-FFF2-40B4-BE49-F238E27FC236}">
                <a16:creationId xmlns:a16="http://schemas.microsoft.com/office/drawing/2014/main" id="{82E5F4F9-76A8-C8CD-C96C-32C97E9667D0}"/>
              </a:ext>
            </a:extLst>
          </p:cNvPr>
          <p:cNvSpPr txBox="1">
            <a:spLocks/>
          </p:cNvSpPr>
          <p:nvPr/>
        </p:nvSpPr>
        <p:spPr>
          <a:xfrm>
            <a:off x="4385113" y="1405516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Mrss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or Mrs?</a:t>
            </a:r>
          </a:p>
        </p:txBody>
      </p:sp>
      <p:sp>
        <p:nvSpPr>
          <p:cNvPr id="18" name="wrestle">
            <a:extLst>
              <a:ext uri="{FF2B5EF4-FFF2-40B4-BE49-F238E27FC236}">
                <a16:creationId xmlns:a16="http://schemas.microsoft.com/office/drawing/2014/main" id="{442B7B09-87E9-6628-3E1D-62D49F083B10}"/>
              </a:ext>
            </a:extLst>
          </p:cNvPr>
          <p:cNvSpPr txBox="1">
            <a:spLocks/>
          </p:cNvSpPr>
          <p:nvPr/>
        </p:nvSpPr>
        <p:spPr>
          <a:xfrm>
            <a:off x="5133677" y="2981002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Mrs</a:t>
            </a:r>
          </a:p>
        </p:txBody>
      </p:sp>
      <p:sp>
        <p:nvSpPr>
          <p:cNvPr id="19" name="Arrow: Down 2">
            <a:extLst>
              <a:ext uri="{FF2B5EF4-FFF2-40B4-BE49-F238E27FC236}">
                <a16:creationId xmlns:a16="http://schemas.microsoft.com/office/drawing/2014/main" id="{82F49306-BA81-E87D-646B-652BF71D4572}"/>
              </a:ext>
            </a:extLst>
          </p:cNvPr>
          <p:cNvSpPr/>
          <p:nvPr/>
        </p:nvSpPr>
        <p:spPr>
          <a:xfrm>
            <a:off x="5870448" y="2146942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0" name="wrong or rong">
            <a:extLst>
              <a:ext uri="{FF2B5EF4-FFF2-40B4-BE49-F238E27FC236}">
                <a16:creationId xmlns:a16="http://schemas.microsoft.com/office/drawing/2014/main" id="{5D6AE5F1-7026-B0EB-28E1-EAB533D74ECA}"/>
              </a:ext>
            </a:extLst>
          </p:cNvPr>
          <p:cNvSpPr txBox="1">
            <a:spLocks/>
          </p:cNvSpPr>
          <p:nvPr/>
        </p:nvSpPr>
        <p:spPr>
          <a:xfrm>
            <a:off x="8363262" y="1405516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Money or </a:t>
            </a:r>
            <a:r>
              <a:rPr lang="en-GB" sz="31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muney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1" name="wrong">
            <a:extLst>
              <a:ext uri="{FF2B5EF4-FFF2-40B4-BE49-F238E27FC236}">
                <a16:creationId xmlns:a16="http://schemas.microsoft.com/office/drawing/2014/main" id="{BC81FC28-A555-38A5-D4F9-C248F8C077D4}"/>
              </a:ext>
            </a:extLst>
          </p:cNvPr>
          <p:cNvSpPr txBox="1">
            <a:spLocks/>
          </p:cNvSpPr>
          <p:nvPr/>
        </p:nvSpPr>
        <p:spPr>
          <a:xfrm>
            <a:off x="9111826" y="2981002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Money </a:t>
            </a:r>
          </a:p>
        </p:txBody>
      </p:sp>
      <p:sp>
        <p:nvSpPr>
          <p:cNvPr id="22" name="Arrow: Down 3">
            <a:extLst>
              <a:ext uri="{FF2B5EF4-FFF2-40B4-BE49-F238E27FC236}">
                <a16:creationId xmlns:a16="http://schemas.microsoft.com/office/drawing/2014/main" id="{6E2FCBB5-E331-B900-25CB-2334DF67ACF8}"/>
              </a:ext>
            </a:extLst>
          </p:cNvPr>
          <p:cNvSpPr/>
          <p:nvPr/>
        </p:nvSpPr>
        <p:spPr>
          <a:xfrm>
            <a:off x="9848597" y="2146942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3" name="wrobot">
            <a:extLst>
              <a:ext uri="{FF2B5EF4-FFF2-40B4-BE49-F238E27FC236}">
                <a16:creationId xmlns:a16="http://schemas.microsoft.com/office/drawing/2014/main" id="{66309F7B-BDE1-16C4-8C6E-466175AE2157}"/>
              </a:ext>
            </a:extLst>
          </p:cNvPr>
          <p:cNvSpPr txBox="1">
            <a:spLocks/>
          </p:cNvSpPr>
          <p:nvPr/>
        </p:nvSpPr>
        <p:spPr>
          <a:xfrm>
            <a:off x="364821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Half or haff</a:t>
            </a:r>
          </a:p>
        </p:txBody>
      </p:sp>
      <p:sp>
        <p:nvSpPr>
          <p:cNvPr id="24" name="robot">
            <a:extLst>
              <a:ext uri="{FF2B5EF4-FFF2-40B4-BE49-F238E27FC236}">
                <a16:creationId xmlns:a16="http://schemas.microsoft.com/office/drawing/2014/main" id="{99285A11-889C-3AF8-1C3E-A566E46E140A}"/>
              </a:ext>
            </a:extLst>
          </p:cNvPr>
          <p:cNvSpPr txBox="1">
            <a:spLocks/>
          </p:cNvSpPr>
          <p:nvPr/>
        </p:nvSpPr>
        <p:spPr>
          <a:xfrm>
            <a:off x="1113385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Half </a:t>
            </a:r>
          </a:p>
        </p:txBody>
      </p:sp>
      <p:sp>
        <p:nvSpPr>
          <p:cNvPr id="25" name="Arrow: Down 4">
            <a:extLst>
              <a:ext uri="{FF2B5EF4-FFF2-40B4-BE49-F238E27FC236}">
                <a16:creationId xmlns:a16="http://schemas.microsoft.com/office/drawing/2014/main" id="{4962AD8A-594A-B7EF-3CF8-2A8C9B8051EE}"/>
              </a:ext>
            </a:extLst>
          </p:cNvPr>
          <p:cNvSpPr/>
          <p:nvPr/>
        </p:nvSpPr>
        <p:spPr>
          <a:xfrm>
            <a:off x="1850156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6" name="wrain or rain">
            <a:extLst>
              <a:ext uri="{FF2B5EF4-FFF2-40B4-BE49-F238E27FC236}">
                <a16:creationId xmlns:a16="http://schemas.microsoft.com/office/drawing/2014/main" id="{C7602D72-0164-9680-101D-29EB385FA5AC}"/>
              </a:ext>
            </a:extLst>
          </p:cNvPr>
          <p:cNvSpPr txBox="1">
            <a:spLocks/>
          </p:cNvSpPr>
          <p:nvPr/>
        </p:nvSpPr>
        <p:spPr>
          <a:xfrm>
            <a:off x="4385113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Bisy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or busy</a:t>
            </a:r>
          </a:p>
        </p:txBody>
      </p:sp>
      <p:sp>
        <p:nvSpPr>
          <p:cNvPr id="27" name="rain">
            <a:extLst>
              <a:ext uri="{FF2B5EF4-FFF2-40B4-BE49-F238E27FC236}">
                <a16:creationId xmlns:a16="http://schemas.microsoft.com/office/drawing/2014/main" id="{769C9969-239E-6B0C-6C5B-D2882381BF45}"/>
              </a:ext>
            </a:extLst>
          </p:cNvPr>
          <p:cNvSpPr txBox="1">
            <a:spLocks/>
          </p:cNvSpPr>
          <p:nvPr/>
        </p:nvSpPr>
        <p:spPr>
          <a:xfrm>
            <a:off x="5133677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busy </a:t>
            </a:r>
          </a:p>
        </p:txBody>
      </p:sp>
      <p:sp>
        <p:nvSpPr>
          <p:cNvPr id="28" name="Arrow: Down 5">
            <a:extLst>
              <a:ext uri="{FF2B5EF4-FFF2-40B4-BE49-F238E27FC236}">
                <a16:creationId xmlns:a16="http://schemas.microsoft.com/office/drawing/2014/main" id="{474B2AE1-2E68-8F37-4EF3-1FCA1C91088F}"/>
              </a:ext>
            </a:extLst>
          </p:cNvPr>
          <p:cNvSpPr/>
          <p:nvPr/>
        </p:nvSpPr>
        <p:spPr>
          <a:xfrm>
            <a:off x="5870448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wrist or rist">
            <a:extLst>
              <a:ext uri="{FF2B5EF4-FFF2-40B4-BE49-F238E27FC236}">
                <a16:creationId xmlns:a16="http://schemas.microsoft.com/office/drawing/2014/main" id="{944AE3A4-05AA-1EBF-0879-935512E4B8CE}"/>
              </a:ext>
            </a:extLst>
          </p:cNvPr>
          <p:cNvSpPr txBox="1">
            <a:spLocks/>
          </p:cNvSpPr>
          <p:nvPr/>
        </p:nvSpPr>
        <p:spPr>
          <a:xfrm>
            <a:off x="8363262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Agen or again</a:t>
            </a:r>
          </a:p>
        </p:txBody>
      </p:sp>
      <p:sp>
        <p:nvSpPr>
          <p:cNvPr id="33" name="wrist">
            <a:extLst>
              <a:ext uri="{FF2B5EF4-FFF2-40B4-BE49-F238E27FC236}">
                <a16:creationId xmlns:a16="http://schemas.microsoft.com/office/drawing/2014/main" id="{6F2444F2-851D-B526-78B8-DCAB74E8AC3F}"/>
              </a:ext>
            </a:extLst>
          </p:cNvPr>
          <p:cNvSpPr txBox="1">
            <a:spLocks/>
          </p:cNvSpPr>
          <p:nvPr/>
        </p:nvSpPr>
        <p:spPr>
          <a:xfrm>
            <a:off x="9111826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again 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4EE92EE8-8E35-820B-8B18-3ABB7C03988C}"/>
              </a:ext>
            </a:extLst>
          </p:cNvPr>
          <p:cNvSpPr txBox="1">
            <a:spLocks/>
          </p:cNvSpPr>
          <p:nvPr/>
        </p:nvSpPr>
        <p:spPr>
          <a:xfrm>
            <a:off x="1116649" y="2965824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Christmas </a:t>
            </a:r>
          </a:p>
        </p:txBody>
      </p:sp>
      <p:sp>
        <p:nvSpPr>
          <p:cNvPr id="34" name="Arrow: Down 1">
            <a:extLst>
              <a:ext uri="{FF2B5EF4-FFF2-40B4-BE49-F238E27FC236}">
                <a16:creationId xmlns:a16="http://schemas.microsoft.com/office/drawing/2014/main" id="{82EE823D-4920-973A-B4E7-8D58CB76B1E9}"/>
              </a:ext>
            </a:extLst>
          </p:cNvPr>
          <p:cNvSpPr/>
          <p:nvPr/>
        </p:nvSpPr>
        <p:spPr>
          <a:xfrm>
            <a:off x="9848597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8192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1" grpId="0" animBg="1"/>
      <p:bldP spid="33" grpId="0" animBg="1"/>
      <p:bldP spid="13" grpId="0" animBg="1"/>
      <p:bldP spid="3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was always besy exploring his vibrant planet, meeting new peeple and learning exciting things.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was always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busy</a:t>
            </a:r>
            <a:r>
              <a:rPr lang="en-GB" sz="3400" dirty="0">
                <a:solidFill>
                  <a:schemeClr val="bg1"/>
                </a:solidFill>
              </a:rPr>
              <a:t> exploring his vibrant planet, meeting new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people</a:t>
            </a:r>
            <a:r>
              <a:rPr lang="en-GB" sz="3400" dirty="0">
                <a:solidFill>
                  <a:schemeClr val="bg1"/>
                </a:solidFill>
              </a:rPr>
              <a:t> and learning exciting things.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was always busy exploring his vibrant planet, meeting new people and learning exciting things.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831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__ai_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__p__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___r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___th__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451677" cy="301746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clothes </a:t>
            </a:r>
          </a:p>
          <a:p>
            <a:pPr algn="ctr"/>
            <a:r>
              <a:rPr lang="en-GB" sz="4400" dirty="0"/>
              <a:t>people </a:t>
            </a:r>
          </a:p>
          <a:p>
            <a:pPr algn="ctr"/>
            <a:r>
              <a:rPr lang="en-GB" sz="4400" dirty="0"/>
              <a:t>water </a:t>
            </a:r>
          </a:p>
          <a:p>
            <a:pPr algn="ctr"/>
            <a:r>
              <a:rPr lang="en-GB" sz="4400" dirty="0"/>
              <a:t>again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ag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wate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clo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es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451677" cy="301746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clothes </a:t>
            </a:r>
          </a:p>
          <a:p>
            <a:pPr algn="ctr"/>
            <a:r>
              <a:rPr lang="en-GB" sz="4400" dirty="0"/>
              <a:t>people </a:t>
            </a:r>
          </a:p>
          <a:p>
            <a:pPr algn="ctr"/>
            <a:r>
              <a:rPr lang="en-GB" sz="4400" dirty="0"/>
              <a:t>water </a:t>
            </a:r>
          </a:p>
          <a:p>
            <a:pPr algn="ctr"/>
            <a:r>
              <a:rPr lang="en-GB" sz="4400" dirty="0"/>
              <a:t>again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AD584031-2653-51BE-7B79-76048FB697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9443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39688802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SY2T3BW5L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SY2T3BW5P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SY2T3BW5S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SY2T3BW5F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SY2T3BW5A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SY2T3BW5Sa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SY2T3BW5Fe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907CCD01-C1E7-5C7B-1135-EEE995CC8A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95031E2-27DE-6FAC-0812-49273A2B73A6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360E177F-D48E-B8DC-31D9-8E1FD4671C1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A694BCE-C189-C529-C46D-F56A6332D0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5086" y="1862687"/>
            <a:ext cx="2313443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	clothes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busy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people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water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again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half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5491" y="1862687"/>
            <a:ext cx="2816827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money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Mr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Mrs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parents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Christmas </a:t>
            </a:r>
          </a:p>
        </p:txBody>
      </p:sp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AAA39CC0-C4DB-C8D4-CC45-E620B19A440D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275AC961-1439-04F8-125A-EA88E641F3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179085"/>
            <a:ext cx="9530716" cy="170339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Some words don’t follow the rules!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38CDE81-7E58-FDC0-4F3C-C3737B29F449}"/>
              </a:ext>
            </a:extLst>
          </p:cNvPr>
          <p:cNvSpPr txBox="1"/>
          <p:nvPr/>
        </p:nvSpPr>
        <p:spPr>
          <a:xfrm>
            <a:off x="1584961" y="2188561"/>
            <a:ext cx="7332452" cy="1600438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Do you remember what these are called?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237D8F4-88E1-D8BF-DDC9-A709B54AB8D1}"/>
              </a:ext>
            </a:extLst>
          </p:cNvPr>
          <p:cNvSpPr txBox="1">
            <a:spLocks/>
          </p:cNvSpPr>
          <p:nvPr/>
        </p:nvSpPr>
        <p:spPr>
          <a:xfrm>
            <a:off x="1584961" y="4095081"/>
            <a:ext cx="5976128" cy="188549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Exception words</a:t>
            </a:r>
          </a:p>
        </p:txBody>
      </p:sp>
      <p:pic>
        <p:nvPicPr>
          <p:cNvPr id="4" name="Picture 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1EABB43-2B4E-4C57-07E3-3B7937B70A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7739" y="1696863"/>
            <a:ext cx="4111232" cy="4796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85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91DCD4A-BA20-DE7F-21A2-D96847E285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179085"/>
            <a:ext cx="9530716" cy="170339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Some </a:t>
            </a:r>
            <a:r>
              <a:rPr lang="en-GB" altLang="en-US" sz="3600" b="1" u="sng" dirty="0">
                <a:solidFill>
                  <a:schemeClr val="bg1"/>
                </a:solidFill>
                <a:latin typeface="+mj-lt"/>
              </a:rPr>
              <a:t>exception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 words are used a lot and are very </a:t>
            </a:r>
            <a:r>
              <a:rPr lang="en-GB" altLang="en-US" sz="3600" b="1" u="sng" dirty="0">
                <a:solidFill>
                  <a:schemeClr val="bg1"/>
                </a:solidFill>
                <a:latin typeface="+mj-lt"/>
              </a:rPr>
              <a:t>common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.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9BDEB5D-7B09-5380-3088-421E89C0B0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67187" y="2262707"/>
            <a:ext cx="3701143" cy="576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bottle</a:t>
            </a:r>
            <a:endParaRPr lang="en-GB" altLang="en-US" sz="2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27C631-5370-AE7B-6C79-BF50DCFB379E}"/>
              </a:ext>
            </a:extLst>
          </p:cNvPr>
          <p:cNvSpPr txBox="1"/>
          <p:nvPr/>
        </p:nvSpPr>
        <p:spPr>
          <a:xfrm>
            <a:off x="627018" y="2331780"/>
            <a:ext cx="7552379" cy="1600438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Do you remember what these are called?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4289A39-655B-4B4A-AF11-A3DA8C69E18C}"/>
              </a:ext>
            </a:extLst>
          </p:cNvPr>
          <p:cNvSpPr txBox="1">
            <a:spLocks/>
          </p:cNvSpPr>
          <p:nvPr/>
        </p:nvSpPr>
        <p:spPr>
          <a:xfrm>
            <a:off x="627018" y="4331160"/>
            <a:ext cx="7552379" cy="144655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Common exception words</a:t>
            </a:r>
          </a:p>
        </p:txBody>
      </p:sp>
      <p:pic>
        <p:nvPicPr>
          <p:cNvPr id="9" name="Picture 8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F774A06-B491-5649-B032-1BCD1D542A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1449" y="1603871"/>
            <a:ext cx="4409754" cy="5144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709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7A4482CD-D58C-5CE1-FB2D-85D11A5410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20">
            <a:extLst>
              <a:ext uri="{FF2B5EF4-FFF2-40B4-BE49-F238E27FC236}">
                <a16:creationId xmlns:a16="http://schemas.microsoft.com/office/drawing/2014/main" id="{7DA63A70-939A-B338-FA82-7D437ED78AF5}"/>
              </a:ext>
            </a:extLst>
          </p:cNvPr>
          <p:cNvSpPr txBox="1">
            <a:spLocks/>
          </p:cNvSpPr>
          <p:nvPr/>
        </p:nvSpPr>
        <p:spPr>
          <a:xfrm>
            <a:off x="1623061" y="275868"/>
            <a:ext cx="9530716" cy="9499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200" dirty="0">
                <a:solidFill>
                  <a:schemeClr val="bg1"/>
                </a:solidFill>
              </a:rPr>
              <a:t>Here are some </a:t>
            </a:r>
            <a:r>
              <a:rPr lang="en-GB" altLang="en-US" sz="3200" b="1" u="sng" dirty="0">
                <a:solidFill>
                  <a:schemeClr val="bg1"/>
                </a:solidFill>
              </a:rPr>
              <a:t>common exception words</a:t>
            </a:r>
            <a:r>
              <a:rPr lang="en-GB" altLang="en-US" sz="3200" dirty="0">
                <a:solidFill>
                  <a:schemeClr val="bg1"/>
                </a:solidFill>
              </a:rPr>
              <a:t>:</a:t>
            </a:r>
          </a:p>
        </p:txBody>
      </p:sp>
      <p:pic>
        <p:nvPicPr>
          <p:cNvPr id="15" name="Picture 14" descr="A picture containing wheel&#10;&#10;Description automatically generated">
            <a:extLst>
              <a:ext uri="{FF2B5EF4-FFF2-40B4-BE49-F238E27FC236}">
                <a16:creationId xmlns:a16="http://schemas.microsoft.com/office/drawing/2014/main" id="{4413EF25-EAA3-9C38-5053-1607D0AC205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62646"/>
            <a:ext cx="2321476" cy="216590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6D3FE12-F289-EC17-7B40-8558CA1DCFC9}"/>
              </a:ext>
            </a:extLst>
          </p:cNvPr>
          <p:cNvSpPr txBox="1">
            <a:spLocks/>
          </p:cNvSpPr>
          <p:nvPr/>
        </p:nvSpPr>
        <p:spPr>
          <a:xfrm>
            <a:off x="3971023" y="296384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water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F409C61D-D4CB-CEE2-E9E7-C4C8A011A670}"/>
              </a:ext>
            </a:extLst>
          </p:cNvPr>
          <p:cNvSpPr txBox="1">
            <a:spLocks/>
          </p:cNvSpPr>
          <p:nvPr/>
        </p:nvSpPr>
        <p:spPr>
          <a:xfrm>
            <a:off x="3971023" y="196848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people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64366EF-E7EA-F76B-3151-B26F4518BC99}"/>
              </a:ext>
            </a:extLst>
          </p:cNvPr>
          <p:cNvSpPr txBox="1">
            <a:spLocks/>
          </p:cNvSpPr>
          <p:nvPr/>
        </p:nvSpPr>
        <p:spPr>
          <a:xfrm>
            <a:off x="6522197" y="2007348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again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0F05F2E-4A7D-3339-80FB-28C15CF536B9}"/>
              </a:ext>
            </a:extLst>
          </p:cNvPr>
          <p:cNvSpPr txBox="1">
            <a:spLocks/>
          </p:cNvSpPr>
          <p:nvPr/>
        </p:nvSpPr>
        <p:spPr>
          <a:xfrm>
            <a:off x="6522197" y="2947178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half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4DA08D67-5049-F022-6613-885C379F0898}"/>
              </a:ext>
            </a:extLst>
          </p:cNvPr>
          <p:cNvSpPr txBox="1">
            <a:spLocks/>
          </p:cNvSpPr>
          <p:nvPr/>
        </p:nvSpPr>
        <p:spPr>
          <a:xfrm>
            <a:off x="1432474" y="197366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clothes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ED6F6CEA-B435-3AEE-BAE1-02D27A64D2EE}"/>
              </a:ext>
            </a:extLst>
          </p:cNvPr>
          <p:cNvSpPr txBox="1">
            <a:spLocks/>
          </p:cNvSpPr>
          <p:nvPr/>
        </p:nvSpPr>
        <p:spPr>
          <a:xfrm>
            <a:off x="1419849" y="2942867"/>
            <a:ext cx="2080406" cy="711200"/>
          </a:xfrm>
          <a:prstGeom prst="roundRect">
            <a:avLst>
              <a:gd name="adj" fmla="val 3465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busy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4480231D-5D29-5D69-2061-51DDE3306862}"/>
              </a:ext>
            </a:extLst>
          </p:cNvPr>
          <p:cNvSpPr txBox="1">
            <a:spLocks/>
          </p:cNvSpPr>
          <p:nvPr/>
        </p:nvSpPr>
        <p:spPr>
          <a:xfrm>
            <a:off x="1431204" y="391763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Christmas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19901D5-42B0-7EBD-7C9B-CAF6CBA48C61}"/>
              </a:ext>
            </a:extLst>
          </p:cNvPr>
          <p:cNvSpPr txBox="1">
            <a:spLocks/>
          </p:cNvSpPr>
          <p:nvPr/>
        </p:nvSpPr>
        <p:spPr>
          <a:xfrm>
            <a:off x="9073371" y="2007348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money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FCFA2EA-3904-9EF4-D1D2-F739D33D50DD}"/>
              </a:ext>
            </a:extLst>
          </p:cNvPr>
          <p:cNvSpPr txBox="1">
            <a:spLocks/>
          </p:cNvSpPr>
          <p:nvPr/>
        </p:nvSpPr>
        <p:spPr>
          <a:xfrm>
            <a:off x="9073371" y="2942867"/>
            <a:ext cx="2080406" cy="711200"/>
          </a:xfrm>
          <a:prstGeom prst="roundRect">
            <a:avLst>
              <a:gd name="adj" fmla="val 3465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Mr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1C47355-CB27-F6EA-286A-5781B78F40AD}"/>
              </a:ext>
            </a:extLst>
          </p:cNvPr>
          <p:cNvSpPr txBox="1">
            <a:spLocks/>
          </p:cNvSpPr>
          <p:nvPr/>
        </p:nvSpPr>
        <p:spPr>
          <a:xfrm>
            <a:off x="3952174" y="395920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parents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F104E97-C4AA-ABBF-34F2-7947D981D0F1}"/>
              </a:ext>
            </a:extLst>
          </p:cNvPr>
          <p:cNvSpPr txBox="1">
            <a:spLocks/>
          </p:cNvSpPr>
          <p:nvPr/>
        </p:nvSpPr>
        <p:spPr>
          <a:xfrm>
            <a:off x="6522197" y="395920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Mrs</a:t>
            </a:r>
          </a:p>
        </p:txBody>
      </p:sp>
    </p:spTree>
    <p:extLst>
      <p:ext uri="{BB962C8B-B14F-4D97-AF65-F5344CB8AC3E}">
        <p14:creationId xmlns:p14="http://schemas.microsoft.com/office/powerpoint/2010/main" val="32606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7" grpId="0" animBg="1"/>
      <p:bldP spid="13" grpId="0" animBg="1"/>
      <p:bldP spid="16" grpId="0" animBg="1"/>
      <p:bldP spid="22" grpId="0" animBg="1"/>
      <p:bldP spid="23" grpId="0" animBg="1"/>
      <p:bldP spid="24" grpId="0" animBg="1"/>
      <p:bldP spid="14" grpId="0" animBg="1"/>
      <p:bldP spid="17" grpId="0" animBg="1"/>
      <p:bldP spid="19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488CE7-B005-C50F-5D50-D48505B70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3B70A877-AF7B-B531-11DA-91500FFA89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74F8C19-8F74-20D8-F5B7-0AA7C05934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0833337"/>
              </p:ext>
            </p:extLst>
          </p:nvPr>
        </p:nvGraphicFramePr>
        <p:xfrm>
          <a:off x="2076451" y="1913309"/>
          <a:ext cx="7892304" cy="45055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7692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</a:tblGrid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8694284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ABD0BB04-C01C-37EF-7DA8-A1A02CE4F49C}"/>
              </a:ext>
            </a:extLst>
          </p:cNvPr>
          <p:cNvSpPr txBox="1">
            <a:spLocks/>
          </p:cNvSpPr>
          <p:nvPr/>
        </p:nvSpPr>
        <p:spPr>
          <a:xfrm>
            <a:off x="370597" y="265484"/>
            <a:ext cx="11316578" cy="1384022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1.	A group of human beings. </a:t>
            </a:r>
          </a:p>
        </p:txBody>
      </p:sp>
    </p:spTree>
    <p:extLst>
      <p:ext uri="{BB962C8B-B14F-4D97-AF65-F5344CB8AC3E}">
        <p14:creationId xmlns:p14="http://schemas.microsoft.com/office/powerpoint/2010/main" val="1749488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16B3EC-EF49-D8A7-3BC4-425CAC6D39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7217FFBC-6CFD-EAB2-691C-B3A5CEDC1C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62D8BD1-D74E-8EDC-F4B6-32DE4B9CF9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7617649"/>
              </p:ext>
            </p:extLst>
          </p:nvPr>
        </p:nvGraphicFramePr>
        <p:xfrm>
          <a:off x="2076451" y="1913309"/>
          <a:ext cx="7892304" cy="45055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7692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</a:tblGrid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8694284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89F70F17-A63D-323E-9D33-6714220C4547}"/>
              </a:ext>
            </a:extLst>
          </p:cNvPr>
          <p:cNvSpPr txBox="1">
            <a:spLocks/>
          </p:cNvSpPr>
          <p:nvPr/>
        </p:nvSpPr>
        <p:spPr>
          <a:xfrm>
            <a:off x="370597" y="265484"/>
            <a:ext cx="11316578" cy="1384022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1.	A group of human beings. </a:t>
            </a:r>
          </a:p>
        </p:txBody>
      </p:sp>
    </p:spTree>
    <p:extLst>
      <p:ext uri="{BB962C8B-B14F-4D97-AF65-F5344CB8AC3E}">
        <p14:creationId xmlns:p14="http://schemas.microsoft.com/office/powerpoint/2010/main" val="53606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278134-FB86-B4E8-04C5-7AF2C62AAC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DCF8A925-C14B-0F73-7312-4FB7D74BD6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D0BE770-A865-5E40-7FA6-BEAD0C69AE34}"/>
              </a:ext>
            </a:extLst>
          </p:cNvPr>
          <p:cNvGraphicFramePr>
            <a:graphicFrameLocks noGrp="1"/>
          </p:cNvGraphicFramePr>
          <p:nvPr/>
        </p:nvGraphicFramePr>
        <p:xfrm>
          <a:off x="2076451" y="1913309"/>
          <a:ext cx="7892304" cy="45055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7692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</a:tblGrid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8694284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373E4FCF-30CC-4628-03D7-EDF4911D4313}"/>
              </a:ext>
            </a:extLst>
          </p:cNvPr>
          <p:cNvSpPr txBox="1">
            <a:spLocks/>
          </p:cNvSpPr>
          <p:nvPr/>
        </p:nvSpPr>
        <p:spPr>
          <a:xfrm>
            <a:off x="370597" y="265484"/>
            <a:ext cx="11316578" cy="1384022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6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2.	A clear liquid found in seas, lakes and rivers. </a:t>
            </a:r>
          </a:p>
        </p:txBody>
      </p:sp>
    </p:spTree>
    <p:extLst>
      <p:ext uri="{BB962C8B-B14F-4D97-AF65-F5344CB8AC3E}">
        <p14:creationId xmlns:p14="http://schemas.microsoft.com/office/powerpoint/2010/main" val="234942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C8252D-90D3-95D7-6B72-9F8FA32E9A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528DD80B-17F1-1DCF-53C9-9CC571E7FF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0E57AA4-A88B-38AD-309A-C02AF92034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9298119"/>
              </p:ext>
            </p:extLst>
          </p:nvPr>
        </p:nvGraphicFramePr>
        <p:xfrm>
          <a:off x="2076451" y="1913309"/>
          <a:ext cx="7892304" cy="45055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7692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57692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</a:tblGrid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8694284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436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16344DC4-C53C-17EF-FBD2-7DA492D07447}"/>
              </a:ext>
            </a:extLst>
          </p:cNvPr>
          <p:cNvSpPr txBox="1">
            <a:spLocks/>
          </p:cNvSpPr>
          <p:nvPr/>
        </p:nvSpPr>
        <p:spPr>
          <a:xfrm>
            <a:off x="370597" y="265484"/>
            <a:ext cx="11316578" cy="1384022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6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2.	A clear liquid found in seas, lakes and rivers. </a:t>
            </a:r>
          </a:p>
        </p:txBody>
      </p:sp>
    </p:spTree>
    <p:extLst>
      <p:ext uri="{BB962C8B-B14F-4D97-AF65-F5344CB8AC3E}">
        <p14:creationId xmlns:p14="http://schemas.microsoft.com/office/powerpoint/2010/main" val="2790162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1137</Words>
  <Application>Microsoft Office PowerPoint</Application>
  <PresentationFormat>Widescreen</PresentationFormat>
  <Paragraphs>567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0" baseType="lpstr">
      <vt:lpstr>Arial</vt:lpstr>
      <vt:lpstr>Andika</vt:lpstr>
      <vt:lpstr>Office Theme</vt:lpstr>
      <vt:lpstr> How to Use this PowerPoint</vt:lpstr>
      <vt:lpstr>Common Exception Words 6</vt:lpstr>
      <vt:lpstr>Some words don’t follow the rules!</vt:lpstr>
      <vt:lpstr>Some exception words are used a lot and are very common.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40</cp:revision>
  <dcterms:created xsi:type="dcterms:W3CDTF">2022-05-31T09:42:07Z</dcterms:created>
  <dcterms:modified xsi:type="dcterms:W3CDTF">2025-12-08T16:00:04Z</dcterms:modified>
</cp:coreProperties>
</file>