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6"/>
  </p:notesMasterIdLst>
  <p:sldIdLst>
    <p:sldId id="376" r:id="rId2"/>
    <p:sldId id="375" r:id="rId3"/>
    <p:sldId id="274" r:id="rId4"/>
    <p:sldId id="275" r:id="rId5"/>
    <p:sldId id="276" r:id="rId6"/>
    <p:sldId id="360" r:id="rId7"/>
    <p:sldId id="280" r:id="rId8"/>
    <p:sldId id="281" r:id="rId9"/>
    <p:sldId id="366" r:id="rId10"/>
    <p:sldId id="365" r:id="rId11"/>
    <p:sldId id="361" r:id="rId12"/>
    <p:sldId id="364" r:id="rId13"/>
    <p:sldId id="363" r:id="rId14"/>
    <p:sldId id="277" r:id="rId15"/>
  </p:sldIdLst>
  <p:sldSz cx="12192000" cy="6858000"/>
  <p:notesSz cx="6858000" cy="9144000"/>
  <p:embeddedFontLst>
    <p:embeddedFont>
      <p:font typeface="Andika" panose="02000000000000000000" pitchFamily="2" charset="0"/>
      <p:regular r:id="rId17"/>
      <p:bold r:id="rId18"/>
      <p:italic r:id="rId19"/>
      <p:boldItalic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3F26CEA-9F95-4080-8906-B9C59466798E}" v="2" dt="2025-12-08T16:08:51.52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106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6:08:51.524" v="2"/>
      <pc:docMkLst>
        <pc:docMk/>
      </pc:docMkLst>
      <pc:sldChg chg="addSp modSp modAnim">
        <pc:chgData name="Glen Jones" userId="e846aaca-4b24-4b13-b0d0-f2308e16b284" providerId="ADAL" clId="{ED47ACC3-9597-4D89-A1DC-43CF280EF274}" dt="2025-12-08T16:08:51.524" v="2"/>
        <pc:sldMkLst>
          <pc:docMk/>
          <pc:sldMk cId="0" sldId="277"/>
        </pc:sldMkLst>
        <pc:spChg chg="add mod">
          <ac:chgData name="Glen Jones" userId="e846aaca-4b24-4b13-b0d0-f2308e16b284" providerId="ADAL" clId="{ED47ACC3-9597-4D89-A1DC-43CF280EF274}" dt="2025-12-08T16:08:51.524" v="2"/>
          <ac:spMkLst>
            <pc:docMk/>
            <pc:sldMk cId="0" sldId="277"/>
            <ac:spMk id="2" creationId="{211A6709-9F8B-C2D3-250F-8B6E993FA0FD}"/>
          </ac:spMkLst>
        </pc:spChg>
      </pc:sldChg>
      <pc:sldChg chg="del">
        <pc:chgData name="Glen Jones" userId="e846aaca-4b24-4b13-b0d0-f2308e16b284" providerId="ADAL" clId="{ED47ACC3-9597-4D89-A1DC-43CF280EF274}" dt="2025-12-08T16:06:57.233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6:06:55.745" v="0"/>
        <pc:sldMkLst>
          <pc:docMk/>
          <pc:sldMk cId="461087981" sldId="37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20609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32906" y="2102255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and Aimee survayed the area.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CFC0D5-35D4-7F58-976E-20655DD8F586}"/>
              </a:ext>
            </a:extLst>
          </p:cNvPr>
          <p:cNvSpPr txBox="1"/>
          <p:nvPr/>
        </p:nvSpPr>
        <p:spPr>
          <a:xfrm>
            <a:off x="653928" y="3418434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Aimee always obayed her programming.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723205" y="4805799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Timmy pointed towards a mysterious gree boulder.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723206" y="2097951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and Aimee surv</a:t>
            </a:r>
            <a:r>
              <a:rPr lang="en-GB" sz="3600" u="sng" dirty="0">
                <a:solidFill>
                  <a:srgbClr val="FF0000"/>
                </a:solidFill>
              </a:rPr>
              <a:t>e</a:t>
            </a:r>
            <a:r>
              <a:rPr lang="en-GB" sz="3600" dirty="0">
                <a:solidFill>
                  <a:schemeClr val="bg1"/>
                </a:solidFill>
              </a:rPr>
              <a:t>yed the area.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1F55F9-FEFF-10A3-B5E7-22365558DF13}"/>
              </a:ext>
            </a:extLst>
          </p:cNvPr>
          <p:cNvSpPr txBox="1"/>
          <p:nvPr/>
        </p:nvSpPr>
        <p:spPr>
          <a:xfrm>
            <a:off x="641636" y="3414903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Aimee always ob</a:t>
            </a:r>
            <a:r>
              <a:rPr lang="en-GB" sz="3600" u="sng" dirty="0">
                <a:solidFill>
                  <a:srgbClr val="FF0000"/>
                </a:solidFill>
              </a:rPr>
              <a:t>e</a:t>
            </a:r>
            <a:r>
              <a:rPr lang="en-GB" sz="3600" dirty="0">
                <a:solidFill>
                  <a:schemeClr val="bg1"/>
                </a:solidFill>
              </a:rPr>
              <a:t>yed her programming.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723206" y="4784712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Timmy pointed towards a mysterious gre</a:t>
            </a:r>
            <a:r>
              <a:rPr lang="en-GB" sz="3600" u="sng" dirty="0">
                <a:solidFill>
                  <a:srgbClr val="FF0000"/>
                </a:solidFill>
              </a:rPr>
              <a:t>y</a:t>
            </a:r>
            <a:r>
              <a:rPr lang="en-GB" sz="3600" dirty="0">
                <a:solidFill>
                  <a:schemeClr val="bg1"/>
                </a:solidFill>
              </a:rPr>
              <a:t> boulder.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3" grpId="0"/>
      <p:bldP spid="5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g___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__ob__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c____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s__v__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451677" cy="301746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survey</a:t>
            </a:r>
          </a:p>
          <a:p>
            <a:pPr algn="ctr"/>
            <a:r>
              <a:rPr lang="en-GB" sz="4400" dirty="0"/>
              <a:t>disobey</a:t>
            </a:r>
          </a:p>
          <a:p>
            <a:pPr algn="ctr"/>
            <a:r>
              <a:rPr lang="en-GB" sz="4400" dirty="0"/>
              <a:t>convey</a:t>
            </a:r>
          </a:p>
          <a:p>
            <a:pPr algn="ctr"/>
            <a:r>
              <a:rPr lang="en-GB" sz="4400" dirty="0"/>
              <a:t>grey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5030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g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rey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2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ob</a:t>
            </a:r>
            <a:r>
              <a:rPr lang="en-GB" sz="32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ey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onvey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ur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ey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451677" cy="301746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survey</a:t>
            </a:r>
          </a:p>
          <a:p>
            <a:pPr algn="ctr"/>
            <a:r>
              <a:rPr lang="en-GB" sz="4400" dirty="0"/>
              <a:t>disobey</a:t>
            </a:r>
          </a:p>
          <a:p>
            <a:pPr algn="ctr"/>
            <a:r>
              <a:rPr lang="en-GB" sz="4400" dirty="0"/>
              <a:t>convey</a:t>
            </a:r>
          </a:p>
          <a:p>
            <a:pPr algn="ctr"/>
            <a:r>
              <a:rPr lang="en-GB" sz="4400" dirty="0"/>
              <a:t>grey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A1A26215-2054-AEB7-4BEC-E2B550F293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0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04820723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SY3T1AW2L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SY3T1AW2P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SY3T1AW2S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SY3T1AW2F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SY3T1AW2A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SY3T1AW2Sa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SY3T1AW2Fe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064CD7A-592F-65A0-6AF0-30FE470B98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E6189A3-DD36-B02C-7048-3AEF956C7420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90DBDD1C-2BC0-7310-E41B-376DAA55E60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5527" y="2245776"/>
            <a:ext cx="2283757" cy="267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1.	they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obey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prey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grey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2718" y="2245776"/>
            <a:ext cx="2816827" cy="267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survey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disobey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convey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hey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77461CC-1B32-89F4-B1A0-D5CE23ADF3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211A6709-9F8B-C2D3-250F-8B6E993FA0FD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Content Placeholder 9" descr="A sign on a wall&#10;&#10;AI-generated content may be incorrect.">
            <a:extLst>
              <a:ext uri="{FF2B5EF4-FFF2-40B4-BE49-F238E27FC236}">
                <a16:creationId xmlns:a16="http://schemas.microsoft.com/office/drawing/2014/main" id="{2D929659-12E3-8157-F962-903DDEACB20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4892" y="1823221"/>
            <a:ext cx="5904284" cy="4405504"/>
          </a:xfrm>
        </p:spPr>
      </p:pic>
    </p:spTree>
    <p:extLst>
      <p:ext uri="{BB962C8B-B14F-4D97-AF65-F5344CB8AC3E}">
        <p14:creationId xmlns:p14="http://schemas.microsoft.com/office/powerpoint/2010/main" val="4739642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781E1AA-80A7-5147-B6C2-5CE21FB625B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812" y="2462655"/>
            <a:ext cx="9144000" cy="114953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/ay/ sound spelt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ey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5207FC1B-08CC-39DE-1F29-F338F56A35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B2891D00-9419-57CF-61EE-79EC09F504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A6A85F37-7960-E5D5-0916-9F538F007F1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0872 0.529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30" y="264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177 -0.03542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89" y="-1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941B46DB-057C-B41C-0B08-BAB2094C19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7492" y="696877"/>
            <a:ext cx="9530716" cy="134274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anyone remember how the long /ay/ sound can be formed? 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D420C5BF-A962-1B18-0E38-F07B31E686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1575" y="5311162"/>
            <a:ext cx="10670959" cy="1250535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3200" dirty="0">
                <a:solidFill>
                  <a:schemeClr val="bg1"/>
                </a:solidFill>
                <a:latin typeface="+mj-lt"/>
              </a:rPr>
              <a:t>But we are looking at yet another way of making a long /ay/ sound!</a:t>
            </a:r>
            <a:endParaRPr lang="en-GB" altLang="en-US" sz="36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8600EB8-CFB7-4E7D-6CF4-75A3E71FBDC9}"/>
              </a:ext>
            </a:extLst>
          </p:cNvPr>
          <p:cNvGrpSpPr/>
          <p:nvPr/>
        </p:nvGrpSpPr>
        <p:grpSpPr>
          <a:xfrm>
            <a:off x="94234" y="2468323"/>
            <a:ext cx="2795357" cy="2345886"/>
            <a:chOff x="-1561" y="1794653"/>
            <a:chExt cx="3701143" cy="269744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FA36166D-F06A-ADBE-4322-D4989AFE2253}"/>
                </a:ext>
              </a:extLst>
            </p:cNvPr>
            <p:cNvSpPr/>
            <p:nvPr/>
          </p:nvSpPr>
          <p:spPr>
            <a:xfrm>
              <a:off x="266330" y="1794653"/>
              <a:ext cx="3036163" cy="269744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FFC6E0C-537C-B410-4E47-EB4CB00BB1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1" y="1847521"/>
              <a:ext cx="3701143" cy="5918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400" dirty="0">
                  <a:solidFill>
                    <a:schemeClr val="bg1"/>
                  </a:solidFill>
                  <a:latin typeface="+mj-lt"/>
                </a:rPr>
                <a:t>a-e as in b</a:t>
              </a:r>
              <a:r>
                <a:rPr lang="en-GB" altLang="en-US" sz="2400" b="1" u="sng" dirty="0">
                  <a:solidFill>
                    <a:schemeClr val="bg1"/>
                  </a:solidFill>
                  <a:latin typeface="+mj-lt"/>
                </a:rPr>
                <a:t>a</a:t>
              </a:r>
              <a:r>
                <a:rPr lang="en-GB" altLang="en-US" sz="2400" dirty="0">
                  <a:solidFill>
                    <a:schemeClr val="bg1"/>
                  </a:solidFill>
                  <a:latin typeface="+mj-lt"/>
                </a:rPr>
                <a:t>k</a:t>
              </a:r>
              <a:r>
                <a:rPr lang="en-GB" altLang="en-US" sz="2400" b="1" u="sng" dirty="0">
                  <a:solidFill>
                    <a:schemeClr val="bg1"/>
                  </a:solidFill>
                  <a:latin typeface="+mj-lt"/>
                </a:rPr>
                <a:t>e</a:t>
              </a:r>
            </a:p>
          </p:txBody>
        </p:sp>
        <p:pic>
          <p:nvPicPr>
            <p:cNvPr id="4" name="Picture 3" descr="A picture containing person, indoor, rolling pin&#10;&#10;Description automatically generated">
              <a:extLst>
                <a:ext uri="{FF2B5EF4-FFF2-40B4-BE49-F238E27FC236}">
                  <a16:creationId xmlns:a16="http://schemas.microsoft.com/office/drawing/2014/main" id="{FEF6795A-AED7-81A9-A1CB-45DF21A581B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1833" y="2521312"/>
              <a:ext cx="2534808" cy="1689872"/>
            </a:xfrm>
            <a:prstGeom prst="rect">
              <a:avLst/>
            </a:prstGeom>
            <a:effectLst/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510C7E22-7E27-C330-6263-0F5EAE6913E6}"/>
              </a:ext>
            </a:extLst>
          </p:cNvPr>
          <p:cNvGrpSpPr/>
          <p:nvPr/>
        </p:nvGrpSpPr>
        <p:grpSpPr>
          <a:xfrm>
            <a:off x="3133562" y="2466999"/>
            <a:ext cx="2565317" cy="2345886"/>
            <a:chOff x="4471386" y="1794653"/>
            <a:chExt cx="3249227" cy="269744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A565D3DF-0BA1-021F-5254-0F044D9A948E}"/>
                </a:ext>
              </a:extLst>
            </p:cNvPr>
            <p:cNvSpPr/>
            <p:nvPr/>
          </p:nvSpPr>
          <p:spPr>
            <a:xfrm>
              <a:off x="4510001" y="1794653"/>
              <a:ext cx="3036163" cy="269744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B1BFCE5-2BF5-481E-7DE3-9165F9E61B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1386" y="1799135"/>
              <a:ext cx="3249227" cy="662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ai as in tr</a:t>
              </a:r>
              <a:r>
                <a:rPr lang="en-GB" altLang="en-US" sz="2800" b="1" u="sng" dirty="0">
                  <a:solidFill>
                    <a:schemeClr val="bg1"/>
                  </a:solidFill>
                  <a:latin typeface="+mj-lt"/>
                </a:rPr>
                <a:t>ai</a:t>
              </a: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n</a:t>
              </a:r>
            </a:p>
          </p:txBody>
        </p:sp>
        <p:pic>
          <p:nvPicPr>
            <p:cNvPr id="7" name="Picture 6" descr="A train with smoke coming out of it&#10;&#10;Description automatically generated with medium confidence">
              <a:extLst>
                <a:ext uri="{FF2B5EF4-FFF2-40B4-BE49-F238E27FC236}">
                  <a16:creationId xmlns:a16="http://schemas.microsoft.com/office/drawing/2014/main" id="{131D5455-A533-0691-42E5-DB5952B924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60678" y="2495106"/>
              <a:ext cx="2534808" cy="1800717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7BD6F5CB-9E3F-316F-9FF7-3F2350FAC1B1}"/>
              </a:ext>
            </a:extLst>
          </p:cNvPr>
          <p:cNvGrpSpPr/>
          <p:nvPr/>
        </p:nvGrpSpPr>
        <p:grpSpPr>
          <a:xfrm>
            <a:off x="5942850" y="2466735"/>
            <a:ext cx="2965946" cy="2346151"/>
            <a:chOff x="8421182" y="1783026"/>
            <a:chExt cx="3701143" cy="270457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849786F2-689D-AF18-3773-3E1A2A216B14}"/>
                </a:ext>
              </a:extLst>
            </p:cNvPr>
            <p:cNvSpPr/>
            <p:nvPr/>
          </p:nvSpPr>
          <p:spPr>
            <a:xfrm>
              <a:off x="8753673" y="1790149"/>
              <a:ext cx="3036163" cy="269744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FF5EEBA-BF46-DD47-319C-5CFDBB9E9B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21182" y="1783026"/>
              <a:ext cx="3701143" cy="664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ay as in pr</a:t>
              </a:r>
              <a:r>
                <a:rPr lang="en-GB" altLang="en-US" sz="2800" b="1" u="sng" dirty="0">
                  <a:solidFill>
                    <a:schemeClr val="bg1"/>
                  </a:solidFill>
                  <a:latin typeface="+mj-lt"/>
                </a:rPr>
                <a:t>ay</a:t>
              </a:r>
            </a:p>
          </p:txBody>
        </p:sp>
        <p:pic>
          <p:nvPicPr>
            <p:cNvPr id="21" name="Picture 20" descr="A picture containing person, wall&#10;&#10;Description automatically generated">
              <a:extLst>
                <a:ext uri="{FF2B5EF4-FFF2-40B4-BE49-F238E27FC236}">
                  <a16:creationId xmlns:a16="http://schemas.microsoft.com/office/drawing/2014/main" id="{DFE5A4E6-7ED6-86E1-68DC-EE2656AC9B3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925543" y="2431234"/>
              <a:ext cx="2682957" cy="1788638"/>
            </a:xfrm>
            <a:prstGeom prst="rect">
              <a:avLst/>
            </a:prstGeom>
          </p:spPr>
        </p:pic>
      </p:grp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5588" y="851852"/>
            <a:ext cx="1876789" cy="175101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A7199715-4B86-4396-EFBA-995134C41316}"/>
              </a:ext>
            </a:extLst>
          </p:cNvPr>
          <p:cNvGrpSpPr/>
          <p:nvPr/>
        </p:nvGrpSpPr>
        <p:grpSpPr>
          <a:xfrm>
            <a:off x="9091804" y="2452707"/>
            <a:ext cx="2966400" cy="2347200"/>
            <a:chOff x="9091804" y="2452707"/>
            <a:chExt cx="2966400" cy="2347200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DB30F8C4-1BAD-2311-6DE7-9F30340D66A0}"/>
                </a:ext>
              </a:extLst>
            </p:cNvPr>
            <p:cNvGrpSpPr/>
            <p:nvPr/>
          </p:nvGrpSpPr>
          <p:grpSpPr>
            <a:xfrm>
              <a:off x="9091804" y="2452707"/>
              <a:ext cx="2966400" cy="2347200"/>
              <a:chOff x="8432054" y="1783331"/>
              <a:chExt cx="3701143" cy="2704266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9" name="Rectangle: Rounded Corners 18">
                <a:extLst>
                  <a:ext uri="{FF2B5EF4-FFF2-40B4-BE49-F238E27FC236}">
                    <a16:creationId xmlns:a16="http://schemas.microsoft.com/office/drawing/2014/main" id="{6779C1C6-E7B4-C437-32C8-72CCD0C4300B}"/>
                  </a:ext>
                </a:extLst>
              </p:cNvPr>
              <p:cNvSpPr/>
              <p:nvPr/>
            </p:nvSpPr>
            <p:spPr>
              <a:xfrm>
                <a:off x="8753673" y="1790149"/>
                <a:ext cx="3036163" cy="2697448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2F318759-8DB5-DD4C-0DAA-35FBBE2F01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432054" y="1783331"/>
                <a:ext cx="3701143" cy="6639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72000" rIns="0" bIns="72000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800" dirty="0">
                    <a:solidFill>
                      <a:schemeClr val="bg1"/>
                    </a:solidFill>
                    <a:latin typeface="+mj-lt"/>
                  </a:rPr>
                  <a:t>ei as in </a:t>
                </a:r>
                <a:r>
                  <a:rPr lang="en-GB" altLang="en-US" sz="2800" b="1" u="sng" dirty="0">
                    <a:solidFill>
                      <a:schemeClr val="bg1"/>
                    </a:solidFill>
                    <a:latin typeface="+mj-lt"/>
                  </a:rPr>
                  <a:t>ei</a:t>
                </a:r>
                <a:r>
                  <a:rPr lang="en-GB" altLang="en-US" sz="2800" dirty="0">
                    <a:solidFill>
                      <a:schemeClr val="bg1"/>
                    </a:solidFill>
                    <a:latin typeface="+mj-lt"/>
                  </a:rPr>
                  <a:t>ghth</a:t>
                </a:r>
                <a:endParaRPr lang="en-GB" altLang="en-US" sz="28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pic>
          <p:nvPicPr>
            <p:cNvPr id="9" name="Picture 8" descr="A pizza on a plate&#10;&#10;Description automatically generated with low confidence">
              <a:extLst>
                <a:ext uri="{FF2B5EF4-FFF2-40B4-BE49-F238E27FC236}">
                  <a16:creationId xmlns:a16="http://schemas.microsoft.com/office/drawing/2014/main" id="{BE6595B2-7465-D557-484C-0423864CA90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53573" y="3056984"/>
              <a:ext cx="2285645" cy="1523657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iagram, background pattern&#10;&#10;Description automatically generated">
            <a:extLst>
              <a:ext uri="{FF2B5EF4-FFF2-40B4-BE49-F238E27FC236}">
                <a16:creationId xmlns:a16="http://schemas.microsoft.com/office/drawing/2014/main" id="{25FA8E99-0DB9-3110-D38F-618624400E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1010193" y="461701"/>
            <a:ext cx="10458995" cy="107451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spot </a:t>
            </a:r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the</a:t>
            </a:r>
            <a:r>
              <a:rPr lang="en-GB" sz="3200" dirty="0">
                <a:solidFill>
                  <a:schemeClr val="bg1"/>
                </a:solidFill>
              </a:rPr>
              <a:t> letters forming the /ay/ sound?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552C451-E7B9-C39F-F395-92789DA1DAA0}"/>
              </a:ext>
            </a:extLst>
          </p:cNvPr>
          <p:cNvGrpSpPr/>
          <p:nvPr/>
        </p:nvGrpSpPr>
        <p:grpSpPr>
          <a:xfrm>
            <a:off x="1765993" y="1918549"/>
            <a:ext cx="4208087" cy="3281524"/>
            <a:chOff x="1765993" y="1918549"/>
            <a:chExt cx="4208087" cy="3281524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D04375B3-4887-4BB4-B487-FA4B7B1DCAA4}"/>
                </a:ext>
              </a:extLst>
            </p:cNvPr>
            <p:cNvGrpSpPr/>
            <p:nvPr/>
          </p:nvGrpSpPr>
          <p:grpSpPr>
            <a:xfrm>
              <a:off x="1765993" y="1918549"/>
              <a:ext cx="4208087" cy="3281524"/>
              <a:chOff x="1765993" y="1918549"/>
              <a:chExt cx="4208087" cy="3281524"/>
            </a:xfrm>
          </p:grpSpPr>
          <p:sp>
            <p:nvSpPr>
              <p:cNvPr id="22" name="Rectangle: Rounded Corners 21">
                <a:extLst>
                  <a:ext uri="{FF2B5EF4-FFF2-40B4-BE49-F238E27FC236}">
                    <a16:creationId xmlns:a16="http://schemas.microsoft.com/office/drawing/2014/main" id="{A386D275-8C10-5C81-AB25-C9A784C5467C}"/>
                  </a:ext>
                </a:extLst>
              </p:cNvPr>
              <p:cNvSpPr/>
              <p:nvPr/>
            </p:nvSpPr>
            <p:spPr>
              <a:xfrm>
                <a:off x="1765993" y="1918549"/>
                <a:ext cx="4208087" cy="3281524"/>
              </a:xfrm>
              <a:prstGeom prst="roundRect">
                <a:avLst/>
              </a:prstGeom>
              <a:solidFill>
                <a:srgbClr val="7030A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DA93DE8F-E96A-B89B-0DD3-772A93E5DEB2}"/>
                  </a:ext>
                </a:extLst>
              </p:cNvPr>
              <p:cNvSpPr/>
              <p:nvPr/>
            </p:nvSpPr>
            <p:spPr>
              <a:xfrm>
                <a:off x="2372731" y="2752222"/>
                <a:ext cx="2875460" cy="206361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sp>
          <p:nvSpPr>
            <p:cNvPr id="13" name="Rounded Rectangle 12"/>
            <p:cNvSpPr/>
            <p:nvPr/>
          </p:nvSpPr>
          <p:spPr>
            <a:xfrm>
              <a:off x="2336889" y="2152242"/>
              <a:ext cx="2947144" cy="508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grey</a:t>
              </a:r>
            </a:p>
          </p:txBody>
        </p:sp>
      </p:grp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763FBE8B-8B2C-2627-903E-F057F4FCA35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6663" y="1304609"/>
            <a:ext cx="2432418" cy="1355633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6ACC67BA-FBB0-71CF-D88A-3E7FC5E08EE0}"/>
              </a:ext>
            </a:extLst>
          </p:cNvPr>
          <p:cNvGrpSpPr/>
          <p:nvPr/>
        </p:nvGrpSpPr>
        <p:grpSpPr>
          <a:xfrm>
            <a:off x="6240783" y="1918549"/>
            <a:ext cx="4208087" cy="3281524"/>
            <a:chOff x="6339840" y="1918549"/>
            <a:chExt cx="4208087" cy="3281524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ABBB14FE-F665-A421-DA9B-AA11EEC3ED41}"/>
                </a:ext>
              </a:extLst>
            </p:cNvPr>
            <p:cNvSpPr/>
            <p:nvPr/>
          </p:nvSpPr>
          <p:spPr>
            <a:xfrm>
              <a:off x="6339840" y="1918549"/>
              <a:ext cx="4208087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BF4BD51-3744-0D72-5538-849519D3C335}"/>
                </a:ext>
              </a:extLst>
            </p:cNvPr>
            <p:cNvSpPr txBox="1"/>
            <p:nvPr/>
          </p:nvSpPr>
          <p:spPr>
            <a:xfrm>
              <a:off x="6890327" y="2105891"/>
              <a:ext cx="32973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survey</a:t>
              </a:r>
            </a:p>
          </p:txBody>
        </p:sp>
        <p:pic>
          <p:nvPicPr>
            <p:cNvPr id="5" name="Picture 4" descr="A person holding a baby&#10;&#10;Description automatically generated with low confidence">
              <a:extLst>
                <a:ext uri="{FF2B5EF4-FFF2-40B4-BE49-F238E27FC236}">
                  <a16:creationId xmlns:a16="http://schemas.microsoft.com/office/drawing/2014/main" id="{556AF747-9626-FCD3-94A6-9D0E9FCE026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32002" y="2852641"/>
              <a:ext cx="3014032" cy="186277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11179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iagram, background pattern&#10;&#10;Description automatically generated">
            <a:extLst>
              <a:ext uri="{FF2B5EF4-FFF2-40B4-BE49-F238E27FC236}">
                <a16:creationId xmlns:a16="http://schemas.microsoft.com/office/drawing/2014/main" id="{25FA8E99-0DB9-3110-D38F-618624400E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1010193" y="461701"/>
            <a:ext cx="10458995" cy="107451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spot </a:t>
            </a:r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the</a:t>
            </a:r>
            <a:r>
              <a:rPr lang="en-GB" sz="3200" dirty="0">
                <a:solidFill>
                  <a:schemeClr val="bg1"/>
                </a:solidFill>
              </a:rPr>
              <a:t> letters forming the /ay/ sound?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274617" y="5433766"/>
            <a:ext cx="9476509" cy="800584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+mj-lt"/>
              </a:rPr>
              <a:t>Sometimes the /ay/ sound is spelt </a:t>
            </a:r>
            <a:r>
              <a:rPr lang="en-GB" sz="3600" u="sng" dirty="0">
                <a:solidFill>
                  <a:schemeClr val="bg1"/>
                </a:solidFill>
                <a:latin typeface="+mj-lt"/>
              </a:rPr>
              <a:t>ey</a:t>
            </a:r>
            <a:r>
              <a:rPr lang="en-GB" sz="3600" dirty="0">
                <a:solidFill>
                  <a:schemeClr val="bg1"/>
                </a:solidFill>
                <a:latin typeface="+mj-lt"/>
              </a:rPr>
              <a:t>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096000" y="1893624"/>
            <a:ext cx="2947143" cy="508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ysClr val="windowText" lastClr="000000"/>
                </a:solidFill>
                <a:latin typeface="+mj-lt"/>
              </a:rPr>
              <a:t>neighbour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552C451-E7B9-C39F-F395-92789DA1DAA0}"/>
              </a:ext>
            </a:extLst>
          </p:cNvPr>
          <p:cNvGrpSpPr/>
          <p:nvPr/>
        </p:nvGrpSpPr>
        <p:grpSpPr>
          <a:xfrm>
            <a:off x="1765993" y="1918549"/>
            <a:ext cx="4208087" cy="3281524"/>
            <a:chOff x="1765993" y="1918549"/>
            <a:chExt cx="4208087" cy="3281524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D04375B3-4887-4BB4-B487-FA4B7B1DCAA4}"/>
                </a:ext>
              </a:extLst>
            </p:cNvPr>
            <p:cNvGrpSpPr/>
            <p:nvPr/>
          </p:nvGrpSpPr>
          <p:grpSpPr>
            <a:xfrm>
              <a:off x="1765993" y="1918549"/>
              <a:ext cx="4208087" cy="3281524"/>
              <a:chOff x="1765993" y="1918549"/>
              <a:chExt cx="4208087" cy="3281524"/>
            </a:xfrm>
          </p:grpSpPr>
          <p:sp>
            <p:nvSpPr>
              <p:cNvPr id="22" name="Rectangle: Rounded Corners 21">
                <a:extLst>
                  <a:ext uri="{FF2B5EF4-FFF2-40B4-BE49-F238E27FC236}">
                    <a16:creationId xmlns:a16="http://schemas.microsoft.com/office/drawing/2014/main" id="{A386D275-8C10-5C81-AB25-C9A784C5467C}"/>
                  </a:ext>
                </a:extLst>
              </p:cNvPr>
              <p:cNvSpPr/>
              <p:nvPr/>
            </p:nvSpPr>
            <p:spPr>
              <a:xfrm>
                <a:off x="1765993" y="1918549"/>
                <a:ext cx="4208087" cy="3281524"/>
              </a:xfrm>
              <a:prstGeom prst="roundRect">
                <a:avLst/>
              </a:prstGeom>
              <a:solidFill>
                <a:srgbClr val="7030A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DA93DE8F-E96A-B89B-0DD3-772A93E5DEB2}"/>
                  </a:ext>
                </a:extLst>
              </p:cNvPr>
              <p:cNvSpPr/>
              <p:nvPr/>
            </p:nvSpPr>
            <p:spPr>
              <a:xfrm>
                <a:off x="2372731" y="2752222"/>
                <a:ext cx="2875460" cy="206361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sp>
          <p:nvSpPr>
            <p:cNvPr id="13" name="Rounded Rectangle 12"/>
            <p:cNvSpPr/>
            <p:nvPr/>
          </p:nvSpPr>
          <p:spPr>
            <a:xfrm>
              <a:off x="2336889" y="2152242"/>
              <a:ext cx="2947144" cy="508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gr</a:t>
              </a:r>
              <a:r>
                <a:rPr lang="en-GB" sz="3600" u="sng" dirty="0">
                  <a:solidFill>
                    <a:srgbClr val="FFFF00"/>
                  </a:solidFill>
                </a:rPr>
                <a:t>ey</a:t>
              </a:r>
            </a:p>
          </p:txBody>
        </p:sp>
      </p:grp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763FBE8B-8B2C-2627-903E-F057F4FCA35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6663" y="1304609"/>
            <a:ext cx="2432418" cy="1355633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6ACC67BA-FBB0-71CF-D88A-3E7FC5E08EE0}"/>
              </a:ext>
            </a:extLst>
          </p:cNvPr>
          <p:cNvGrpSpPr/>
          <p:nvPr/>
        </p:nvGrpSpPr>
        <p:grpSpPr>
          <a:xfrm>
            <a:off x="6339840" y="1918549"/>
            <a:ext cx="4208087" cy="3281524"/>
            <a:chOff x="6339840" y="1918549"/>
            <a:chExt cx="4208087" cy="3281524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ABBB14FE-F665-A421-DA9B-AA11EEC3ED41}"/>
                </a:ext>
              </a:extLst>
            </p:cNvPr>
            <p:cNvSpPr/>
            <p:nvPr/>
          </p:nvSpPr>
          <p:spPr>
            <a:xfrm>
              <a:off x="6339840" y="1918549"/>
              <a:ext cx="4208087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BF4BD51-3744-0D72-5538-849519D3C335}"/>
                </a:ext>
              </a:extLst>
            </p:cNvPr>
            <p:cNvSpPr txBox="1"/>
            <p:nvPr/>
          </p:nvSpPr>
          <p:spPr>
            <a:xfrm>
              <a:off x="6890327" y="2105891"/>
              <a:ext cx="32973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surv</a:t>
              </a:r>
              <a:r>
                <a:rPr lang="en-GB" sz="3600" u="sng" dirty="0">
                  <a:solidFill>
                    <a:srgbClr val="FFFF00"/>
                  </a:solidFill>
                </a:rPr>
                <a:t>ey</a:t>
              </a:r>
            </a:p>
          </p:txBody>
        </p:sp>
        <p:pic>
          <p:nvPicPr>
            <p:cNvPr id="5" name="Picture 4" descr="A person holding a baby&#10;&#10;Description automatically generated with low confidence">
              <a:extLst>
                <a:ext uri="{FF2B5EF4-FFF2-40B4-BE49-F238E27FC236}">
                  <a16:creationId xmlns:a16="http://schemas.microsoft.com/office/drawing/2014/main" id="{556AF747-9626-FCD3-94A6-9D0E9FCE026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32002" y="2852641"/>
              <a:ext cx="3014032" cy="186277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883280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, background pattern&#10;&#10;Description automatically generated">
            <a:extLst>
              <a:ext uri="{FF2B5EF4-FFF2-40B4-BE49-F238E27FC236}">
                <a16:creationId xmlns:a16="http://schemas.microsoft.com/office/drawing/2014/main" id="{483D34DF-7466-7ABE-FFDB-ABE293D75A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6651" y="488304"/>
            <a:ext cx="1045028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So the long /ay/ sound can be formed using: 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8600EB8-CFB7-4E7D-6CF4-75A3E71FBDC9}"/>
              </a:ext>
            </a:extLst>
          </p:cNvPr>
          <p:cNvGrpSpPr/>
          <p:nvPr/>
        </p:nvGrpSpPr>
        <p:grpSpPr>
          <a:xfrm>
            <a:off x="2223897" y="1716420"/>
            <a:ext cx="2795357" cy="2345886"/>
            <a:chOff x="-1561" y="1794653"/>
            <a:chExt cx="3701143" cy="269744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FA36166D-F06A-ADBE-4322-D4989AFE2253}"/>
                </a:ext>
              </a:extLst>
            </p:cNvPr>
            <p:cNvSpPr/>
            <p:nvPr/>
          </p:nvSpPr>
          <p:spPr>
            <a:xfrm>
              <a:off x="266330" y="1794653"/>
              <a:ext cx="3036163" cy="269744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FFC6E0C-537C-B410-4E47-EB4CB00BB1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1" y="1847521"/>
              <a:ext cx="3701143" cy="5918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400" dirty="0">
                  <a:solidFill>
                    <a:schemeClr val="bg1"/>
                  </a:solidFill>
                  <a:latin typeface="+mj-lt"/>
                </a:rPr>
                <a:t>a-e as in b</a:t>
              </a:r>
              <a:r>
                <a:rPr lang="en-GB" altLang="en-US" sz="2400" b="1" u="sng" dirty="0">
                  <a:solidFill>
                    <a:schemeClr val="bg1"/>
                  </a:solidFill>
                  <a:latin typeface="+mj-lt"/>
                </a:rPr>
                <a:t>a</a:t>
              </a:r>
              <a:r>
                <a:rPr lang="en-GB" altLang="en-US" sz="2400" dirty="0">
                  <a:solidFill>
                    <a:schemeClr val="bg1"/>
                  </a:solidFill>
                  <a:latin typeface="+mj-lt"/>
                </a:rPr>
                <a:t>k</a:t>
              </a:r>
              <a:r>
                <a:rPr lang="en-GB" altLang="en-US" sz="2400" b="1" u="sng" dirty="0">
                  <a:solidFill>
                    <a:schemeClr val="bg1"/>
                  </a:solidFill>
                  <a:latin typeface="+mj-lt"/>
                </a:rPr>
                <a:t>e</a:t>
              </a:r>
            </a:p>
          </p:txBody>
        </p:sp>
        <p:pic>
          <p:nvPicPr>
            <p:cNvPr id="4" name="Picture 3" descr="A picture containing person, indoor, rolling pin&#10;&#10;Description automatically generated">
              <a:extLst>
                <a:ext uri="{FF2B5EF4-FFF2-40B4-BE49-F238E27FC236}">
                  <a16:creationId xmlns:a16="http://schemas.microsoft.com/office/drawing/2014/main" id="{FEF6795A-AED7-81A9-A1CB-45DF21A581B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1833" y="2521312"/>
              <a:ext cx="2534808" cy="1689872"/>
            </a:xfrm>
            <a:prstGeom prst="rect">
              <a:avLst/>
            </a:prstGeom>
            <a:effectLst/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510C7E22-7E27-C330-6263-0F5EAE6913E6}"/>
              </a:ext>
            </a:extLst>
          </p:cNvPr>
          <p:cNvGrpSpPr/>
          <p:nvPr/>
        </p:nvGrpSpPr>
        <p:grpSpPr>
          <a:xfrm>
            <a:off x="5263225" y="1715096"/>
            <a:ext cx="2565317" cy="2345886"/>
            <a:chOff x="4471386" y="1794653"/>
            <a:chExt cx="3249227" cy="269744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A565D3DF-0BA1-021F-5254-0F044D9A948E}"/>
                </a:ext>
              </a:extLst>
            </p:cNvPr>
            <p:cNvSpPr/>
            <p:nvPr/>
          </p:nvSpPr>
          <p:spPr>
            <a:xfrm>
              <a:off x="4510001" y="1794653"/>
              <a:ext cx="3036163" cy="269744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B1BFCE5-2BF5-481E-7DE3-9165F9E61B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1386" y="1799135"/>
              <a:ext cx="3249227" cy="662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ai as in tr</a:t>
              </a:r>
              <a:r>
                <a:rPr lang="en-GB" altLang="en-US" sz="2800" b="1" u="sng" dirty="0">
                  <a:solidFill>
                    <a:schemeClr val="bg1"/>
                  </a:solidFill>
                  <a:latin typeface="+mj-lt"/>
                </a:rPr>
                <a:t>ai</a:t>
              </a: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n</a:t>
              </a:r>
            </a:p>
          </p:txBody>
        </p:sp>
        <p:pic>
          <p:nvPicPr>
            <p:cNvPr id="7" name="Picture 6" descr="A train with smoke coming out of it&#10;&#10;Description automatically generated with medium confidence">
              <a:extLst>
                <a:ext uri="{FF2B5EF4-FFF2-40B4-BE49-F238E27FC236}">
                  <a16:creationId xmlns:a16="http://schemas.microsoft.com/office/drawing/2014/main" id="{131D5455-A533-0691-42E5-DB5952B924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60678" y="2495106"/>
              <a:ext cx="2534808" cy="1800717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7BD6F5CB-9E3F-316F-9FF7-3F2350FAC1B1}"/>
              </a:ext>
            </a:extLst>
          </p:cNvPr>
          <p:cNvGrpSpPr/>
          <p:nvPr/>
        </p:nvGrpSpPr>
        <p:grpSpPr>
          <a:xfrm>
            <a:off x="8072513" y="1714832"/>
            <a:ext cx="2965946" cy="2346151"/>
            <a:chOff x="8421182" y="1783026"/>
            <a:chExt cx="3701143" cy="270457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849786F2-689D-AF18-3773-3E1A2A216B14}"/>
                </a:ext>
              </a:extLst>
            </p:cNvPr>
            <p:cNvSpPr/>
            <p:nvPr/>
          </p:nvSpPr>
          <p:spPr>
            <a:xfrm>
              <a:off x="8753673" y="1790149"/>
              <a:ext cx="3036163" cy="269744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FF5EEBA-BF46-DD47-319C-5CFDBB9E9B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21182" y="1783026"/>
              <a:ext cx="3701143" cy="664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2800" dirty="0">
                  <a:solidFill>
                    <a:schemeClr val="bg1"/>
                  </a:solidFill>
                  <a:latin typeface="+mj-lt"/>
                </a:rPr>
                <a:t>ay as in pr</a:t>
              </a:r>
              <a:r>
                <a:rPr lang="en-GB" altLang="en-US" sz="2800" b="1" u="sng" dirty="0">
                  <a:solidFill>
                    <a:schemeClr val="bg1"/>
                  </a:solidFill>
                  <a:latin typeface="+mj-lt"/>
                </a:rPr>
                <a:t>ay</a:t>
              </a:r>
            </a:p>
          </p:txBody>
        </p:sp>
        <p:pic>
          <p:nvPicPr>
            <p:cNvPr id="21" name="Picture 20" descr="A picture containing person, wall&#10;&#10;Description automatically generated">
              <a:extLst>
                <a:ext uri="{FF2B5EF4-FFF2-40B4-BE49-F238E27FC236}">
                  <a16:creationId xmlns:a16="http://schemas.microsoft.com/office/drawing/2014/main" id="{DFE5A4E6-7ED6-86E1-68DC-EE2656AC9B3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925543" y="2431234"/>
              <a:ext cx="2682957" cy="1788638"/>
            </a:xfrm>
            <a:prstGeom prst="rect">
              <a:avLst/>
            </a:prstGeom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05AB9154-9CBA-05AA-6400-EE6AF214CB87}"/>
              </a:ext>
            </a:extLst>
          </p:cNvPr>
          <p:cNvGrpSpPr/>
          <p:nvPr/>
        </p:nvGrpSpPr>
        <p:grpSpPr>
          <a:xfrm>
            <a:off x="6570777" y="4293999"/>
            <a:ext cx="3083527" cy="2381091"/>
            <a:chOff x="5930595" y="4185403"/>
            <a:chExt cx="3083527" cy="238109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DB30F8C4-1BAD-2311-6DE7-9F30340D66A0}"/>
                </a:ext>
              </a:extLst>
            </p:cNvPr>
            <p:cNvGrpSpPr/>
            <p:nvPr/>
          </p:nvGrpSpPr>
          <p:grpSpPr>
            <a:xfrm>
              <a:off x="5930595" y="4185403"/>
              <a:ext cx="3083527" cy="2381091"/>
              <a:chOff x="8508116" y="1783331"/>
              <a:chExt cx="3701143" cy="2704266"/>
            </a:xfrm>
          </p:grpSpPr>
          <p:sp>
            <p:nvSpPr>
              <p:cNvPr id="19" name="Rectangle: Rounded Corners 18">
                <a:extLst>
                  <a:ext uri="{FF2B5EF4-FFF2-40B4-BE49-F238E27FC236}">
                    <a16:creationId xmlns:a16="http://schemas.microsoft.com/office/drawing/2014/main" id="{6779C1C6-E7B4-C437-32C8-72CCD0C4300B}"/>
                  </a:ext>
                </a:extLst>
              </p:cNvPr>
              <p:cNvSpPr/>
              <p:nvPr/>
            </p:nvSpPr>
            <p:spPr>
              <a:xfrm>
                <a:off x="8753673" y="1790149"/>
                <a:ext cx="3036163" cy="2697448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2F318759-8DB5-DD4C-0DAA-35FBBE2F01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508116" y="1783331"/>
                <a:ext cx="3701143" cy="6545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72000" rIns="0" bIns="72000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800" dirty="0">
                    <a:solidFill>
                      <a:schemeClr val="bg1"/>
                    </a:solidFill>
                    <a:latin typeface="+mj-lt"/>
                  </a:rPr>
                  <a:t>ei as in eighth</a:t>
                </a:r>
                <a:endParaRPr lang="en-GB" altLang="en-US" sz="28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pic>
          <p:nvPicPr>
            <p:cNvPr id="9" name="Picture 8" descr="A pizza on a plate&#10;&#10;Description automatically generated with low confidence">
              <a:extLst>
                <a:ext uri="{FF2B5EF4-FFF2-40B4-BE49-F238E27FC236}">
                  <a16:creationId xmlns:a16="http://schemas.microsoft.com/office/drawing/2014/main" id="{BE6595B2-7465-D557-484C-0423864CA9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496594" y="4739769"/>
              <a:ext cx="1802674" cy="1523657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E45E148B-DDCA-EFA1-537C-51F3C7D395A9}"/>
              </a:ext>
            </a:extLst>
          </p:cNvPr>
          <p:cNvGrpSpPr/>
          <p:nvPr/>
        </p:nvGrpSpPr>
        <p:grpSpPr>
          <a:xfrm>
            <a:off x="3651463" y="4305291"/>
            <a:ext cx="2565317" cy="2345885"/>
            <a:chOff x="1765993" y="1918549"/>
            <a:chExt cx="4208087" cy="328152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31FCFE13-BA9C-E95C-D7C5-5123F1291711}"/>
                </a:ext>
              </a:extLst>
            </p:cNvPr>
            <p:cNvSpPr/>
            <p:nvPr/>
          </p:nvSpPr>
          <p:spPr>
            <a:xfrm>
              <a:off x="1765993" y="1918549"/>
              <a:ext cx="4208087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4" name="Rounded Rectangle 12">
              <a:extLst>
                <a:ext uri="{FF2B5EF4-FFF2-40B4-BE49-F238E27FC236}">
                  <a16:creationId xmlns:a16="http://schemas.microsoft.com/office/drawing/2014/main" id="{676DF09E-19C0-376C-0229-A048FBC63E05}"/>
                </a:ext>
              </a:extLst>
            </p:cNvPr>
            <p:cNvSpPr/>
            <p:nvPr/>
          </p:nvSpPr>
          <p:spPr>
            <a:xfrm>
              <a:off x="1851616" y="2146959"/>
              <a:ext cx="4036838" cy="508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800" dirty="0">
                  <a:solidFill>
                    <a:schemeClr val="bg1"/>
                  </a:solidFill>
                </a:rPr>
                <a:t>ey as in grey</a:t>
              </a:r>
              <a:endParaRPr lang="en-GB" sz="3600" dirty="0">
                <a:solidFill>
                  <a:schemeClr val="bg1"/>
                </a:solidFill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469C3C1A-5F18-4277-54A8-7D7F68E60ABD}"/>
                </a:ext>
              </a:extLst>
            </p:cNvPr>
            <p:cNvSpPr/>
            <p:nvPr/>
          </p:nvSpPr>
          <p:spPr>
            <a:xfrm>
              <a:off x="2346682" y="2742709"/>
              <a:ext cx="2875459" cy="206361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pic>
        <p:nvPicPr>
          <p:cNvPr id="27" name="Picture 26">
            <a:extLst>
              <a:ext uri="{FF2B5EF4-FFF2-40B4-BE49-F238E27FC236}">
                <a16:creationId xmlns:a16="http://schemas.microsoft.com/office/drawing/2014/main" id="{001E0425-3526-C8F4-E400-7A3C9E06336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593" y="-283711"/>
            <a:ext cx="1210940" cy="1998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814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urple background with objects on it&#10;&#10;Description automatically generated">
            <a:extLst>
              <a:ext uri="{FF2B5EF4-FFF2-40B4-BE49-F238E27FC236}">
                <a16:creationId xmlns:a16="http://schemas.microsoft.com/office/drawing/2014/main" id="{247886CF-116B-9B18-6067-7622BEF3C8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0D817DFF-9FCF-7FDD-FF1A-6FACA9E7DB4A}"/>
              </a:ext>
            </a:extLst>
          </p:cNvPr>
          <p:cNvSpPr/>
          <p:nvPr/>
        </p:nvSpPr>
        <p:spPr>
          <a:xfrm>
            <a:off x="2920538" y="1317171"/>
            <a:ext cx="8435413" cy="5366262"/>
          </a:xfrm>
          <a:prstGeom prst="roundRect">
            <a:avLst>
              <a:gd name="adj" fmla="val 5887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5235" y="225318"/>
            <a:ext cx="9795958" cy="828867"/>
          </a:xfrm>
          <a:prstGeom prst="roundRect">
            <a:avLst/>
          </a:prstGeom>
          <a:solidFill>
            <a:srgbClr val="EE8124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work out what words are missing?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0175FDF6-2936-E95A-2A76-EC54D87A2AFE}"/>
              </a:ext>
            </a:extLst>
          </p:cNvPr>
          <p:cNvSpPr txBox="1"/>
          <p:nvPr/>
        </p:nvSpPr>
        <p:spPr>
          <a:xfrm>
            <a:off x="4483197" y="2677823"/>
            <a:ext cx="15675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Andika" panose="02000000000000000000" pitchFamily="2" charset="0"/>
              </a:rPr>
              <a:t>pen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4628FBB-3BC5-C6E7-35F0-81F7C07CD804}"/>
              </a:ext>
            </a:extLst>
          </p:cNvPr>
          <p:cNvSpPr txBox="1"/>
          <p:nvPr/>
        </p:nvSpPr>
        <p:spPr>
          <a:xfrm>
            <a:off x="4698341" y="3643156"/>
            <a:ext cx="10719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Andika" panose="02000000000000000000" pitchFamily="2" charset="0"/>
              </a:rPr>
              <a:t>???</a:t>
            </a:r>
            <a:endParaRPr lang="en-GB" sz="2800" dirty="0">
              <a:latin typeface="Andika" panose="02000000000000000000" pitchFamily="2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93151C9-5AEC-19B6-C5CF-CC1F40E84DBB}"/>
              </a:ext>
            </a:extLst>
          </p:cNvPr>
          <p:cNvSpPr txBox="1"/>
          <p:nvPr/>
        </p:nvSpPr>
        <p:spPr>
          <a:xfrm>
            <a:off x="4731000" y="4500737"/>
            <a:ext cx="10719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Andika" panose="02000000000000000000" pitchFamily="2" charset="0"/>
              </a:rPr>
              <a:t>hey</a:t>
            </a:r>
            <a:endParaRPr lang="en-GB" sz="2800" dirty="0">
              <a:latin typeface="Andika" panose="02000000000000000000" pitchFamily="2" charset="0"/>
            </a:endParaRPr>
          </a:p>
        </p:txBody>
      </p:sp>
      <p:sp>
        <p:nvSpPr>
          <p:cNvPr id="31" name="Title 20">
            <a:extLst>
              <a:ext uri="{FF2B5EF4-FFF2-40B4-BE49-F238E27FC236}">
                <a16:creationId xmlns:a16="http://schemas.microsoft.com/office/drawing/2014/main" id="{7F481DF8-4AC8-E8C5-74FB-3C9A941A91D8}"/>
              </a:ext>
            </a:extLst>
          </p:cNvPr>
          <p:cNvSpPr txBox="1">
            <a:spLocks/>
          </p:cNvSpPr>
          <p:nvPr/>
        </p:nvSpPr>
        <p:spPr>
          <a:xfrm>
            <a:off x="249383" y="2235462"/>
            <a:ext cx="2321477" cy="2520284"/>
          </a:xfrm>
          <a:prstGeom prst="roundRect">
            <a:avLst/>
          </a:prstGeom>
          <a:solidFill>
            <a:srgbClr val="EE8124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Remember - Only one letter changes at each step.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564153C-8759-6277-E8C2-2EDBF2DEBE8F}"/>
              </a:ext>
            </a:extLst>
          </p:cNvPr>
          <p:cNvSpPr txBox="1"/>
          <p:nvPr/>
        </p:nvSpPr>
        <p:spPr>
          <a:xfrm>
            <a:off x="8002515" y="2677822"/>
            <a:ext cx="15675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Andika" panose="02000000000000000000" pitchFamily="2" charset="0"/>
              </a:rPr>
              <a:t>prey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616D422-68FA-0003-FEA1-3329AF47FDFF}"/>
              </a:ext>
            </a:extLst>
          </p:cNvPr>
          <p:cNvSpPr txBox="1"/>
          <p:nvPr/>
        </p:nvSpPr>
        <p:spPr>
          <a:xfrm>
            <a:off x="8217656" y="3643155"/>
            <a:ext cx="10719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Andika" panose="02000000000000000000" pitchFamily="2" charset="0"/>
              </a:rPr>
              <a:t>???</a:t>
            </a:r>
            <a:endParaRPr lang="en-GB" sz="2800" dirty="0">
              <a:latin typeface="Andika" panose="02000000000000000000" pitchFamily="2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DB6DC95-196F-43F7-88DF-5D7B4FAF57EB}"/>
              </a:ext>
            </a:extLst>
          </p:cNvPr>
          <p:cNvSpPr txBox="1"/>
          <p:nvPr/>
        </p:nvSpPr>
        <p:spPr>
          <a:xfrm>
            <a:off x="7969858" y="4500736"/>
            <a:ext cx="16597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Andika" panose="02000000000000000000" pitchFamily="2" charset="0"/>
              </a:rPr>
              <a:t>tray</a:t>
            </a:r>
            <a:endParaRPr lang="en-GB" sz="2800" dirty="0">
              <a:latin typeface="Andika" panose="02000000000000000000" pitchFamily="2" charset="0"/>
            </a:endParaRPr>
          </a:p>
        </p:txBody>
      </p:sp>
      <p:sp>
        <p:nvSpPr>
          <p:cNvPr id="8206" name="TextBox 8205">
            <a:extLst>
              <a:ext uri="{FF2B5EF4-FFF2-40B4-BE49-F238E27FC236}">
                <a16:creationId xmlns:a16="http://schemas.microsoft.com/office/drawing/2014/main" id="{03F7B608-CBE8-8547-7869-3275E4F7FA69}"/>
              </a:ext>
            </a:extLst>
          </p:cNvPr>
          <p:cNvSpPr txBox="1"/>
          <p:nvPr/>
        </p:nvSpPr>
        <p:spPr>
          <a:xfrm>
            <a:off x="4483197" y="3601288"/>
            <a:ext cx="1567521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000" b="1" u="sng" dirty="0">
                <a:latin typeface="Andika" panose="02000000000000000000" pitchFamily="2" charset="0"/>
              </a:rPr>
              <a:t>hen</a:t>
            </a:r>
            <a:endParaRPr lang="en-GB" sz="2800" b="1" u="sng" dirty="0">
              <a:latin typeface="Andika" panose="02000000000000000000" pitchFamily="2" charset="0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D4DF86B-5E71-2943-8190-0C8491C97C38}"/>
              </a:ext>
            </a:extLst>
          </p:cNvPr>
          <p:cNvGrpSpPr/>
          <p:nvPr/>
        </p:nvGrpSpPr>
        <p:grpSpPr>
          <a:xfrm>
            <a:off x="4306931" y="1604352"/>
            <a:ext cx="1920055" cy="4765340"/>
            <a:chOff x="4887781" y="1805476"/>
            <a:chExt cx="1806266" cy="3307721"/>
          </a:xfrm>
        </p:grpSpPr>
        <p:sp>
          <p:nvSpPr>
            <p:cNvPr id="2" name="Title 20">
              <a:extLst>
                <a:ext uri="{FF2B5EF4-FFF2-40B4-BE49-F238E27FC236}">
                  <a16:creationId xmlns:a16="http://schemas.microsoft.com/office/drawing/2014/main" id="{6D3100E3-3C00-4F22-D9B2-0C249A9215FE}"/>
                </a:ext>
              </a:extLst>
            </p:cNvPr>
            <p:cNvSpPr txBox="1">
              <a:spLocks/>
            </p:cNvSpPr>
            <p:nvPr/>
          </p:nvSpPr>
          <p:spPr>
            <a:xfrm>
              <a:off x="4966869" y="2414357"/>
              <a:ext cx="1648095" cy="138815"/>
            </a:xfrm>
            <a:prstGeom prst="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6" name="Title 20">
              <a:extLst>
                <a:ext uri="{FF2B5EF4-FFF2-40B4-BE49-F238E27FC236}">
                  <a16:creationId xmlns:a16="http://schemas.microsoft.com/office/drawing/2014/main" id="{22EE0314-82C5-EE67-7A8A-660C23F4A3E7}"/>
                </a:ext>
              </a:extLst>
            </p:cNvPr>
            <p:cNvSpPr txBox="1">
              <a:spLocks/>
            </p:cNvSpPr>
            <p:nvPr/>
          </p:nvSpPr>
          <p:spPr>
            <a:xfrm>
              <a:off x="4966870" y="3047084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7" name="Title 20">
              <a:extLst>
                <a:ext uri="{FF2B5EF4-FFF2-40B4-BE49-F238E27FC236}">
                  <a16:creationId xmlns:a16="http://schemas.microsoft.com/office/drawing/2014/main" id="{E9DD3211-2D76-FD84-2E07-21A6FA31A936}"/>
                </a:ext>
              </a:extLst>
            </p:cNvPr>
            <p:cNvSpPr txBox="1">
              <a:spLocks/>
            </p:cNvSpPr>
            <p:nvPr/>
          </p:nvSpPr>
          <p:spPr>
            <a:xfrm>
              <a:off x="4966870" y="3672102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1" name="Title 20">
              <a:extLst>
                <a:ext uri="{FF2B5EF4-FFF2-40B4-BE49-F238E27FC236}">
                  <a16:creationId xmlns:a16="http://schemas.microsoft.com/office/drawing/2014/main" id="{02B7F9C2-7381-DC21-08DE-27F68D932DE8}"/>
                </a:ext>
              </a:extLst>
            </p:cNvPr>
            <p:cNvSpPr txBox="1">
              <a:spLocks/>
            </p:cNvSpPr>
            <p:nvPr/>
          </p:nvSpPr>
          <p:spPr>
            <a:xfrm>
              <a:off x="4966868" y="4304829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0" name="Title 20">
              <a:extLst>
                <a:ext uri="{FF2B5EF4-FFF2-40B4-BE49-F238E27FC236}">
                  <a16:creationId xmlns:a16="http://schemas.microsoft.com/office/drawing/2014/main" id="{52DDADD4-A4B0-B327-2072-66E3F8AFEC7B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4957278" y="3376425"/>
              <a:ext cx="3307717" cy="165820"/>
            </a:xfrm>
            <a:prstGeom prst="round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1350000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5" name="Title 20">
              <a:extLst>
                <a:ext uri="{FF2B5EF4-FFF2-40B4-BE49-F238E27FC236}">
                  <a16:creationId xmlns:a16="http://schemas.microsoft.com/office/drawing/2014/main" id="{90D979BA-28A8-2B77-B680-A4C04341068B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3316834" y="3376428"/>
              <a:ext cx="3307716" cy="165821"/>
            </a:xfrm>
            <a:prstGeom prst="round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1350000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C07F9290-B1AE-69FF-9860-89A82D79D3AC}"/>
              </a:ext>
            </a:extLst>
          </p:cNvPr>
          <p:cNvGrpSpPr/>
          <p:nvPr/>
        </p:nvGrpSpPr>
        <p:grpSpPr>
          <a:xfrm>
            <a:off x="7826246" y="1604351"/>
            <a:ext cx="1920055" cy="4765340"/>
            <a:chOff x="4887781" y="1805476"/>
            <a:chExt cx="1806266" cy="3307721"/>
          </a:xfrm>
        </p:grpSpPr>
        <p:sp>
          <p:nvSpPr>
            <p:cNvPr id="37" name="Title 20">
              <a:extLst>
                <a:ext uri="{FF2B5EF4-FFF2-40B4-BE49-F238E27FC236}">
                  <a16:creationId xmlns:a16="http://schemas.microsoft.com/office/drawing/2014/main" id="{47DCF6EA-E5CB-8C1D-48BB-B781F212FD85}"/>
                </a:ext>
              </a:extLst>
            </p:cNvPr>
            <p:cNvSpPr txBox="1">
              <a:spLocks/>
            </p:cNvSpPr>
            <p:nvPr/>
          </p:nvSpPr>
          <p:spPr>
            <a:xfrm>
              <a:off x="4966869" y="2414357"/>
              <a:ext cx="1648095" cy="138815"/>
            </a:xfrm>
            <a:prstGeom prst="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8" name="Title 20">
              <a:extLst>
                <a:ext uri="{FF2B5EF4-FFF2-40B4-BE49-F238E27FC236}">
                  <a16:creationId xmlns:a16="http://schemas.microsoft.com/office/drawing/2014/main" id="{FFF8C3B7-B1D2-70C5-4047-5DB0FF28DBC6}"/>
                </a:ext>
              </a:extLst>
            </p:cNvPr>
            <p:cNvSpPr txBox="1">
              <a:spLocks/>
            </p:cNvSpPr>
            <p:nvPr/>
          </p:nvSpPr>
          <p:spPr>
            <a:xfrm>
              <a:off x="4966870" y="3047084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9" name="Title 20">
              <a:extLst>
                <a:ext uri="{FF2B5EF4-FFF2-40B4-BE49-F238E27FC236}">
                  <a16:creationId xmlns:a16="http://schemas.microsoft.com/office/drawing/2014/main" id="{9FA5D4EF-805B-6D95-6838-44E2DB06DEFA}"/>
                </a:ext>
              </a:extLst>
            </p:cNvPr>
            <p:cNvSpPr txBox="1">
              <a:spLocks/>
            </p:cNvSpPr>
            <p:nvPr/>
          </p:nvSpPr>
          <p:spPr>
            <a:xfrm>
              <a:off x="4966870" y="3672102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0" name="Title 20">
              <a:extLst>
                <a:ext uri="{FF2B5EF4-FFF2-40B4-BE49-F238E27FC236}">
                  <a16:creationId xmlns:a16="http://schemas.microsoft.com/office/drawing/2014/main" id="{4165D2CB-08F3-5474-4149-0922B467B5FD}"/>
                </a:ext>
              </a:extLst>
            </p:cNvPr>
            <p:cNvSpPr txBox="1">
              <a:spLocks/>
            </p:cNvSpPr>
            <p:nvPr/>
          </p:nvSpPr>
          <p:spPr>
            <a:xfrm>
              <a:off x="4966868" y="4304829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1" name="Title 20">
              <a:extLst>
                <a:ext uri="{FF2B5EF4-FFF2-40B4-BE49-F238E27FC236}">
                  <a16:creationId xmlns:a16="http://schemas.microsoft.com/office/drawing/2014/main" id="{95352995-6567-E329-0781-FE62A79CC1EC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4957278" y="3376425"/>
              <a:ext cx="3307717" cy="165820"/>
            </a:xfrm>
            <a:prstGeom prst="round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1350000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2" name="Title 20">
              <a:extLst>
                <a:ext uri="{FF2B5EF4-FFF2-40B4-BE49-F238E27FC236}">
                  <a16:creationId xmlns:a16="http://schemas.microsoft.com/office/drawing/2014/main" id="{17973F2A-E9D4-EFE8-0911-C9DEEE2163BD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3316834" y="3376428"/>
              <a:ext cx="3307716" cy="165821"/>
            </a:xfrm>
            <a:prstGeom prst="round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1350000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7DF5E4B7-8BFD-6D6B-0B97-802B8F19E38A}"/>
              </a:ext>
            </a:extLst>
          </p:cNvPr>
          <p:cNvSpPr txBox="1"/>
          <p:nvPr/>
        </p:nvSpPr>
        <p:spPr>
          <a:xfrm>
            <a:off x="8002041" y="3589374"/>
            <a:ext cx="1567521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000" b="1" u="sng" dirty="0">
                <a:latin typeface="Andika" panose="02000000000000000000" pitchFamily="2" charset="0"/>
              </a:rPr>
              <a:t>pray</a:t>
            </a:r>
            <a:endParaRPr lang="en-GB" sz="2800" b="1" u="sng" dirty="0"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3082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6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DEC88FD-9D71-8EEF-3D4E-02B2A0573F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2" name="Wrope or rope">
            <a:extLst>
              <a:ext uri="{FF2B5EF4-FFF2-40B4-BE49-F238E27FC236}">
                <a16:creationId xmlns:a16="http://schemas.microsoft.com/office/drawing/2014/main" id="{86BF5CF2-C91A-2D37-8568-232041F0BC33}"/>
              </a:ext>
            </a:extLst>
          </p:cNvPr>
          <p:cNvSpPr txBox="1">
            <a:spLocks/>
          </p:cNvSpPr>
          <p:nvPr/>
        </p:nvSpPr>
        <p:spPr>
          <a:xfrm>
            <a:off x="368085" y="1390338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 or theigh</a:t>
            </a:r>
          </a:p>
        </p:txBody>
      </p:sp>
      <p:sp>
        <p:nvSpPr>
          <p:cNvPr id="14" name="Arrow: Down 1">
            <a:extLst>
              <a:ext uri="{FF2B5EF4-FFF2-40B4-BE49-F238E27FC236}">
                <a16:creationId xmlns:a16="http://schemas.microsoft.com/office/drawing/2014/main" id="{DCD3B603-996F-09C5-CC68-C09C4E5EE791}"/>
              </a:ext>
            </a:extLst>
          </p:cNvPr>
          <p:cNvSpPr/>
          <p:nvPr/>
        </p:nvSpPr>
        <p:spPr>
          <a:xfrm>
            <a:off x="1853420" y="2131764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73E3560E-BAA7-921C-597B-A87AD8A336AC}"/>
              </a:ext>
            </a:extLst>
          </p:cNvPr>
          <p:cNvSpPr/>
          <p:nvPr/>
        </p:nvSpPr>
        <p:spPr>
          <a:xfrm>
            <a:off x="364820" y="254244"/>
            <a:ext cx="11420215" cy="92185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is the correct spelling?</a:t>
            </a: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Andika" panose="02000000000000000000" pitchFamily="2" charset="0"/>
              </a:rPr>
              <a:t>(Click on the words to reveal the correct spelling?)</a:t>
            </a:r>
          </a:p>
        </p:txBody>
      </p:sp>
      <p:sp>
        <p:nvSpPr>
          <p:cNvPr id="17" name="wrestle or restle">
            <a:extLst>
              <a:ext uri="{FF2B5EF4-FFF2-40B4-BE49-F238E27FC236}">
                <a16:creationId xmlns:a16="http://schemas.microsoft.com/office/drawing/2014/main" id="{82E5F4F9-76A8-C8CD-C96C-32C97E9667D0}"/>
              </a:ext>
            </a:extLst>
          </p:cNvPr>
          <p:cNvSpPr txBox="1">
            <a:spLocks/>
          </p:cNvSpPr>
          <p:nvPr/>
        </p:nvSpPr>
        <p:spPr>
          <a:xfrm>
            <a:off x="4385113" y="1405516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Sley or sleigh?</a:t>
            </a:r>
          </a:p>
        </p:txBody>
      </p:sp>
      <p:sp>
        <p:nvSpPr>
          <p:cNvPr id="18" name="wrestle">
            <a:extLst>
              <a:ext uri="{FF2B5EF4-FFF2-40B4-BE49-F238E27FC236}">
                <a16:creationId xmlns:a16="http://schemas.microsoft.com/office/drawing/2014/main" id="{442B7B09-87E9-6628-3E1D-62D49F083B10}"/>
              </a:ext>
            </a:extLst>
          </p:cNvPr>
          <p:cNvSpPr txBox="1">
            <a:spLocks/>
          </p:cNvSpPr>
          <p:nvPr/>
        </p:nvSpPr>
        <p:spPr>
          <a:xfrm>
            <a:off x="5133677" y="2981002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sleigh</a:t>
            </a:r>
          </a:p>
        </p:txBody>
      </p:sp>
      <p:sp>
        <p:nvSpPr>
          <p:cNvPr id="19" name="Arrow: Down 2">
            <a:extLst>
              <a:ext uri="{FF2B5EF4-FFF2-40B4-BE49-F238E27FC236}">
                <a16:creationId xmlns:a16="http://schemas.microsoft.com/office/drawing/2014/main" id="{82F49306-BA81-E87D-646B-652BF71D4572}"/>
              </a:ext>
            </a:extLst>
          </p:cNvPr>
          <p:cNvSpPr/>
          <p:nvPr/>
        </p:nvSpPr>
        <p:spPr>
          <a:xfrm>
            <a:off x="5870448" y="2146942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0" name="wrong or rong">
            <a:extLst>
              <a:ext uri="{FF2B5EF4-FFF2-40B4-BE49-F238E27FC236}">
                <a16:creationId xmlns:a16="http://schemas.microsoft.com/office/drawing/2014/main" id="{5D6AE5F1-7026-B0EB-28E1-EAB533D74ECA}"/>
              </a:ext>
            </a:extLst>
          </p:cNvPr>
          <p:cNvSpPr txBox="1">
            <a:spLocks/>
          </p:cNvSpPr>
          <p:nvPr/>
        </p:nvSpPr>
        <p:spPr>
          <a:xfrm>
            <a:off x="8363262" y="1405516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Convey or convay</a:t>
            </a:r>
          </a:p>
        </p:txBody>
      </p:sp>
      <p:sp>
        <p:nvSpPr>
          <p:cNvPr id="21" name="wrong">
            <a:extLst>
              <a:ext uri="{FF2B5EF4-FFF2-40B4-BE49-F238E27FC236}">
                <a16:creationId xmlns:a16="http://schemas.microsoft.com/office/drawing/2014/main" id="{BC81FC28-A555-38A5-D4F9-C248F8C077D4}"/>
              </a:ext>
            </a:extLst>
          </p:cNvPr>
          <p:cNvSpPr txBox="1">
            <a:spLocks/>
          </p:cNvSpPr>
          <p:nvPr/>
        </p:nvSpPr>
        <p:spPr>
          <a:xfrm>
            <a:off x="9111826" y="2981002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Convey </a:t>
            </a:r>
          </a:p>
        </p:txBody>
      </p:sp>
      <p:sp>
        <p:nvSpPr>
          <p:cNvPr id="22" name="Arrow: Down 3">
            <a:extLst>
              <a:ext uri="{FF2B5EF4-FFF2-40B4-BE49-F238E27FC236}">
                <a16:creationId xmlns:a16="http://schemas.microsoft.com/office/drawing/2014/main" id="{6E2FCBB5-E331-B900-25CB-2334DF67ACF8}"/>
              </a:ext>
            </a:extLst>
          </p:cNvPr>
          <p:cNvSpPr/>
          <p:nvPr/>
        </p:nvSpPr>
        <p:spPr>
          <a:xfrm>
            <a:off x="9848597" y="2146942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3" name="wrobot">
            <a:extLst>
              <a:ext uri="{FF2B5EF4-FFF2-40B4-BE49-F238E27FC236}">
                <a16:creationId xmlns:a16="http://schemas.microsoft.com/office/drawing/2014/main" id="{66309F7B-BDE1-16C4-8C6E-466175AE2157}"/>
              </a:ext>
            </a:extLst>
          </p:cNvPr>
          <p:cNvSpPr txBox="1">
            <a:spLocks/>
          </p:cNvSpPr>
          <p:nvPr/>
        </p:nvSpPr>
        <p:spPr>
          <a:xfrm>
            <a:off x="364821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Disobey or disobeigh</a:t>
            </a:r>
          </a:p>
        </p:txBody>
      </p:sp>
      <p:sp>
        <p:nvSpPr>
          <p:cNvPr id="24" name="robot">
            <a:extLst>
              <a:ext uri="{FF2B5EF4-FFF2-40B4-BE49-F238E27FC236}">
                <a16:creationId xmlns:a16="http://schemas.microsoft.com/office/drawing/2014/main" id="{99285A11-889C-3AF8-1C3E-A566E46E140A}"/>
              </a:ext>
            </a:extLst>
          </p:cNvPr>
          <p:cNvSpPr txBox="1">
            <a:spLocks/>
          </p:cNvSpPr>
          <p:nvPr/>
        </p:nvSpPr>
        <p:spPr>
          <a:xfrm>
            <a:off x="1113385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Disobey </a:t>
            </a:r>
          </a:p>
        </p:txBody>
      </p:sp>
      <p:sp>
        <p:nvSpPr>
          <p:cNvPr id="25" name="Arrow: Down 4">
            <a:extLst>
              <a:ext uri="{FF2B5EF4-FFF2-40B4-BE49-F238E27FC236}">
                <a16:creationId xmlns:a16="http://schemas.microsoft.com/office/drawing/2014/main" id="{4962AD8A-594A-B7EF-3CF8-2A8C9B8051EE}"/>
              </a:ext>
            </a:extLst>
          </p:cNvPr>
          <p:cNvSpPr/>
          <p:nvPr/>
        </p:nvSpPr>
        <p:spPr>
          <a:xfrm>
            <a:off x="1850156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6" name="wrain or rain">
            <a:extLst>
              <a:ext uri="{FF2B5EF4-FFF2-40B4-BE49-F238E27FC236}">
                <a16:creationId xmlns:a16="http://schemas.microsoft.com/office/drawing/2014/main" id="{C7602D72-0164-9680-101D-29EB385FA5AC}"/>
              </a:ext>
            </a:extLst>
          </p:cNvPr>
          <p:cNvSpPr txBox="1">
            <a:spLocks/>
          </p:cNvSpPr>
          <p:nvPr/>
        </p:nvSpPr>
        <p:spPr>
          <a:xfrm>
            <a:off x="4385113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Prey or preigh</a:t>
            </a:r>
          </a:p>
        </p:txBody>
      </p:sp>
      <p:sp>
        <p:nvSpPr>
          <p:cNvPr id="27" name="rain">
            <a:extLst>
              <a:ext uri="{FF2B5EF4-FFF2-40B4-BE49-F238E27FC236}">
                <a16:creationId xmlns:a16="http://schemas.microsoft.com/office/drawing/2014/main" id="{769C9969-239E-6B0C-6C5B-D2882381BF45}"/>
              </a:ext>
            </a:extLst>
          </p:cNvPr>
          <p:cNvSpPr txBox="1">
            <a:spLocks/>
          </p:cNvSpPr>
          <p:nvPr/>
        </p:nvSpPr>
        <p:spPr>
          <a:xfrm>
            <a:off x="5133677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Prey </a:t>
            </a:r>
          </a:p>
        </p:txBody>
      </p:sp>
      <p:sp>
        <p:nvSpPr>
          <p:cNvPr id="28" name="Arrow: Down 5">
            <a:extLst>
              <a:ext uri="{FF2B5EF4-FFF2-40B4-BE49-F238E27FC236}">
                <a16:creationId xmlns:a16="http://schemas.microsoft.com/office/drawing/2014/main" id="{474B2AE1-2E68-8F37-4EF3-1FCA1C91088F}"/>
              </a:ext>
            </a:extLst>
          </p:cNvPr>
          <p:cNvSpPr/>
          <p:nvPr/>
        </p:nvSpPr>
        <p:spPr>
          <a:xfrm>
            <a:off x="5870448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wrist or rist">
            <a:extLst>
              <a:ext uri="{FF2B5EF4-FFF2-40B4-BE49-F238E27FC236}">
                <a16:creationId xmlns:a16="http://schemas.microsoft.com/office/drawing/2014/main" id="{944AE3A4-05AA-1EBF-0879-935512E4B8CE}"/>
              </a:ext>
            </a:extLst>
          </p:cNvPr>
          <p:cNvSpPr txBox="1">
            <a:spLocks/>
          </p:cNvSpPr>
          <p:nvPr/>
        </p:nvSpPr>
        <p:spPr>
          <a:xfrm>
            <a:off x="8363262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Survay or survey </a:t>
            </a:r>
          </a:p>
        </p:txBody>
      </p:sp>
      <p:sp>
        <p:nvSpPr>
          <p:cNvPr id="33" name="wrist">
            <a:extLst>
              <a:ext uri="{FF2B5EF4-FFF2-40B4-BE49-F238E27FC236}">
                <a16:creationId xmlns:a16="http://schemas.microsoft.com/office/drawing/2014/main" id="{6F2444F2-851D-B526-78B8-DCAB74E8AC3F}"/>
              </a:ext>
            </a:extLst>
          </p:cNvPr>
          <p:cNvSpPr txBox="1">
            <a:spLocks/>
          </p:cNvSpPr>
          <p:nvPr/>
        </p:nvSpPr>
        <p:spPr>
          <a:xfrm>
            <a:off x="9111826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Survey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4EE92EE8-8E35-820B-8B18-3ABB7C03988C}"/>
              </a:ext>
            </a:extLst>
          </p:cNvPr>
          <p:cNvSpPr txBox="1">
            <a:spLocks/>
          </p:cNvSpPr>
          <p:nvPr/>
        </p:nvSpPr>
        <p:spPr>
          <a:xfrm>
            <a:off x="1116649" y="2965824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 </a:t>
            </a:r>
          </a:p>
        </p:txBody>
      </p:sp>
      <p:sp>
        <p:nvSpPr>
          <p:cNvPr id="34" name="Arrow: Down 1">
            <a:extLst>
              <a:ext uri="{FF2B5EF4-FFF2-40B4-BE49-F238E27FC236}">
                <a16:creationId xmlns:a16="http://schemas.microsoft.com/office/drawing/2014/main" id="{82EE823D-4920-973A-B4E7-8D58CB76B1E9}"/>
              </a:ext>
            </a:extLst>
          </p:cNvPr>
          <p:cNvSpPr/>
          <p:nvPr/>
        </p:nvSpPr>
        <p:spPr>
          <a:xfrm>
            <a:off x="9848597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4651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1" grpId="0" animBg="1"/>
      <p:bldP spid="33" grpId="0" animBg="1"/>
      <p:bldP spid="13" grpId="0" animBg="1"/>
      <p:bldP spid="3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498</Words>
  <Application>Microsoft Office PowerPoint</Application>
  <PresentationFormat>Widescreen</PresentationFormat>
  <Paragraphs>112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Andika</vt:lpstr>
      <vt:lpstr>Office Theme</vt:lpstr>
      <vt:lpstr> How to Use this PowerPoint</vt:lpstr>
      <vt:lpstr>Scrambler has been scrambling!!!</vt:lpstr>
      <vt:lpstr>The /ay/ sound spelt ey.</vt:lpstr>
      <vt:lpstr>Can anyone remember how the long /ay/ sound can be formed? </vt:lpstr>
      <vt:lpstr>PowerPoint Presentation</vt:lpstr>
      <vt:lpstr>PowerPoint Presentation</vt:lpstr>
      <vt:lpstr>So the long /ay/ sound can be formed using: </vt:lpstr>
      <vt:lpstr>Can you work out what words are missing?</vt:lpstr>
      <vt:lpstr>PowerPoint Presentation</vt:lpstr>
      <vt:lpstr>Can you spot the spelling mistakes?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37</cp:revision>
  <dcterms:created xsi:type="dcterms:W3CDTF">2022-05-31T09:42:07Z</dcterms:created>
  <dcterms:modified xsi:type="dcterms:W3CDTF">2025-12-08T16:08:52Z</dcterms:modified>
</cp:coreProperties>
</file>