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76" r:id="rId2"/>
    <p:sldId id="375" r:id="rId3"/>
    <p:sldId id="274" r:id="rId4"/>
    <p:sldId id="269" r:id="rId5"/>
    <p:sldId id="272" r:id="rId6"/>
    <p:sldId id="360" r:id="rId7"/>
    <p:sldId id="363" r:id="rId8"/>
    <p:sldId id="374" r:id="rId9"/>
    <p:sldId id="367" r:id="rId10"/>
    <p:sldId id="366" r:id="rId11"/>
    <p:sldId id="281" r:id="rId12"/>
    <p:sldId id="370" r:id="rId13"/>
    <p:sldId id="371" r:id="rId14"/>
    <p:sldId id="372" r:id="rId15"/>
    <p:sldId id="365" r:id="rId16"/>
    <p:sldId id="364" r:id="rId17"/>
    <p:sldId id="270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EA8857-85E8-4CCA-B554-71EF45A65983}" v="2" dt="2025-12-08T16:08:45.6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6:08:45.600" v="2"/>
      <pc:docMkLst>
        <pc:docMk/>
      </pc:docMkLst>
      <pc:sldChg chg="addSp modSp modAnim">
        <pc:chgData name="Glen Jones" userId="e846aaca-4b24-4b13-b0d0-f2308e16b284" providerId="ADAL" clId="{ED47ACC3-9597-4D89-A1DC-43CF280EF274}" dt="2025-12-08T16:08:45.600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6:08:45.600" v="2"/>
          <ac:spMkLst>
            <pc:docMk/>
            <pc:sldMk cId="0" sldId="270"/>
            <ac:spMk id="2" creationId="{88521C45-1443-AF9E-1241-7C9C7454AA46}"/>
          </ac:spMkLst>
        </pc:spChg>
      </pc:sldChg>
      <pc:sldChg chg="del">
        <pc:chgData name="Glen Jones" userId="e846aaca-4b24-4b13-b0d0-f2308e16b284" providerId="ADAL" clId="{ED47ACC3-9597-4D89-A1DC-43CF280EF274}" dt="2025-12-08T16:07:01.619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6:07:00.271" v="0"/>
        <pc:sldMkLst>
          <pc:docMk/>
          <pc:sldMk cId="461087981" sldId="37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911F2B7-AAE0-921C-EAD8-0C0FAC467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BF140519-8239-5204-586C-1931AB18CD1C}"/>
              </a:ext>
            </a:extLst>
          </p:cNvPr>
          <p:cNvSpPr/>
          <p:nvPr/>
        </p:nvSpPr>
        <p:spPr>
          <a:xfrm>
            <a:off x="655782" y="314698"/>
            <a:ext cx="1076960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How many words did you find?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9CFF6ED-23AB-1C1D-A708-30A6803A10D4}"/>
              </a:ext>
            </a:extLst>
          </p:cNvPr>
          <p:cNvSpPr txBox="1"/>
          <p:nvPr/>
        </p:nvSpPr>
        <p:spPr>
          <a:xfrm>
            <a:off x="5602441" y="1633075"/>
            <a:ext cx="1712998" cy="4059511"/>
          </a:xfrm>
          <a:prstGeom prst="roundRect">
            <a:avLst>
              <a:gd name="adj" fmla="val 8531"/>
            </a:avLst>
          </a:prstGeom>
          <a:solidFill>
            <a:schemeClr val="bg1">
              <a:lumMod val="95000"/>
            </a:schemeClr>
          </a:solidFill>
        </p:spPr>
        <p:txBody>
          <a:bodyPr wrap="square" rtlCol="0">
            <a:noAutofit/>
          </a:bodyPr>
          <a:lstStyle/>
          <a:p>
            <a:pPr algn="ctr"/>
            <a:r>
              <a:rPr lang="en-GB" sz="2000" b="1" dirty="0">
                <a:solidFill>
                  <a:srgbClr val="7030A0"/>
                </a:solidFill>
                <a:latin typeface="Andika" panose="02000000000000000000" pitchFamily="2" charset="0"/>
              </a:rPr>
              <a:t>ei</a:t>
            </a:r>
            <a:r>
              <a:rPr lang="en-GB" sz="2000" dirty="0">
                <a:latin typeface="Andika" panose="02000000000000000000" pitchFamily="2" charset="0"/>
              </a:rPr>
              <a:t> words</a:t>
            </a:r>
          </a:p>
          <a:p>
            <a:pPr algn="ctr"/>
            <a:endParaRPr lang="en-GB" sz="2000" dirty="0">
              <a:latin typeface="Andika" panose="02000000000000000000" pitchFamily="2" charset="0"/>
            </a:endParaRPr>
          </a:p>
          <a:p>
            <a:pPr algn="ctr"/>
            <a:r>
              <a:rPr lang="en-GB" sz="2000" dirty="0">
                <a:latin typeface="Andika" panose="02000000000000000000" pitchFamily="2" charset="0"/>
              </a:rPr>
              <a:t>rein</a:t>
            </a:r>
          </a:p>
          <a:p>
            <a:pPr algn="ctr"/>
            <a:r>
              <a:rPr lang="en-GB" sz="2000" dirty="0">
                <a:latin typeface="Andika" panose="02000000000000000000" pitchFamily="2" charset="0"/>
              </a:rPr>
              <a:t>vein</a:t>
            </a:r>
          </a:p>
          <a:p>
            <a:pPr algn="ctr"/>
            <a:r>
              <a:rPr lang="en-GB" sz="2000" dirty="0">
                <a:latin typeface="Andika" panose="02000000000000000000" pitchFamily="2" charset="0"/>
              </a:rPr>
              <a:t> veil</a:t>
            </a:r>
          </a:p>
          <a:p>
            <a:pPr algn="ctr"/>
            <a:r>
              <a:rPr lang="en-GB" sz="2000" dirty="0">
                <a:latin typeface="Andika" panose="02000000000000000000" pitchFamily="2" charset="0"/>
              </a:rPr>
              <a:t>vein</a:t>
            </a:r>
          </a:p>
          <a:p>
            <a:pPr algn="ctr"/>
            <a:r>
              <a:rPr lang="en-GB" sz="2000" dirty="0">
                <a:latin typeface="Andika" panose="02000000000000000000" pitchFamily="2" charset="0"/>
              </a:rPr>
              <a:t>weird</a:t>
            </a:r>
          </a:p>
          <a:p>
            <a:pPr algn="ctr"/>
            <a:r>
              <a:rPr lang="en-GB" sz="2000" dirty="0">
                <a:latin typeface="Andika" panose="02000000000000000000" pitchFamily="2" charset="0"/>
              </a:rPr>
              <a:t>reign</a:t>
            </a:r>
          </a:p>
          <a:p>
            <a:pPr algn="ctr"/>
            <a:r>
              <a:rPr lang="en-GB" sz="2000" dirty="0">
                <a:latin typeface="Andika" panose="02000000000000000000" pitchFamily="2" charset="0"/>
              </a:rPr>
              <a:t>reins</a:t>
            </a:r>
          </a:p>
          <a:p>
            <a:pPr algn="ctr"/>
            <a:r>
              <a:rPr lang="en-GB" sz="2000" dirty="0">
                <a:latin typeface="Andika" panose="02000000000000000000" pitchFamily="2" charset="0"/>
              </a:rPr>
              <a:t>veins</a:t>
            </a:r>
          </a:p>
          <a:p>
            <a:pPr algn="ctr"/>
            <a:r>
              <a:rPr lang="en-GB" sz="2000" dirty="0">
                <a:latin typeface="Andika" panose="02000000000000000000" pitchFamily="2" charset="0"/>
              </a:rPr>
              <a:t>veils</a:t>
            </a:r>
          </a:p>
          <a:p>
            <a:pPr algn="ctr"/>
            <a:r>
              <a:rPr lang="en-GB" sz="2000" dirty="0">
                <a:latin typeface="Andika" panose="02000000000000000000" pitchFamily="2" charset="0"/>
              </a:rPr>
              <a:t>reigns</a:t>
            </a:r>
          </a:p>
          <a:p>
            <a:pPr algn="ctr"/>
            <a:r>
              <a:rPr lang="en-GB" sz="2000" dirty="0">
                <a:latin typeface="Andika" panose="02000000000000000000" pitchFamily="2" charset="0"/>
              </a:rPr>
              <a:t> design</a:t>
            </a:r>
            <a:r>
              <a:rPr lang="en-GB" sz="2000" dirty="0">
                <a:solidFill>
                  <a:srgbClr val="7030A0"/>
                </a:solidFill>
                <a:latin typeface="Andika" panose="02000000000000000000" pitchFamily="2" charset="0"/>
              </a:rPr>
              <a:t> </a:t>
            </a:r>
          </a:p>
          <a:p>
            <a:pPr algn="ctr"/>
            <a:endParaRPr lang="en-GB" sz="2000" dirty="0">
              <a:latin typeface="Andika" panose="020000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BCDED27-0254-07CA-F6FB-43E4C3B8F1D2}"/>
              </a:ext>
            </a:extLst>
          </p:cNvPr>
          <p:cNvSpPr txBox="1"/>
          <p:nvPr/>
        </p:nvSpPr>
        <p:spPr>
          <a:xfrm>
            <a:off x="7695963" y="1644255"/>
            <a:ext cx="3448958" cy="4048331"/>
          </a:xfrm>
          <a:prstGeom prst="roundRect">
            <a:avLst>
              <a:gd name="adj" fmla="val 8531"/>
            </a:avLst>
          </a:prstGeom>
          <a:solidFill>
            <a:schemeClr val="bg1">
              <a:lumMod val="95000"/>
            </a:schemeClr>
          </a:solidFill>
        </p:spPr>
        <p:txBody>
          <a:bodyPr wrap="square" rtlCol="0">
            <a:noAutofit/>
          </a:bodyPr>
          <a:lstStyle/>
          <a:p>
            <a:pPr algn="ctr"/>
            <a:r>
              <a:rPr lang="en-GB" sz="2000" dirty="0">
                <a:latin typeface="Andika" panose="02000000000000000000" pitchFamily="2" charset="0"/>
              </a:rPr>
              <a:t>Other words</a:t>
            </a:r>
          </a:p>
          <a:p>
            <a:pPr algn="ctr"/>
            <a:endParaRPr lang="en-GB" sz="2000" dirty="0">
              <a:latin typeface="Andika" panose="02000000000000000000" pitchFamily="2" charset="0"/>
            </a:endParaRPr>
          </a:p>
          <a:p>
            <a:pPr algn="ctr"/>
            <a:r>
              <a:rPr lang="en-GB" sz="2000" dirty="0">
                <a:latin typeface="Andika" panose="02000000000000000000" pitchFamily="2" charset="0"/>
              </a:rPr>
              <a:t>Sand</a:t>
            </a:r>
          </a:p>
          <a:p>
            <a:pPr algn="ctr"/>
            <a:r>
              <a:rPr lang="en-GB" sz="2000" dirty="0">
                <a:latin typeface="Andika" panose="02000000000000000000" pitchFamily="2" charset="0"/>
              </a:rPr>
              <a:t>Word</a:t>
            </a:r>
          </a:p>
          <a:p>
            <a:pPr algn="ctr"/>
            <a:r>
              <a:rPr lang="en-GB" sz="2000" dirty="0">
                <a:latin typeface="Andika" panose="02000000000000000000" pitchFamily="2" charset="0"/>
              </a:rPr>
              <a:t>Land</a:t>
            </a:r>
          </a:p>
          <a:p>
            <a:pPr algn="ctr"/>
            <a:r>
              <a:rPr lang="en-GB" sz="2000" dirty="0">
                <a:latin typeface="Andika" panose="02000000000000000000" pitchFamily="2" charset="0"/>
              </a:rPr>
              <a:t>Ring</a:t>
            </a:r>
          </a:p>
          <a:p>
            <a:pPr algn="ctr"/>
            <a:r>
              <a:rPr lang="en-GB" sz="2000" dirty="0">
                <a:latin typeface="Andika" panose="02000000000000000000" pitchFamily="2" charset="0"/>
              </a:rPr>
              <a:t>Wand</a:t>
            </a:r>
          </a:p>
          <a:p>
            <a:pPr algn="ctr"/>
            <a:r>
              <a:rPr lang="en-GB" sz="2000" dirty="0">
                <a:latin typeface="Andika" panose="02000000000000000000" pitchFamily="2" charset="0"/>
              </a:rPr>
              <a:t>Dawn</a:t>
            </a:r>
          </a:p>
          <a:p>
            <a:pPr algn="ctr"/>
            <a:r>
              <a:rPr lang="en-GB" sz="2000" dirty="0">
                <a:latin typeface="Andika" panose="02000000000000000000" pitchFamily="2" charset="0"/>
              </a:rPr>
              <a:t>Wind</a:t>
            </a:r>
          </a:p>
          <a:p>
            <a:pPr algn="ctr"/>
            <a:r>
              <a:rPr lang="en-GB" sz="2000" dirty="0">
                <a:latin typeface="Andika" panose="02000000000000000000" pitchFamily="2" charset="0"/>
              </a:rPr>
              <a:t>Draw</a:t>
            </a:r>
          </a:p>
          <a:p>
            <a:pPr algn="ctr"/>
            <a:r>
              <a:rPr lang="en-GB" sz="2000" dirty="0">
                <a:latin typeface="Andika" panose="02000000000000000000" pitchFamily="2" charset="0"/>
              </a:rPr>
              <a:t>Worn</a:t>
            </a:r>
          </a:p>
          <a:p>
            <a:pPr algn="ctr"/>
            <a:r>
              <a:rPr lang="en-GB" sz="2000" dirty="0">
                <a:latin typeface="Andika" panose="02000000000000000000" pitchFamily="2" charset="0"/>
              </a:rPr>
              <a:t>Grind</a:t>
            </a:r>
          </a:p>
          <a:p>
            <a:pPr algn="ctr"/>
            <a:r>
              <a:rPr lang="en-GB" sz="2000" dirty="0">
                <a:latin typeface="Andika" panose="02000000000000000000" pitchFamily="2" charset="0"/>
              </a:rPr>
              <a:t>Sword</a:t>
            </a:r>
          </a:p>
        </p:txBody>
      </p:sp>
      <p:pic>
        <p:nvPicPr>
          <p:cNvPr id="4" name="Picture 3" descr="A cartoon of a viking&#10;&#10;Description automatically generated">
            <a:extLst>
              <a:ext uri="{FF2B5EF4-FFF2-40B4-BE49-F238E27FC236}">
                <a16:creationId xmlns:a16="http://schemas.microsoft.com/office/drawing/2014/main" id="{3E212571-C731-BA31-F9B6-A2DF03708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56" y="4965336"/>
            <a:ext cx="1757160" cy="175521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52882DB-E13E-85E8-6E65-193D932586F6}"/>
              </a:ext>
            </a:extLst>
          </p:cNvPr>
          <p:cNvSpPr/>
          <p:nvPr/>
        </p:nvSpPr>
        <p:spPr>
          <a:xfrm>
            <a:off x="839566" y="1892664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Andika" panose="02000000000000000000" pitchFamily="2" charset="0"/>
              </a:rPr>
              <a:t>r</a:t>
            </a:r>
            <a:endParaRPr lang="en-GB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BB0C9AF-1712-B4A4-8537-D02055D882C6}"/>
              </a:ext>
            </a:extLst>
          </p:cNvPr>
          <p:cNvSpPr/>
          <p:nvPr/>
        </p:nvSpPr>
        <p:spPr>
          <a:xfrm>
            <a:off x="2349514" y="1892664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Andika" panose="02000000000000000000" pitchFamily="2" charset="0"/>
              </a:rPr>
              <a:t>d</a:t>
            </a:r>
            <a:endParaRPr lang="en-GB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7F4981D-686B-10DA-B8DF-E5A8DC309567}"/>
              </a:ext>
            </a:extLst>
          </p:cNvPr>
          <p:cNvSpPr/>
          <p:nvPr/>
        </p:nvSpPr>
        <p:spPr>
          <a:xfrm>
            <a:off x="3859462" y="1892664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rgbClr val="FFFF00"/>
                </a:solidFill>
                <a:latin typeface="Andika" panose="02000000000000000000" pitchFamily="2" charset="0"/>
              </a:rPr>
              <a:t>ei</a:t>
            </a:r>
            <a:endParaRPr lang="en-GB" b="1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C0B0F38-15F1-D533-FC91-C08F75D26866}"/>
              </a:ext>
            </a:extLst>
          </p:cNvPr>
          <p:cNvSpPr/>
          <p:nvPr/>
        </p:nvSpPr>
        <p:spPr>
          <a:xfrm>
            <a:off x="839566" y="3129097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Andika" panose="02000000000000000000" pitchFamily="2" charset="0"/>
              </a:rPr>
              <a:t>s</a:t>
            </a:r>
            <a:endParaRPr lang="en-GB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94D6FB7-CC79-FF05-6B5A-43B95ADDD409}"/>
              </a:ext>
            </a:extLst>
          </p:cNvPr>
          <p:cNvSpPr/>
          <p:nvPr/>
        </p:nvSpPr>
        <p:spPr>
          <a:xfrm>
            <a:off x="2349514" y="3129097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Andika" panose="02000000000000000000" pitchFamily="2" charset="0"/>
              </a:rPr>
              <a:t>v</a:t>
            </a:r>
            <a:endParaRPr lang="en-GB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5E9066D-2931-B7A0-C545-BF863269E811}"/>
              </a:ext>
            </a:extLst>
          </p:cNvPr>
          <p:cNvSpPr/>
          <p:nvPr/>
        </p:nvSpPr>
        <p:spPr>
          <a:xfrm>
            <a:off x="3859462" y="3129097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Andika" panose="02000000000000000000" pitchFamily="2" charset="0"/>
              </a:rPr>
              <a:t>w</a:t>
            </a:r>
            <a:endParaRPr lang="en-GB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29B62D2-61B9-7318-3E9F-51B850EF944B}"/>
              </a:ext>
            </a:extLst>
          </p:cNvPr>
          <p:cNvSpPr/>
          <p:nvPr/>
        </p:nvSpPr>
        <p:spPr>
          <a:xfrm>
            <a:off x="839566" y="4376648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Andika" panose="02000000000000000000" pitchFamily="2" charset="0"/>
              </a:rPr>
              <a:t>n</a:t>
            </a:r>
            <a:endParaRPr lang="en-GB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4FFAB14-9C15-F0EA-65EA-43D1431810CA}"/>
              </a:ext>
            </a:extLst>
          </p:cNvPr>
          <p:cNvSpPr/>
          <p:nvPr/>
        </p:nvSpPr>
        <p:spPr>
          <a:xfrm>
            <a:off x="2349514" y="4376648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Andika" panose="02000000000000000000" pitchFamily="2" charset="0"/>
              </a:rPr>
              <a:t>l</a:t>
            </a:r>
            <a:endParaRPr lang="en-GB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D3AFD02-9023-F4AF-74C7-40EB1BA72F4E}"/>
              </a:ext>
            </a:extLst>
          </p:cNvPr>
          <p:cNvSpPr/>
          <p:nvPr/>
        </p:nvSpPr>
        <p:spPr>
          <a:xfrm>
            <a:off x="3859462" y="4376648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Andika" panose="02000000000000000000" pitchFamily="2" charset="0"/>
              </a:rPr>
              <a:t>gn</a:t>
            </a:r>
            <a:endParaRPr lang="en-GB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09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2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75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25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7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2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7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25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675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2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775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825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875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urple background with objects on it&#10;&#10;Description automatically generated">
            <a:extLst>
              <a:ext uri="{FF2B5EF4-FFF2-40B4-BE49-F238E27FC236}">
                <a16:creationId xmlns:a16="http://schemas.microsoft.com/office/drawing/2014/main" id="{247886CF-116B-9B18-6067-7622BEF3C8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D817DFF-9FCF-7FDD-FF1A-6FACA9E7DB4A}"/>
              </a:ext>
            </a:extLst>
          </p:cNvPr>
          <p:cNvSpPr/>
          <p:nvPr/>
        </p:nvSpPr>
        <p:spPr>
          <a:xfrm>
            <a:off x="2920538" y="1317171"/>
            <a:ext cx="8435413" cy="5366262"/>
          </a:xfrm>
          <a:prstGeom prst="roundRect">
            <a:avLst>
              <a:gd name="adj" fmla="val 5887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5235" y="225318"/>
            <a:ext cx="9795958" cy="828867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work out what words are missing?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175FDF6-2936-E95A-2A76-EC54D87A2AFE}"/>
              </a:ext>
            </a:extLst>
          </p:cNvPr>
          <p:cNvSpPr txBox="1"/>
          <p:nvPr/>
        </p:nvSpPr>
        <p:spPr>
          <a:xfrm>
            <a:off x="4658549" y="2677817"/>
            <a:ext cx="15675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reins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4628FBB-3BC5-C6E7-35F0-81F7C07CD804}"/>
              </a:ext>
            </a:extLst>
          </p:cNvPr>
          <p:cNvSpPr txBox="1"/>
          <p:nvPr/>
        </p:nvSpPr>
        <p:spPr>
          <a:xfrm>
            <a:off x="4874164" y="3643150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???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3151C9-5AEC-19B6-C5CF-CC1F40E84DBB}"/>
              </a:ext>
            </a:extLst>
          </p:cNvPr>
          <p:cNvSpPr txBox="1"/>
          <p:nvPr/>
        </p:nvSpPr>
        <p:spPr>
          <a:xfrm>
            <a:off x="4658549" y="4500731"/>
            <a:ext cx="15675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veils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31" name="Title 20">
            <a:extLst>
              <a:ext uri="{FF2B5EF4-FFF2-40B4-BE49-F238E27FC236}">
                <a16:creationId xmlns:a16="http://schemas.microsoft.com/office/drawing/2014/main" id="{7F481DF8-4AC8-E8C5-74FB-3C9A941A91D8}"/>
              </a:ext>
            </a:extLst>
          </p:cNvPr>
          <p:cNvSpPr txBox="1">
            <a:spLocks/>
          </p:cNvSpPr>
          <p:nvPr/>
        </p:nvSpPr>
        <p:spPr>
          <a:xfrm>
            <a:off x="249383" y="2235462"/>
            <a:ext cx="2321477" cy="2520284"/>
          </a:xfrm>
          <a:prstGeom prst="roundRect">
            <a:avLst/>
          </a:prstGeom>
          <a:solidFill>
            <a:srgbClr val="EE812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Remember - Only one letter changes at each step.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564153C-8759-6277-E8C2-2EDBF2DEBE8F}"/>
              </a:ext>
            </a:extLst>
          </p:cNvPr>
          <p:cNvSpPr txBox="1"/>
          <p:nvPr/>
        </p:nvSpPr>
        <p:spPr>
          <a:xfrm>
            <a:off x="8002515" y="2677822"/>
            <a:ext cx="1567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rain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616D422-68FA-0003-FEA1-3329AF47FDFF}"/>
              </a:ext>
            </a:extLst>
          </p:cNvPr>
          <p:cNvSpPr txBox="1"/>
          <p:nvPr/>
        </p:nvSpPr>
        <p:spPr>
          <a:xfrm>
            <a:off x="8217656" y="3643155"/>
            <a:ext cx="10719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???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B6DC95-196F-43F7-88DF-5D7B4FAF57EB}"/>
              </a:ext>
            </a:extLst>
          </p:cNvPr>
          <p:cNvSpPr txBox="1"/>
          <p:nvPr/>
        </p:nvSpPr>
        <p:spPr>
          <a:xfrm>
            <a:off x="7969858" y="4500736"/>
            <a:ext cx="16597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Andika" panose="02000000000000000000" pitchFamily="2" charset="0"/>
              </a:rPr>
              <a:t>vein</a:t>
            </a:r>
            <a:endParaRPr lang="en-GB" sz="2800" dirty="0">
              <a:latin typeface="Andika" panose="02000000000000000000" pitchFamily="2" charset="0"/>
            </a:endParaRPr>
          </a:p>
        </p:txBody>
      </p:sp>
      <p:sp>
        <p:nvSpPr>
          <p:cNvPr id="8206" name="TextBox 8205">
            <a:extLst>
              <a:ext uri="{FF2B5EF4-FFF2-40B4-BE49-F238E27FC236}">
                <a16:creationId xmlns:a16="http://schemas.microsoft.com/office/drawing/2014/main" id="{03F7B608-CBE8-8547-7869-3275E4F7FA69}"/>
              </a:ext>
            </a:extLst>
          </p:cNvPr>
          <p:cNvSpPr txBox="1"/>
          <p:nvPr/>
        </p:nvSpPr>
        <p:spPr>
          <a:xfrm>
            <a:off x="4659020" y="3601282"/>
            <a:ext cx="15675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b="1" u="sng" dirty="0">
                <a:latin typeface="Andika" panose="02000000000000000000" pitchFamily="2" charset="0"/>
              </a:rPr>
              <a:t>veins</a:t>
            </a:r>
            <a:endParaRPr lang="en-GB" sz="2800" b="1" u="sng" dirty="0">
              <a:latin typeface="Andika" panose="02000000000000000000" pitchFamily="2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D4DF86B-5E71-2943-8190-0C8491C97C38}"/>
              </a:ext>
            </a:extLst>
          </p:cNvPr>
          <p:cNvGrpSpPr/>
          <p:nvPr/>
        </p:nvGrpSpPr>
        <p:grpSpPr>
          <a:xfrm>
            <a:off x="4482754" y="1604346"/>
            <a:ext cx="1920055" cy="4765340"/>
            <a:chOff x="4887781" y="1805476"/>
            <a:chExt cx="1806266" cy="3307721"/>
          </a:xfrm>
        </p:grpSpPr>
        <p:sp>
          <p:nvSpPr>
            <p:cNvPr id="2" name="Title 20">
              <a:extLst>
                <a:ext uri="{FF2B5EF4-FFF2-40B4-BE49-F238E27FC236}">
                  <a16:creationId xmlns:a16="http://schemas.microsoft.com/office/drawing/2014/main" id="{6D3100E3-3C00-4F22-D9B2-0C249A9215FE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6" name="Title 20">
              <a:extLst>
                <a:ext uri="{FF2B5EF4-FFF2-40B4-BE49-F238E27FC236}">
                  <a16:creationId xmlns:a16="http://schemas.microsoft.com/office/drawing/2014/main" id="{22EE0314-82C5-EE67-7A8A-660C23F4A3E7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" name="Title 20">
              <a:extLst>
                <a:ext uri="{FF2B5EF4-FFF2-40B4-BE49-F238E27FC236}">
                  <a16:creationId xmlns:a16="http://schemas.microsoft.com/office/drawing/2014/main" id="{E9DD3211-2D76-FD84-2E07-21A6FA31A936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Title 20">
              <a:extLst>
                <a:ext uri="{FF2B5EF4-FFF2-40B4-BE49-F238E27FC236}">
                  <a16:creationId xmlns:a16="http://schemas.microsoft.com/office/drawing/2014/main" id="{02B7F9C2-7381-DC21-08DE-27F68D932DE8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0" name="Title 20">
              <a:extLst>
                <a:ext uri="{FF2B5EF4-FFF2-40B4-BE49-F238E27FC236}">
                  <a16:creationId xmlns:a16="http://schemas.microsoft.com/office/drawing/2014/main" id="{52DDADD4-A4B0-B327-2072-66E3F8AFEC7B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5" name="Title 20">
              <a:extLst>
                <a:ext uri="{FF2B5EF4-FFF2-40B4-BE49-F238E27FC236}">
                  <a16:creationId xmlns:a16="http://schemas.microsoft.com/office/drawing/2014/main" id="{90D979BA-28A8-2B77-B680-A4C04341068B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07F9290-B1AE-69FF-9860-89A82D79D3AC}"/>
              </a:ext>
            </a:extLst>
          </p:cNvPr>
          <p:cNvGrpSpPr/>
          <p:nvPr/>
        </p:nvGrpSpPr>
        <p:grpSpPr>
          <a:xfrm>
            <a:off x="7826246" y="1604351"/>
            <a:ext cx="1920055" cy="4765340"/>
            <a:chOff x="4887781" y="1805476"/>
            <a:chExt cx="1806266" cy="3307721"/>
          </a:xfrm>
        </p:grpSpPr>
        <p:sp>
          <p:nvSpPr>
            <p:cNvPr id="37" name="Title 20">
              <a:extLst>
                <a:ext uri="{FF2B5EF4-FFF2-40B4-BE49-F238E27FC236}">
                  <a16:creationId xmlns:a16="http://schemas.microsoft.com/office/drawing/2014/main" id="{47DCF6EA-E5CB-8C1D-48BB-B781F212FD85}"/>
                </a:ext>
              </a:extLst>
            </p:cNvPr>
            <p:cNvSpPr txBox="1">
              <a:spLocks/>
            </p:cNvSpPr>
            <p:nvPr/>
          </p:nvSpPr>
          <p:spPr>
            <a:xfrm>
              <a:off x="4966869" y="2414357"/>
              <a:ext cx="1648095" cy="138815"/>
            </a:xfrm>
            <a:prstGeom prst="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8" name="Title 20">
              <a:extLst>
                <a:ext uri="{FF2B5EF4-FFF2-40B4-BE49-F238E27FC236}">
                  <a16:creationId xmlns:a16="http://schemas.microsoft.com/office/drawing/2014/main" id="{FFF8C3B7-B1D2-70C5-4047-5DB0FF28DBC6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047084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9" name="Title 20">
              <a:extLst>
                <a:ext uri="{FF2B5EF4-FFF2-40B4-BE49-F238E27FC236}">
                  <a16:creationId xmlns:a16="http://schemas.microsoft.com/office/drawing/2014/main" id="{9FA5D4EF-805B-6D95-6838-44E2DB06DEFA}"/>
                </a:ext>
              </a:extLst>
            </p:cNvPr>
            <p:cNvSpPr txBox="1">
              <a:spLocks/>
            </p:cNvSpPr>
            <p:nvPr/>
          </p:nvSpPr>
          <p:spPr>
            <a:xfrm>
              <a:off x="4966870" y="3672102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0" name="Title 20">
              <a:extLst>
                <a:ext uri="{FF2B5EF4-FFF2-40B4-BE49-F238E27FC236}">
                  <a16:creationId xmlns:a16="http://schemas.microsoft.com/office/drawing/2014/main" id="{4165D2CB-08F3-5474-4149-0922B467B5FD}"/>
                </a:ext>
              </a:extLst>
            </p:cNvPr>
            <p:cNvSpPr txBox="1">
              <a:spLocks/>
            </p:cNvSpPr>
            <p:nvPr/>
          </p:nvSpPr>
          <p:spPr>
            <a:xfrm>
              <a:off x="4966868" y="4304829"/>
              <a:ext cx="1648095" cy="138815"/>
            </a:xfrm>
            <a:prstGeom prst="rect">
              <a:avLst/>
            </a:prstGeom>
            <a:gradFill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0" scaled="1"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1" name="Title 20">
              <a:extLst>
                <a:ext uri="{FF2B5EF4-FFF2-40B4-BE49-F238E27FC236}">
                  <a16:creationId xmlns:a16="http://schemas.microsoft.com/office/drawing/2014/main" id="{95352995-6567-E329-0781-FE62A79CC1EC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4957278" y="3376425"/>
              <a:ext cx="3307717" cy="165820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2" name="Title 20">
              <a:extLst>
                <a:ext uri="{FF2B5EF4-FFF2-40B4-BE49-F238E27FC236}">
                  <a16:creationId xmlns:a16="http://schemas.microsoft.com/office/drawing/2014/main" id="{17973F2A-E9D4-EFE8-0911-C9DEEE2163BD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3316834" y="3376428"/>
              <a:ext cx="3307716" cy="165821"/>
            </a:xfrm>
            <a:prstGeom prst="roundRect">
              <a:avLst/>
            </a:prstGeom>
            <a:gradFill flip="none" rotWithShape="1">
              <a:gsLst>
                <a:gs pos="44000">
                  <a:srgbClr val="7030A0"/>
                </a:gs>
                <a:gs pos="100000">
                  <a:srgbClr val="B381D9"/>
                </a:gs>
              </a:gsLst>
              <a:lin ang="13500000" scaled="1"/>
              <a:tileRect/>
            </a:gra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Andika" panose="02000000000000000000" pitchFamily="2" charset="0"/>
                  <a:ea typeface="+mj-ea"/>
                  <a:cs typeface="+mj-cs"/>
                </a:defRPr>
              </a:lvl1pPr>
            </a:lstStyle>
            <a:p>
              <a:pPr algn="ctr"/>
              <a:endParaRPr lang="en-GB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7DF5E4B7-8BFD-6D6B-0B97-802B8F19E38A}"/>
              </a:ext>
            </a:extLst>
          </p:cNvPr>
          <p:cNvSpPr txBox="1"/>
          <p:nvPr/>
        </p:nvSpPr>
        <p:spPr>
          <a:xfrm>
            <a:off x="8002041" y="3589374"/>
            <a:ext cx="15675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000" b="1" u="sng" dirty="0">
                <a:latin typeface="Andika" panose="02000000000000000000" pitchFamily="2" charset="0"/>
              </a:rPr>
              <a:t>rein</a:t>
            </a:r>
            <a:endParaRPr lang="en-GB" sz="2800" b="1" u="sng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08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39" y="927687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940073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puppy was about five kilograms in </a:t>
            </a:r>
            <a:r>
              <a:rPr lang="en-GB" sz="2800" u="sng" dirty="0">
                <a:solidFill>
                  <a:srgbClr val="7030A0"/>
                </a:solidFill>
                <a:latin typeface="Andika" panose="02000000000000000000" pitchFamily="2" charset="0"/>
              </a:rPr>
              <a:t>weight</a:t>
            </a:r>
            <a:r>
              <a:rPr lang="en-GB" sz="2800" dirty="0">
                <a:latin typeface="Andika" panose="02000000000000000000" pitchFamily="2" charset="0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959003" y="2960672"/>
            <a:ext cx="84751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“weight”?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mass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length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chocolate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54397" y="5029503"/>
            <a:ext cx="11683356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puppy was about five kilograms in </a:t>
            </a:r>
            <a:r>
              <a:rPr lang="en-GB" sz="2800" u="sng" dirty="0">
                <a:solidFill>
                  <a:srgbClr val="7030A0"/>
                </a:solidFill>
                <a:latin typeface="Andika" panose="02000000000000000000" pitchFamily="2" charset="0"/>
              </a:rPr>
              <a:t>mass</a:t>
            </a:r>
            <a:r>
              <a:rPr lang="en-GB" sz="2800" dirty="0"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5272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39" y="927687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940073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Pull the 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</a:rPr>
              <a:t>reins</a:t>
            </a:r>
            <a:r>
              <a:rPr lang="en-GB" sz="2800" dirty="0">
                <a:latin typeface="Andika" panose="02000000000000000000" pitchFamily="2" charset="0"/>
              </a:rPr>
              <a:t> gently to guide the horse in the right direction.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959003" y="2960672"/>
            <a:ext cx="84751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“reins”?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droplets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straps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clouds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54397" y="5029503"/>
            <a:ext cx="11683356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Pull the 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</a:rPr>
              <a:t>straps</a:t>
            </a:r>
            <a:r>
              <a:rPr lang="en-GB" sz="2800" dirty="0">
                <a:latin typeface="Andika" panose="02000000000000000000" pitchFamily="2" charset="0"/>
              </a:rPr>
              <a:t> gently to guide the horse in the right direction.</a:t>
            </a:r>
          </a:p>
        </p:txBody>
      </p:sp>
    </p:spTree>
    <p:extLst>
      <p:ext uri="{BB962C8B-B14F-4D97-AF65-F5344CB8AC3E}">
        <p14:creationId xmlns:p14="http://schemas.microsoft.com/office/powerpoint/2010/main" val="110782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739" y="927687"/>
            <a:ext cx="4848520" cy="64517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Synonyms!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08643" y="1940073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</a:rPr>
              <a:t>freight</a:t>
            </a:r>
            <a:r>
              <a:rPr lang="en-GB" sz="2800" dirty="0">
                <a:latin typeface="Andika" panose="02000000000000000000" pitchFamily="2" charset="0"/>
              </a:rPr>
              <a:t> was unloaded from the van.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959003" y="2960672"/>
            <a:ext cx="84751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“freight”?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46040" y="4145174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goods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64075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factories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582110" y="411880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captain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54397" y="5029503"/>
            <a:ext cx="11683356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</a:t>
            </a:r>
            <a:r>
              <a:rPr lang="en-GB" sz="2800" dirty="0">
                <a:solidFill>
                  <a:srgbClr val="7030A0"/>
                </a:solidFill>
                <a:latin typeface="Andika" panose="02000000000000000000" pitchFamily="2" charset="0"/>
              </a:rPr>
              <a:t>goods</a:t>
            </a:r>
            <a:r>
              <a:rPr lang="en-GB" sz="2800" dirty="0">
                <a:latin typeface="Andika" panose="02000000000000000000" pitchFamily="2" charset="0"/>
              </a:rPr>
              <a:t> </a:t>
            </a:r>
            <a:r>
              <a:rPr lang="en-GB" sz="2800" u="sng" dirty="0">
                <a:latin typeface="Andika" panose="02000000000000000000" pitchFamily="2" charset="0"/>
              </a:rPr>
              <a:t>were</a:t>
            </a:r>
            <a:r>
              <a:rPr lang="en-GB" sz="2800" dirty="0">
                <a:latin typeface="Andika" panose="02000000000000000000" pitchFamily="2" charset="0"/>
              </a:rPr>
              <a:t> unloaded from the van.</a:t>
            </a:r>
          </a:p>
        </p:txBody>
      </p:sp>
    </p:spTree>
    <p:extLst>
      <p:ext uri="{BB962C8B-B14F-4D97-AF65-F5344CB8AC3E}">
        <p14:creationId xmlns:p14="http://schemas.microsoft.com/office/powerpoint/2010/main" val="2996206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837700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In the little town of Willowridge, there lived a mysterious neghbour named Mr. Emerson.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32906" y="3689528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He was always draped in a bayge cloak.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32906" y="4935819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townsfolk often speculated about the secrets hidden beneath that elusive vayl.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50916" y="182620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In the little town of Willowridge, there lived a mysterious ne</a:t>
            </a:r>
            <a:r>
              <a:rPr lang="en-GB" sz="3600" u="sng" dirty="0">
                <a:solidFill>
                  <a:srgbClr val="FF0000"/>
                </a:solidFill>
              </a:rPr>
              <a:t>i</a:t>
            </a:r>
            <a:r>
              <a:rPr lang="en-GB" sz="3600" dirty="0">
                <a:solidFill>
                  <a:schemeClr val="bg1"/>
                </a:solidFill>
              </a:rPr>
              <a:t>ghbour named Mr. Emerson.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678179" y="3682024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He was always draped in a b</a:t>
            </a:r>
            <a:r>
              <a:rPr lang="en-GB" sz="3600" u="sng" dirty="0">
                <a:solidFill>
                  <a:srgbClr val="FF0000"/>
                </a:solidFill>
              </a:rPr>
              <a:t>ei</a:t>
            </a:r>
            <a:r>
              <a:rPr lang="en-GB" sz="3600" dirty="0">
                <a:solidFill>
                  <a:schemeClr val="bg1"/>
                </a:solidFill>
              </a:rPr>
              <a:t>ge cloak.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32906" y="494013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townsfolk often speculated about the secrets hidden beneath that elusive v</a:t>
            </a:r>
            <a:r>
              <a:rPr lang="en-GB" sz="3600" u="sng" dirty="0">
                <a:solidFill>
                  <a:srgbClr val="FF0000"/>
                </a:solidFill>
              </a:rPr>
              <a:t>ei</a:t>
            </a:r>
            <a:r>
              <a:rPr lang="en-GB" sz="3600" dirty="0">
                <a:solidFill>
                  <a:schemeClr val="bg1"/>
                </a:solidFill>
              </a:rPr>
              <a:t>l.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5658890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SY3T1AW1Fe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0811720-3FAA-F57C-AE79-D8F93C2C80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80F0B89-6409-2AB0-AF61-73F01EC4E429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6159D0E1-3B8F-DC3C-BE90-FAD64F85ADE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4300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vein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weigh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eight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neighbour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eighth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reign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747" y="1650973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weight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freight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reins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veil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beige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702C8E8-FA50-9FC0-189E-BA39CB66CC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88521C45-1443-AF9E-1241-7C9C7454AA4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pic>
        <p:nvPicPr>
          <p:cNvPr id="6" name="Content Placeholder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673416A-F73F-E246-B781-CDF3259BA1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470" y="2055813"/>
            <a:ext cx="6891057" cy="3623362"/>
          </a:xfr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3964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6BE1C07-6166-4264-557E-4C91DBB10A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462655"/>
            <a:ext cx="9144000" cy="114953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/ay/ sound spelt &lt;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ei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&gt;.</a:t>
            </a:r>
          </a:p>
        </p:txBody>
      </p:sp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D43C288F-C305-7BC6-D273-8977A4B0C0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12" name="Picture 11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80A3EF8-9636-4448-C481-30326D9F0E4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2806E36-4869-8ADE-2E72-515FF5D5E2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8138 0.43959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" y="2199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125 -0.0576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63" y="-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63CC47F-97C3-CAFC-0378-AED12C550E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long /ay/ sound can be formed using: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420C5BF-A962-1B18-0E38-F07B31E68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336" y="5033420"/>
            <a:ext cx="10670959" cy="1250535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But we are looking at another way of making a long /ay/ sound...</a:t>
            </a:r>
            <a:endParaRPr lang="en-GB" altLang="en-US" sz="36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3D64222-CED4-F0E3-1CDB-D9B3929E3129}"/>
              </a:ext>
            </a:extLst>
          </p:cNvPr>
          <p:cNvGrpSpPr/>
          <p:nvPr/>
        </p:nvGrpSpPr>
        <p:grpSpPr>
          <a:xfrm>
            <a:off x="-1561" y="1794653"/>
            <a:ext cx="3701143" cy="2697448"/>
            <a:chOff x="-1561" y="1794653"/>
            <a:chExt cx="3701143" cy="269744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6733D7D-CA02-2B5E-A7F1-7819E89AD875}"/>
                </a:ext>
              </a:extLst>
            </p:cNvPr>
            <p:cNvGrpSpPr/>
            <p:nvPr/>
          </p:nvGrpSpPr>
          <p:grpSpPr>
            <a:xfrm>
              <a:off x="266330" y="1794653"/>
              <a:ext cx="3036163" cy="2697448"/>
              <a:chOff x="266330" y="1794653"/>
              <a:chExt cx="3036163" cy="2697448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FA36166D-F06A-ADBE-4322-D4989AFE2253}"/>
                  </a:ext>
                </a:extLst>
              </p:cNvPr>
              <p:cNvSpPr/>
              <p:nvPr/>
            </p:nvSpPr>
            <p:spPr>
              <a:xfrm>
                <a:off x="266330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pic>
            <p:nvPicPr>
              <p:cNvPr id="4" name="Picture 3" descr="A picture containing person, indoor, rolling pin&#10;&#10;Description automatically generated">
                <a:extLst>
                  <a:ext uri="{FF2B5EF4-FFF2-40B4-BE49-F238E27FC236}">
                    <a16:creationId xmlns:a16="http://schemas.microsoft.com/office/drawing/2014/main" id="{FEF6795A-AED7-81A9-A1CB-45DF21A581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1833" y="2521312"/>
                <a:ext cx="2534808" cy="1689872"/>
              </a:xfrm>
              <a:prstGeom prst="rect">
                <a:avLst/>
              </a:prstGeom>
              <a:effectLst/>
            </p:spPr>
          </p:pic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a-e as in b</a:t>
              </a:r>
              <a:r>
                <a:rPr lang="en-GB" altLang="en-US" sz="3200" b="1" dirty="0">
                  <a:solidFill>
                    <a:schemeClr val="bg1"/>
                  </a:solidFill>
                  <a:latin typeface="+mj-lt"/>
                </a:rPr>
                <a:t>a</a:t>
              </a: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k</a:t>
              </a:r>
              <a:r>
                <a:rPr lang="en-GB" altLang="en-US" sz="3200" b="1" dirty="0">
                  <a:solidFill>
                    <a:schemeClr val="bg1"/>
                  </a:solidFill>
                  <a:latin typeface="+mj-lt"/>
                </a:rPr>
                <a:t>e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C318814-1726-CF03-A87D-AB4078C4681B}"/>
              </a:ext>
            </a:extLst>
          </p:cNvPr>
          <p:cNvGrpSpPr/>
          <p:nvPr/>
        </p:nvGrpSpPr>
        <p:grpSpPr>
          <a:xfrm>
            <a:off x="4471386" y="1794653"/>
            <a:ext cx="3249227" cy="2697448"/>
            <a:chOff x="4471386" y="1794653"/>
            <a:chExt cx="3249227" cy="269744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565D3DF-0BA1-021F-5254-0F044D9A948E}"/>
                </a:ext>
              </a:extLst>
            </p:cNvPr>
            <p:cNvSpPr/>
            <p:nvPr/>
          </p:nvSpPr>
          <p:spPr>
            <a:xfrm>
              <a:off x="4510001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1BFCE5-2BF5-481E-7DE3-9165F9E61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1386" y="1799135"/>
              <a:ext cx="3249227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ai as in tr</a:t>
              </a:r>
              <a:r>
                <a:rPr lang="en-GB" altLang="en-US" sz="3200" b="1" dirty="0">
                  <a:solidFill>
                    <a:schemeClr val="bg1"/>
                  </a:solidFill>
                  <a:latin typeface="+mj-lt"/>
                </a:rPr>
                <a:t>ai</a:t>
              </a: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n</a:t>
              </a:r>
            </a:p>
          </p:txBody>
        </p:sp>
        <p:pic>
          <p:nvPicPr>
            <p:cNvPr id="7" name="Picture 6" descr="A train with smoke coming out of it&#10;&#10;Description automatically generated with medium confidence">
              <a:extLst>
                <a:ext uri="{FF2B5EF4-FFF2-40B4-BE49-F238E27FC236}">
                  <a16:creationId xmlns:a16="http://schemas.microsoft.com/office/drawing/2014/main" id="{131D5455-A533-0691-42E5-DB5952B92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60678" y="2495106"/>
              <a:ext cx="2534808" cy="1800717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92B14F9-2FBD-0D1E-D4D1-323685969FD9}"/>
              </a:ext>
            </a:extLst>
          </p:cNvPr>
          <p:cNvGrpSpPr/>
          <p:nvPr/>
        </p:nvGrpSpPr>
        <p:grpSpPr>
          <a:xfrm>
            <a:off x="8508116" y="1783331"/>
            <a:ext cx="3701143" cy="2704266"/>
            <a:chOff x="8508116" y="1783331"/>
            <a:chExt cx="3701143" cy="2704266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849786F2-689D-AF18-3773-3E1A2A216B14}"/>
                </a:ext>
              </a:extLst>
            </p:cNvPr>
            <p:cNvSpPr/>
            <p:nvPr/>
          </p:nvSpPr>
          <p:spPr>
            <a:xfrm>
              <a:off x="8753673" y="1790149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FF5EEBA-BF46-DD47-319C-5CFDBB9E9B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8116" y="1783331"/>
              <a:ext cx="3701143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ay as in pr</a:t>
              </a:r>
              <a:r>
                <a:rPr lang="en-GB" altLang="en-US" sz="3200" b="1" dirty="0">
                  <a:solidFill>
                    <a:schemeClr val="bg1"/>
                  </a:solidFill>
                  <a:latin typeface="+mj-lt"/>
                </a:rPr>
                <a:t>ay</a:t>
              </a:r>
            </a:p>
          </p:txBody>
        </p:sp>
        <p:pic>
          <p:nvPicPr>
            <p:cNvPr id="21" name="Picture 20" descr="A picture containing person, wall&#10;&#10;Description automatically generated">
              <a:extLst>
                <a:ext uri="{FF2B5EF4-FFF2-40B4-BE49-F238E27FC236}">
                  <a16:creationId xmlns:a16="http://schemas.microsoft.com/office/drawing/2014/main" id="{DFE5A4E6-7ED6-86E1-68DC-EE2656AC9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17210" y="2436984"/>
              <a:ext cx="2682957" cy="1788638"/>
            </a:xfrm>
            <a:prstGeom prst="rect">
              <a:avLst/>
            </a:prstGeom>
          </p:spPr>
        </p:pic>
      </p:grp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21750615-AD1B-E9E6-7A1C-2604042B91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A386D275-8C10-5C81-AB25-C9A784C5467C}"/>
              </a:ext>
            </a:extLst>
          </p:cNvPr>
          <p:cNvSpPr/>
          <p:nvPr/>
        </p:nvSpPr>
        <p:spPr>
          <a:xfrm>
            <a:off x="1765993" y="1918549"/>
            <a:ext cx="4208087" cy="3281524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/ay/ sound?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096000" y="1893624"/>
            <a:ext cx="2947143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ysClr val="windowText" lastClr="000000"/>
                </a:solidFill>
                <a:latin typeface="+mj-lt"/>
              </a:rPr>
              <a:t>neighbour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427676" y="2152242"/>
            <a:ext cx="2947144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an eighth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BBB14FE-F665-A421-DA9B-AA11EEC3ED41}"/>
              </a:ext>
            </a:extLst>
          </p:cNvPr>
          <p:cNvSpPr/>
          <p:nvPr/>
        </p:nvSpPr>
        <p:spPr>
          <a:xfrm>
            <a:off x="6339840" y="1918549"/>
            <a:ext cx="4208087" cy="3281524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A picture containing outdoor, building, stone&#10;&#10;Description automatically generated">
            <a:extLst>
              <a:ext uri="{FF2B5EF4-FFF2-40B4-BE49-F238E27FC236}">
                <a16:creationId xmlns:a16="http://schemas.microsoft.com/office/drawing/2014/main" id="{4C5E0287-C1B7-BCC3-A7E5-243FE4D0879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5672" y="2851573"/>
            <a:ext cx="3362037" cy="216643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BF4BD51-3744-0D72-5538-849519D3C335}"/>
              </a:ext>
            </a:extLst>
          </p:cNvPr>
          <p:cNvSpPr txBox="1"/>
          <p:nvPr/>
        </p:nvSpPr>
        <p:spPr>
          <a:xfrm>
            <a:off x="6890327" y="2105891"/>
            <a:ext cx="3297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neighbour</a:t>
            </a:r>
          </a:p>
        </p:txBody>
      </p:sp>
      <p:pic>
        <p:nvPicPr>
          <p:cNvPr id="21" name="Picture 20" descr="A pizza on a plate&#10;&#10;Description automatically generated with low confidence">
            <a:extLst>
              <a:ext uri="{FF2B5EF4-FFF2-40B4-BE49-F238E27FC236}">
                <a16:creationId xmlns:a16="http://schemas.microsoft.com/office/drawing/2014/main" id="{D7A6E294-83C6-E905-E43A-E10991A55DF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1176" y="2785425"/>
            <a:ext cx="3349106" cy="223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21750615-AD1B-E9E6-7A1C-2604042B91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A386D275-8C10-5C81-AB25-C9A784C5467C}"/>
              </a:ext>
            </a:extLst>
          </p:cNvPr>
          <p:cNvSpPr/>
          <p:nvPr/>
        </p:nvSpPr>
        <p:spPr>
          <a:xfrm>
            <a:off x="1765993" y="1918549"/>
            <a:ext cx="4208087" cy="3281524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ounded Rectangle 3"/>
          <p:cNvSpPr/>
          <p:nvPr/>
        </p:nvSpPr>
        <p:spPr>
          <a:xfrm>
            <a:off x="1524000" y="461701"/>
            <a:ext cx="9631680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forming the /ay/ sound?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096000" y="1893624"/>
            <a:ext cx="2947143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ysClr val="windowText" lastClr="000000"/>
                </a:solidFill>
                <a:latin typeface="+mj-lt"/>
              </a:rPr>
              <a:t>neighbour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427676" y="2152242"/>
            <a:ext cx="2947144" cy="508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an </a:t>
            </a:r>
            <a:r>
              <a:rPr lang="en-GB" sz="3600" u="sng" dirty="0">
                <a:solidFill>
                  <a:srgbClr val="FFFF00"/>
                </a:solidFill>
              </a:rPr>
              <a:t>ei</a:t>
            </a:r>
            <a:r>
              <a:rPr lang="en-GB" sz="3600" dirty="0">
                <a:solidFill>
                  <a:schemeClr val="bg1"/>
                </a:solidFill>
              </a:rPr>
              <a:t>ghth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BBB14FE-F665-A421-DA9B-AA11EEC3ED41}"/>
              </a:ext>
            </a:extLst>
          </p:cNvPr>
          <p:cNvSpPr/>
          <p:nvPr/>
        </p:nvSpPr>
        <p:spPr>
          <a:xfrm>
            <a:off x="6339840" y="1918549"/>
            <a:ext cx="4208087" cy="3281524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A picture containing outdoor, building, stone&#10;&#10;Description automatically generated">
            <a:extLst>
              <a:ext uri="{FF2B5EF4-FFF2-40B4-BE49-F238E27FC236}">
                <a16:creationId xmlns:a16="http://schemas.microsoft.com/office/drawing/2014/main" id="{4C5E0287-C1B7-BCC3-A7E5-243FE4D0879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5672" y="2851573"/>
            <a:ext cx="3362037" cy="216643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BF4BD51-3744-0D72-5538-849519D3C335}"/>
              </a:ext>
            </a:extLst>
          </p:cNvPr>
          <p:cNvSpPr txBox="1"/>
          <p:nvPr/>
        </p:nvSpPr>
        <p:spPr>
          <a:xfrm>
            <a:off x="6890327" y="2105891"/>
            <a:ext cx="3297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n</a:t>
            </a:r>
            <a:r>
              <a:rPr lang="en-GB" sz="3600" u="sng" dirty="0">
                <a:solidFill>
                  <a:srgbClr val="FFFF00"/>
                </a:solidFill>
              </a:rPr>
              <a:t>ei</a:t>
            </a:r>
            <a:r>
              <a:rPr lang="en-GB" sz="3600" dirty="0">
                <a:solidFill>
                  <a:schemeClr val="bg1"/>
                </a:solidFill>
              </a:rPr>
              <a:t>ghbour</a:t>
            </a:r>
          </a:p>
        </p:txBody>
      </p:sp>
      <p:pic>
        <p:nvPicPr>
          <p:cNvPr id="21" name="Picture 20" descr="A pizza on a plate&#10;&#10;Description automatically generated with low confidence">
            <a:extLst>
              <a:ext uri="{FF2B5EF4-FFF2-40B4-BE49-F238E27FC236}">
                <a16:creationId xmlns:a16="http://schemas.microsoft.com/office/drawing/2014/main" id="{D7A6E294-83C6-E905-E43A-E10991A55DF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1176" y="2785425"/>
            <a:ext cx="3349106" cy="2232582"/>
          </a:xfrm>
          <a:prstGeom prst="rect">
            <a:avLst/>
          </a:prstGeom>
        </p:spPr>
      </p:pic>
      <p:sp>
        <p:nvSpPr>
          <p:cNvPr id="14" name="Rounded Rectangle 6">
            <a:extLst>
              <a:ext uri="{FF2B5EF4-FFF2-40B4-BE49-F238E27FC236}">
                <a16:creationId xmlns:a16="http://schemas.microsoft.com/office/drawing/2014/main" id="{556599F9-6326-E1B0-D9B4-8A518CB97D04}"/>
              </a:ext>
            </a:extLst>
          </p:cNvPr>
          <p:cNvSpPr/>
          <p:nvPr/>
        </p:nvSpPr>
        <p:spPr>
          <a:xfrm>
            <a:off x="1274617" y="5535416"/>
            <a:ext cx="9476509" cy="698934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+mj-lt"/>
              </a:rPr>
              <a:t>Unusually, the /ay/ sound is spelt </a:t>
            </a:r>
            <a:r>
              <a:rPr lang="en-GB" sz="3600" u="sng" dirty="0">
                <a:solidFill>
                  <a:schemeClr val="bg1"/>
                </a:solidFill>
                <a:latin typeface="+mj-lt"/>
              </a:rPr>
              <a:t>ei</a:t>
            </a:r>
            <a:r>
              <a:rPr lang="en-GB" sz="360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6334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6082" y="453662"/>
            <a:ext cx="9439835" cy="659411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</a:rPr>
              <a:t>Look carefully at the words below.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6107" y="797151"/>
            <a:ext cx="3344348" cy="312022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00837F-15A0-A485-1C57-276C1A9FB6FD}"/>
              </a:ext>
            </a:extLst>
          </p:cNvPr>
          <p:cNvSpPr txBox="1">
            <a:spLocks/>
          </p:cNvSpPr>
          <p:nvPr/>
        </p:nvSpPr>
        <p:spPr>
          <a:xfrm>
            <a:off x="538817" y="4096894"/>
            <a:ext cx="11367246" cy="70333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Is there a rule you could write for these words?</a:t>
            </a:r>
          </a:p>
        </p:txBody>
      </p:sp>
      <p:pic>
        <p:nvPicPr>
          <p:cNvPr id="11" name="Picture 10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5B4FDD6A-AEE9-92AE-0978-6568267B5A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6786" y="1249925"/>
            <a:ext cx="2098261" cy="2710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33047C0-1C8C-C731-D83A-FD58921E07DB}"/>
              </a:ext>
            </a:extLst>
          </p:cNvPr>
          <p:cNvSpPr txBox="1">
            <a:spLocks/>
          </p:cNvSpPr>
          <p:nvPr/>
        </p:nvSpPr>
        <p:spPr>
          <a:xfrm>
            <a:off x="5347557" y="1325530"/>
            <a:ext cx="1749766" cy="6594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ei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01C338-5994-288E-35A6-A9C433CF8AE5}"/>
              </a:ext>
            </a:extLst>
          </p:cNvPr>
          <p:cNvSpPr txBox="1">
            <a:spLocks/>
          </p:cNvSpPr>
          <p:nvPr/>
        </p:nvSpPr>
        <p:spPr>
          <a:xfrm>
            <a:off x="4030267" y="2189300"/>
            <a:ext cx="1904619" cy="65941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r>
              <a:rPr lang="en-GB" sz="28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ei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ghbour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003F55D-3460-41DD-CD6A-5B88251C516A}"/>
              </a:ext>
            </a:extLst>
          </p:cNvPr>
          <p:cNvSpPr txBox="1">
            <a:spLocks/>
          </p:cNvSpPr>
          <p:nvPr/>
        </p:nvSpPr>
        <p:spPr>
          <a:xfrm>
            <a:off x="7465795" y="1325531"/>
            <a:ext cx="1749600" cy="65941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ei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ght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92A2919-C564-924F-E6D9-6CCF601BDCA6}"/>
              </a:ext>
            </a:extLst>
          </p:cNvPr>
          <p:cNvSpPr txBox="1">
            <a:spLocks/>
          </p:cNvSpPr>
          <p:nvPr/>
        </p:nvSpPr>
        <p:spPr>
          <a:xfrm>
            <a:off x="6408026" y="2189300"/>
            <a:ext cx="1749600" cy="659410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ei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5C9FE9C-49B5-E201-B6ED-30FECCD28E50}"/>
              </a:ext>
            </a:extLst>
          </p:cNvPr>
          <p:cNvSpPr txBox="1">
            <a:spLocks/>
          </p:cNvSpPr>
          <p:nvPr/>
        </p:nvSpPr>
        <p:spPr>
          <a:xfrm>
            <a:off x="3229485" y="1325531"/>
            <a:ext cx="1749600" cy="65941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ei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2E2574-1760-6D3B-F3CF-DA69BFFB8829}"/>
              </a:ext>
            </a:extLst>
          </p:cNvPr>
          <p:cNvSpPr txBox="1">
            <a:spLocks/>
          </p:cNvSpPr>
          <p:nvPr/>
        </p:nvSpPr>
        <p:spPr>
          <a:xfrm>
            <a:off x="5090570" y="3053069"/>
            <a:ext cx="1749766" cy="6594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32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ei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EDFC11-34EA-3491-4837-AE1F0F415A43}"/>
              </a:ext>
            </a:extLst>
          </p:cNvPr>
          <p:cNvSpPr txBox="1">
            <a:spLocks/>
          </p:cNvSpPr>
          <p:nvPr/>
        </p:nvSpPr>
        <p:spPr>
          <a:xfrm>
            <a:off x="3028241" y="3078455"/>
            <a:ext cx="1749600" cy="65941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ei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ght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28AF56-188B-71CA-96EF-3A2691D8C0E6}"/>
              </a:ext>
            </a:extLst>
          </p:cNvPr>
          <p:cNvSpPr txBox="1">
            <a:spLocks/>
          </p:cNvSpPr>
          <p:nvPr/>
        </p:nvSpPr>
        <p:spPr>
          <a:xfrm>
            <a:off x="7465795" y="3062877"/>
            <a:ext cx="1749600" cy="65941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  <a:r>
              <a:rPr lang="en-GB" sz="31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ei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207C866-9790-363C-4DAD-C70AC1D2EED0}"/>
              </a:ext>
            </a:extLst>
          </p:cNvPr>
          <p:cNvSpPr txBox="1">
            <a:spLocks/>
          </p:cNvSpPr>
          <p:nvPr/>
        </p:nvSpPr>
        <p:spPr>
          <a:xfrm>
            <a:off x="538817" y="4947094"/>
            <a:ext cx="11367246" cy="70333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HINT: What sound does the grapheme &lt;ei&gt; make?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6A07ED1-B36A-D470-CCAF-D774D780703F}"/>
              </a:ext>
            </a:extLst>
          </p:cNvPr>
          <p:cNvSpPr txBox="1">
            <a:spLocks/>
          </p:cNvSpPr>
          <p:nvPr/>
        </p:nvSpPr>
        <p:spPr>
          <a:xfrm>
            <a:off x="538817" y="5870745"/>
            <a:ext cx="11367246" cy="70333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Write ei not ie when we say /ay/.</a:t>
            </a: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461247" y="1079394"/>
            <a:ext cx="9421906" cy="661548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Match the words to their meaning.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463008" y="19328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foreign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557877" y="1932824"/>
            <a:ext cx="6129793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supreme ruler, especially a monarch such as a Queen or Emperor.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531224" y="2676259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A female cow who has not given birth to a calf yet.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429660" y="272974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leisure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463009" y="347575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heifer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577589" y="3422266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Large molecules that make up body tissues like muscle and hair.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463009" y="425437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sovereign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577589" y="4200888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Time when a person is not working – free time or play time.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553816" y="4979510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From another country or something that is strange or unfamiliar to you. </a:t>
            </a:r>
          </a:p>
        </p:txBody>
      </p:sp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9B770621-7A0E-E5F4-6D14-38BFCF63D919}"/>
              </a:ext>
            </a:extLst>
          </p:cNvPr>
          <p:cNvSpPr txBox="1">
            <a:spLocks/>
          </p:cNvSpPr>
          <p:nvPr/>
        </p:nvSpPr>
        <p:spPr>
          <a:xfrm>
            <a:off x="9452252" y="503299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forfeit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463009" y="5804005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protein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C128A097-A675-83B5-1092-A66ECDD399A9}"/>
              </a:ext>
            </a:extLst>
          </p:cNvPr>
          <p:cNvSpPr txBox="1">
            <a:spLocks/>
          </p:cNvSpPr>
          <p:nvPr/>
        </p:nvSpPr>
        <p:spPr>
          <a:xfrm>
            <a:off x="577589" y="5750517"/>
            <a:ext cx="6120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Have something taken away as a penalty for wrongdoing.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5451005-C028-6C4C-A6B9-263B068EE7E7}"/>
              </a:ext>
            </a:extLst>
          </p:cNvPr>
          <p:cNvSpPr txBox="1">
            <a:spLocks/>
          </p:cNvSpPr>
          <p:nvPr/>
        </p:nvSpPr>
        <p:spPr>
          <a:xfrm>
            <a:off x="531223" y="179959"/>
            <a:ext cx="11338559" cy="8026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Unfortunately, there are exceptions which have to be learned.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0338 -0.341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-0.20208 -0.1090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0.19648 -0.3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31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19531 0.213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10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-0.20039 0.440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2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7.40741E-7 L -0.19518 0.1094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1" grpId="0" animBg="1"/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911F2B7-AAE0-921C-EAD8-0C0FAC467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68065" y="5587012"/>
            <a:ext cx="10852688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Blend as many words from these graphemes as possible!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BF140519-8239-5204-586C-1931AB18CD1C}"/>
              </a:ext>
            </a:extLst>
          </p:cNvPr>
          <p:cNvSpPr/>
          <p:nvPr/>
        </p:nvSpPr>
        <p:spPr>
          <a:xfrm>
            <a:off x="668065" y="314698"/>
            <a:ext cx="10852688" cy="107451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Say the graphemes as they appear!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62D66EC-BF59-7831-304B-A73680BA0CE1}"/>
              </a:ext>
            </a:extLst>
          </p:cNvPr>
          <p:cNvSpPr/>
          <p:nvPr/>
        </p:nvSpPr>
        <p:spPr>
          <a:xfrm>
            <a:off x="3903233" y="1597830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Andika" panose="02000000000000000000" pitchFamily="2" charset="0"/>
              </a:rPr>
              <a:t>r</a:t>
            </a:r>
            <a:endParaRPr lang="en-GB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413AC94-6129-5494-6B11-BD63D9C25E97}"/>
              </a:ext>
            </a:extLst>
          </p:cNvPr>
          <p:cNvSpPr/>
          <p:nvPr/>
        </p:nvSpPr>
        <p:spPr>
          <a:xfrm>
            <a:off x="5413181" y="1597830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Andika" panose="02000000000000000000" pitchFamily="2" charset="0"/>
              </a:rPr>
              <a:t>d</a:t>
            </a:r>
            <a:endParaRPr lang="en-GB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117A37A-9465-2292-4C79-02A50AC5A2F5}"/>
              </a:ext>
            </a:extLst>
          </p:cNvPr>
          <p:cNvSpPr/>
          <p:nvPr/>
        </p:nvSpPr>
        <p:spPr>
          <a:xfrm>
            <a:off x="6923129" y="1597830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rgbClr val="FFFF00"/>
                </a:solidFill>
                <a:latin typeface="Andika" panose="02000000000000000000" pitchFamily="2" charset="0"/>
              </a:rPr>
              <a:t>ei</a:t>
            </a:r>
            <a:endParaRPr lang="en-GB" b="1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CC59E39-9512-0862-59AD-98A11FB4439A}"/>
              </a:ext>
            </a:extLst>
          </p:cNvPr>
          <p:cNvSpPr/>
          <p:nvPr/>
        </p:nvSpPr>
        <p:spPr>
          <a:xfrm>
            <a:off x="3903233" y="2834263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Andika" panose="02000000000000000000" pitchFamily="2" charset="0"/>
              </a:rPr>
              <a:t>s</a:t>
            </a:r>
            <a:endParaRPr lang="en-GB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4C67432-08C9-824A-3C9A-F8EDA7395B63}"/>
              </a:ext>
            </a:extLst>
          </p:cNvPr>
          <p:cNvSpPr/>
          <p:nvPr/>
        </p:nvSpPr>
        <p:spPr>
          <a:xfrm>
            <a:off x="5413181" y="2834263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Andika" panose="02000000000000000000" pitchFamily="2" charset="0"/>
              </a:rPr>
              <a:t>v</a:t>
            </a:r>
            <a:endParaRPr lang="en-GB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C1DF577-5F0A-2706-7D3C-9B267D9F9481}"/>
              </a:ext>
            </a:extLst>
          </p:cNvPr>
          <p:cNvSpPr/>
          <p:nvPr/>
        </p:nvSpPr>
        <p:spPr>
          <a:xfrm>
            <a:off x="6923129" y="2834263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Andika" panose="02000000000000000000" pitchFamily="2" charset="0"/>
              </a:rPr>
              <a:t>w</a:t>
            </a:r>
            <a:endParaRPr lang="en-GB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BDB2B66-9E4B-39A3-7D7D-6581E7672D34}"/>
              </a:ext>
            </a:extLst>
          </p:cNvPr>
          <p:cNvSpPr/>
          <p:nvPr/>
        </p:nvSpPr>
        <p:spPr>
          <a:xfrm>
            <a:off x="3903233" y="4081814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Andika" panose="02000000000000000000" pitchFamily="2" charset="0"/>
              </a:rPr>
              <a:t>n</a:t>
            </a:r>
            <a:endParaRPr lang="en-GB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BC8D1BF-C687-5908-160B-24AFC5537D65}"/>
              </a:ext>
            </a:extLst>
          </p:cNvPr>
          <p:cNvSpPr/>
          <p:nvPr/>
        </p:nvSpPr>
        <p:spPr>
          <a:xfrm>
            <a:off x="5413181" y="4081814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Andika" panose="02000000000000000000" pitchFamily="2" charset="0"/>
              </a:rPr>
              <a:t>l</a:t>
            </a:r>
            <a:endParaRPr lang="en-GB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3BFC2F75-366F-218B-248B-F73A397283DC}"/>
              </a:ext>
            </a:extLst>
          </p:cNvPr>
          <p:cNvSpPr/>
          <p:nvPr/>
        </p:nvSpPr>
        <p:spPr>
          <a:xfrm>
            <a:off x="6923129" y="4081814"/>
            <a:ext cx="1362456" cy="107451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bg1"/>
                </a:solidFill>
                <a:latin typeface="Andika" panose="02000000000000000000" pitchFamily="2" charset="0"/>
              </a:rPr>
              <a:t>gn</a:t>
            </a:r>
            <a:endParaRPr lang="en-GB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9" name="Red Oval">
            <a:extLst>
              <a:ext uri="{FF2B5EF4-FFF2-40B4-BE49-F238E27FC236}">
                <a16:creationId xmlns:a16="http://schemas.microsoft.com/office/drawing/2014/main" id="{F79CB380-94A4-613A-A5C0-D2C0F95F06C4}"/>
              </a:ext>
            </a:extLst>
          </p:cNvPr>
          <p:cNvSpPr/>
          <p:nvPr/>
        </p:nvSpPr>
        <p:spPr>
          <a:xfrm>
            <a:off x="820651" y="2260299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40" name="Green Oval">
            <a:extLst>
              <a:ext uri="{FF2B5EF4-FFF2-40B4-BE49-F238E27FC236}">
                <a16:creationId xmlns:a16="http://schemas.microsoft.com/office/drawing/2014/main" id="{988EE4E6-B087-51C3-EBEC-731F2B21FD5D}"/>
              </a:ext>
            </a:extLst>
          </p:cNvPr>
          <p:cNvSpPr/>
          <p:nvPr/>
        </p:nvSpPr>
        <p:spPr>
          <a:xfrm>
            <a:off x="820651" y="2260299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75CB1F7-7EFF-80D9-4D26-00474FC4AE63}"/>
              </a:ext>
            </a:extLst>
          </p:cNvPr>
          <p:cNvSpPr txBox="1"/>
          <p:nvPr/>
        </p:nvSpPr>
        <p:spPr>
          <a:xfrm>
            <a:off x="1058617" y="4988077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Grey Oval">
            <a:extLst>
              <a:ext uri="{FF2B5EF4-FFF2-40B4-BE49-F238E27FC236}">
                <a16:creationId xmlns:a16="http://schemas.microsoft.com/office/drawing/2014/main" id="{F00A263B-9419-B593-E043-54DBECB2CEC5}"/>
              </a:ext>
            </a:extLst>
          </p:cNvPr>
          <p:cNvSpPr/>
          <p:nvPr/>
        </p:nvSpPr>
        <p:spPr>
          <a:xfrm>
            <a:off x="820651" y="2260299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453B1B96-9ED0-4CA1-8A1C-7051A65F304A}"/>
              </a:ext>
            </a:extLst>
          </p:cNvPr>
          <p:cNvSpPr/>
          <p:nvPr/>
        </p:nvSpPr>
        <p:spPr>
          <a:xfrm>
            <a:off x="2047380" y="3485227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050ECF4-B465-20E3-D6A7-FA561EA07377}"/>
              </a:ext>
            </a:extLst>
          </p:cNvPr>
          <p:cNvCxnSpPr>
            <a:cxnSpLocks/>
            <a:stCxn id="42" idx="0"/>
          </p:cNvCxnSpPr>
          <p:nvPr/>
        </p:nvCxnSpPr>
        <p:spPr>
          <a:xfrm>
            <a:off x="2094620" y="2260299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A8920E8-1BC4-CB19-D79C-871D97BFC3DC}"/>
              </a:ext>
            </a:extLst>
          </p:cNvPr>
          <p:cNvCxnSpPr>
            <a:cxnSpLocks/>
          </p:cNvCxnSpPr>
          <p:nvPr/>
        </p:nvCxnSpPr>
        <p:spPr>
          <a:xfrm>
            <a:off x="2115392" y="507443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D84DE0B-5528-3E42-FDB5-D81565A10E9B}"/>
              </a:ext>
            </a:extLst>
          </p:cNvPr>
          <p:cNvCxnSpPr>
            <a:cxnSpLocks/>
          </p:cNvCxnSpPr>
          <p:nvPr/>
        </p:nvCxnSpPr>
        <p:spPr>
          <a:xfrm>
            <a:off x="2688982" y="435127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FAEB712-8109-2081-A553-9CE3164B4C38}"/>
              </a:ext>
            </a:extLst>
          </p:cNvPr>
          <p:cNvCxnSpPr>
            <a:cxnSpLocks/>
          </p:cNvCxnSpPr>
          <p:nvPr/>
        </p:nvCxnSpPr>
        <p:spPr>
          <a:xfrm>
            <a:off x="1365929" y="246745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F5CD0A8-C5B3-E04F-CC53-58D0F453FCDC}"/>
              </a:ext>
            </a:extLst>
          </p:cNvPr>
          <p:cNvCxnSpPr>
            <a:cxnSpLocks/>
          </p:cNvCxnSpPr>
          <p:nvPr/>
        </p:nvCxnSpPr>
        <p:spPr>
          <a:xfrm>
            <a:off x="950724" y="296118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0006847-7EC0-A9DF-C1FC-CBD1BAB10E3D}"/>
              </a:ext>
            </a:extLst>
          </p:cNvPr>
          <p:cNvCxnSpPr>
            <a:cxnSpLocks/>
          </p:cNvCxnSpPr>
          <p:nvPr/>
        </p:nvCxnSpPr>
        <p:spPr>
          <a:xfrm>
            <a:off x="2987398" y="398989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755DA65-769E-D27A-F98A-2CEFFADE3C94}"/>
              </a:ext>
            </a:extLst>
          </p:cNvPr>
          <p:cNvCxnSpPr>
            <a:cxnSpLocks/>
          </p:cNvCxnSpPr>
          <p:nvPr/>
        </p:nvCxnSpPr>
        <p:spPr>
          <a:xfrm>
            <a:off x="3119742" y="352253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6FA7936A-940A-4E50-E315-3C0C5BCA9550}"/>
              </a:ext>
            </a:extLst>
          </p:cNvPr>
          <p:cNvCxnSpPr>
            <a:cxnSpLocks/>
          </p:cNvCxnSpPr>
          <p:nvPr/>
        </p:nvCxnSpPr>
        <p:spPr>
          <a:xfrm>
            <a:off x="820651" y="354416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F767D98-2948-76D9-F776-3BC878EFC7DC}"/>
              </a:ext>
            </a:extLst>
          </p:cNvPr>
          <p:cNvCxnSpPr>
            <a:cxnSpLocks/>
          </p:cNvCxnSpPr>
          <p:nvPr/>
        </p:nvCxnSpPr>
        <p:spPr>
          <a:xfrm flipV="1">
            <a:off x="3040476" y="29752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B8E0F99-EDB3-6DC3-8211-45030DA4077F}"/>
              </a:ext>
            </a:extLst>
          </p:cNvPr>
          <p:cNvCxnSpPr>
            <a:cxnSpLocks/>
          </p:cNvCxnSpPr>
          <p:nvPr/>
        </p:nvCxnSpPr>
        <p:spPr>
          <a:xfrm flipV="1">
            <a:off x="980491" y="400629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BA341A2B-7431-F6FE-E7F1-78415A9F5DA4}"/>
              </a:ext>
            </a:extLst>
          </p:cNvPr>
          <p:cNvCxnSpPr>
            <a:cxnSpLocks/>
          </p:cNvCxnSpPr>
          <p:nvPr/>
        </p:nvCxnSpPr>
        <p:spPr>
          <a:xfrm flipV="1">
            <a:off x="1408883" y="442273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6B58451-4568-D506-9D4C-8AB9B5B2327C}"/>
              </a:ext>
            </a:extLst>
          </p:cNvPr>
          <p:cNvCxnSpPr>
            <a:cxnSpLocks/>
          </p:cNvCxnSpPr>
          <p:nvPr/>
        </p:nvCxnSpPr>
        <p:spPr>
          <a:xfrm flipV="1">
            <a:off x="2744631" y="2508949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7157570B-650E-1964-A22D-13105D59194E}"/>
              </a:ext>
            </a:extLst>
          </p:cNvPr>
          <p:cNvGrpSpPr>
            <a:grpSpLocks/>
          </p:cNvGrpSpPr>
          <p:nvPr/>
        </p:nvGrpSpPr>
        <p:grpSpPr bwMode="auto">
          <a:xfrm>
            <a:off x="2093848" y="2440059"/>
            <a:ext cx="7938" cy="2208212"/>
            <a:chOff x="6948614" y="3503140"/>
            <a:chExt cx="7930" cy="2208694"/>
          </a:xfrm>
        </p:grpSpPr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DF9E4332-ECAD-6475-E440-CF4B1999AD0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3D4956F3-FBA5-745B-8214-F82FB533DE1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BA51B2D8-099E-8157-BDEE-B6A561DB7FB7}"/>
              </a:ext>
            </a:extLst>
          </p:cNvPr>
          <p:cNvSpPr txBox="1"/>
          <p:nvPr/>
        </p:nvSpPr>
        <p:spPr>
          <a:xfrm>
            <a:off x="668065" y="1474461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4F700B6-EC7F-3843-B48D-7543DCDB7707}"/>
              </a:ext>
            </a:extLst>
          </p:cNvPr>
          <p:cNvSpPr txBox="1"/>
          <p:nvPr/>
        </p:nvSpPr>
        <p:spPr>
          <a:xfrm>
            <a:off x="1058617" y="4988077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2F525C5-A1FB-F38C-297C-C94C6E2E8C0C}"/>
              </a:ext>
            </a:extLst>
          </p:cNvPr>
          <p:cNvSpPr txBox="1"/>
          <p:nvPr/>
        </p:nvSpPr>
        <p:spPr>
          <a:xfrm>
            <a:off x="1058617" y="4988077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62" name="Go 30 seconds">
            <a:extLst>
              <a:ext uri="{FF2B5EF4-FFF2-40B4-BE49-F238E27FC236}">
                <a16:creationId xmlns:a16="http://schemas.microsoft.com/office/drawing/2014/main" id="{F0F64AF0-9382-49C2-4AE4-9670C493CBC4}"/>
              </a:ext>
            </a:extLst>
          </p:cNvPr>
          <p:cNvSpPr txBox="1"/>
          <p:nvPr/>
        </p:nvSpPr>
        <p:spPr>
          <a:xfrm>
            <a:off x="1058617" y="4988077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63" name="30 seconds start">
            <a:extLst>
              <a:ext uri="{FF2B5EF4-FFF2-40B4-BE49-F238E27FC236}">
                <a16:creationId xmlns:a16="http://schemas.microsoft.com/office/drawing/2014/main" id="{6E442F30-2BCD-FF80-6C88-D410F5B7AD3A}"/>
              </a:ext>
            </a:extLst>
          </p:cNvPr>
          <p:cNvSpPr txBox="1"/>
          <p:nvPr/>
        </p:nvSpPr>
        <p:spPr>
          <a:xfrm>
            <a:off x="1058617" y="4988077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4F01894-8F1B-E4E4-389D-B10629484E2C}"/>
              </a:ext>
            </a:extLst>
          </p:cNvPr>
          <p:cNvCxnSpPr>
            <a:cxnSpLocks/>
          </p:cNvCxnSpPr>
          <p:nvPr/>
        </p:nvCxnSpPr>
        <p:spPr>
          <a:xfrm>
            <a:off x="2107256" y="4585141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094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7" dur="3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3" grpId="0" animBg="1"/>
      <p:bldP spid="24" grpId="0" animBg="1"/>
      <p:bldP spid="25" grpId="0" animBg="1"/>
      <p:bldP spid="40" grpId="0" animBg="1"/>
      <p:bldP spid="42" grpId="0" animBg="1"/>
      <p:bldP spid="61" grpId="0" animBg="1"/>
      <p:bldP spid="62" grpId="0" animBg="1"/>
      <p:bldP spid="6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750</Words>
  <Application>Microsoft Office PowerPoint</Application>
  <PresentationFormat>Widescreen</PresentationFormat>
  <Paragraphs>168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Scrambler has been scrambling!!!</vt:lpstr>
      <vt:lpstr>The /ay/ sound spelt &lt;ei&gt;.</vt:lpstr>
      <vt:lpstr>The long /ay/ sound can be formed using: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work out what words are missing?</vt:lpstr>
      <vt:lpstr>Synonyms! </vt:lpstr>
      <vt:lpstr>Synonyms! </vt:lpstr>
      <vt:lpstr>Synonyms! 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35</cp:revision>
  <dcterms:created xsi:type="dcterms:W3CDTF">2022-05-31T09:42:07Z</dcterms:created>
  <dcterms:modified xsi:type="dcterms:W3CDTF">2025-12-08T16:08:46Z</dcterms:modified>
</cp:coreProperties>
</file>