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79" r:id="rId2"/>
    <p:sldId id="375" r:id="rId3"/>
    <p:sldId id="274" r:id="rId4"/>
    <p:sldId id="260" r:id="rId5"/>
    <p:sldId id="280" r:id="rId6"/>
    <p:sldId id="279" r:id="rId7"/>
    <p:sldId id="365" r:id="rId8"/>
    <p:sldId id="366" r:id="rId9"/>
    <p:sldId id="377" r:id="rId10"/>
    <p:sldId id="378" r:id="rId11"/>
    <p:sldId id="361" r:id="rId12"/>
    <p:sldId id="364" r:id="rId13"/>
    <p:sldId id="363" r:id="rId14"/>
    <p:sldId id="277" r:id="rId15"/>
  </p:sldIdLst>
  <p:sldSz cx="12192000" cy="6858000"/>
  <p:notesSz cx="6858000" cy="9144000"/>
  <p:embeddedFontLst>
    <p:embeddedFont>
      <p:font typeface="Andika" panose="02000000000000000000" pitchFamily="2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0CCA4A-9F40-4DAA-9156-C33605601FE8}" v="3" dt="2025-12-08T16:09:08.10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6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microsoft.com/office/2018/10/relationships/authors" Target="authors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6:09:08.104" v="8"/>
      <pc:docMkLst>
        <pc:docMk/>
      </pc:docMkLst>
      <pc:sldChg chg="addSp modSp modAnim">
        <pc:chgData name="Glen Jones" userId="e846aaca-4b24-4b13-b0d0-f2308e16b284" providerId="ADAL" clId="{ED47ACC3-9597-4D89-A1DC-43CF280EF274}" dt="2025-12-08T16:09:08.104" v="8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8T16:09:08.104" v="8"/>
          <ac:spMkLst>
            <pc:docMk/>
            <pc:sldMk cId="0" sldId="277"/>
            <ac:spMk id="2" creationId="{0F1C1ABF-45C4-BFAB-EF84-BA1DE2303A30}"/>
          </ac:spMkLst>
        </pc:spChg>
      </pc:sldChg>
      <pc:sldChg chg="addSp delSp modSp del mod">
        <pc:chgData name="Glen Jones" userId="e846aaca-4b24-4b13-b0d0-f2308e16b284" providerId="ADAL" clId="{ED47ACC3-9597-4D89-A1DC-43CF280EF274}" dt="2025-12-08T16:06:44.960" v="7" actId="47"/>
        <pc:sldMkLst>
          <pc:docMk/>
          <pc:sldMk cId="2355754654" sldId="359"/>
        </pc:sldMkLst>
        <pc:spChg chg="add del mod">
          <ac:chgData name="Glen Jones" userId="e846aaca-4b24-4b13-b0d0-f2308e16b284" providerId="ADAL" clId="{ED47ACC3-9597-4D89-A1DC-43CF280EF274}" dt="2025-12-08T16:06:31.087" v="3"/>
          <ac:spMkLst>
            <pc:docMk/>
            <pc:sldMk cId="2355754654" sldId="359"/>
            <ac:spMk id="5" creationId="{CA2EDAA2-78DD-A19A-D4BA-2721889B7F6C}"/>
          </ac:spMkLst>
        </pc:spChg>
        <pc:spChg chg="add">
          <ac:chgData name="Glen Jones" userId="e846aaca-4b24-4b13-b0d0-f2308e16b284" providerId="ADAL" clId="{ED47ACC3-9597-4D89-A1DC-43CF280EF274}" dt="2025-12-08T16:06:31.430" v="4" actId="22"/>
          <ac:spMkLst>
            <pc:docMk/>
            <pc:sldMk cId="2355754654" sldId="359"/>
            <ac:spMk id="9" creationId="{9250352C-AA2F-439D-65B1-F8F58CEA1A04}"/>
          </ac:spMkLst>
        </pc:spChg>
        <pc:spChg chg="add">
          <ac:chgData name="Glen Jones" userId="e846aaca-4b24-4b13-b0d0-f2308e16b284" providerId="ADAL" clId="{ED47ACC3-9597-4D89-A1DC-43CF280EF274}" dt="2025-12-08T16:06:36.949" v="5" actId="22"/>
          <ac:spMkLst>
            <pc:docMk/>
            <pc:sldMk cId="2355754654" sldId="359"/>
            <ac:spMk id="12" creationId="{9C622694-DAD2-0BC3-01B3-5562467BAABB}"/>
          </ac:spMkLst>
        </pc:spChg>
      </pc:sldChg>
      <pc:sldChg chg="add">
        <pc:chgData name="Glen Jones" userId="e846aaca-4b24-4b13-b0d0-f2308e16b284" providerId="ADAL" clId="{ED47ACC3-9597-4D89-A1DC-43CF280EF274}" dt="2025-12-08T16:06:43.537" v="6"/>
        <pc:sldMkLst>
          <pc:docMk/>
          <pc:sldMk cId="461087981" sldId="379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A blue background with various objects&#10;&#10;Description automatically generated">
            <a:extLst>
              <a:ext uri="{FF2B5EF4-FFF2-40B4-BE49-F238E27FC236}">
                <a16:creationId xmlns:a16="http://schemas.microsoft.com/office/drawing/2014/main" id="{F6873C68-ABC1-604F-391B-7D1831B293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pic>
        <p:nvPicPr>
          <p:cNvPr id="6" name="Picture 5" descr="A crossword puzzle with white letters on a black background&#10;&#10;Description automatically generated">
            <a:extLst>
              <a:ext uri="{FF2B5EF4-FFF2-40B4-BE49-F238E27FC236}">
                <a16:creationId xmlns:a16="http://schemas.microsoft.com/office/drawing/2014/main" id="{77036786-7E77-0535-25AE-958EA2D590B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74967" y="809749"/>
            <a:ext cx="6578331" cy="505765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A29AEC5-CB37-C5ED-BF32-11487D1BF21C}"/>
              </a:ext>
            </a:extLst>
          </p:cNvPr>
          <p:cNvSpPr txBox="1"/>
          <p:nvPr/>
        </p:nvSpPr>
        <p:spPr>
          <a:xfrm>
            <a:off x="7101878" y="223406"/>
            <a:ext cx="4985347" cy="2977039"/>
          </a:xfrm>
          <a:prstGeom prst="roundRect">
            <a:avLst>
              <a:gd name="adj" fmla="val 5271"/>
            </a:avLst>
          </a:prstGeom>
          <a:solidFill>
            <a:srgbClr val="EE8124"/>
          </a:solidFill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Across</a:t>
            </a:r>
          </a:p>
          <a:p>
            <a:pPr marL="447675" indent="-447675" defTabSz="447675"/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  	To stay healthy, you must </a:t>
            </a:r>
            <a:r>
              <a:rPr lang="en-GB" sz="14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exercise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(8 letters)</a:t>
            </a:r>
          </a:p>
          <a:p>
            <a:pPr marL="447675" indent="-447675" defTabSz="447675">
              <a:buAutoNum type="arabicPeriod" startAt="5"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Last week’s spelling test is a </a:t>
            </a:r>
            <a:r>
              <a:rPr lang="en-GB" sz="14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recent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defTabSz="447675"/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memory. (6 letters)</a:t>
            </a:r>
          </a:p>
          <a:p>
            <a:pPr marL="447675" indent="-447675" defTabSz="447675">
              <a:buAutoNum type="arabicPeriod" startAt="7"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Most of the shops are in the town </a:t>
            </a:r>
            <a:r>
              <a:rPr lang="en-GB" sz="14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centre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defTabSz="447675"/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(6 letters)</a:t>
            </a:r>
          </a:p>
          <a:p>
            <a:pPr marL="447675" indent="-447675" defTabSz="447675">
              <a:buAutoNum type="arabicPeriod" startAt="8"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children didn’t </a:t>
            </a:r>
            <a:r>
              <a:rPr lang="en-GB" sz="14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notice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my new haircut. </a:t>
            </a:r>
          </a:p>
          <a:p>
            <a:pPr defTabSz="447675"/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(6 letters) </a:t>
            </a:r>
          </a:p>
          <a:p>
            <a:pPr marL="447675" indent="-447675" defTabSz="447675"/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11.  	I’ve lost my key but I was </a:t>
            </a:r>
            <a:r>
              <a:rPr lang="en-GB" sz="14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certain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that I put it in my pocket. (7 letters)</a:t>
            </a:r>
          </a:p>
          <a:p>
            <a:pPr marL="447675" indent="-447675" defTabSz="447675"/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12.  	My friend is a </a:t>
            </a:r>
            <a:r>
              <a:rPr lang="en-GB" sz="14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nice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person. (4 letters)</a:t>
            </a:r>
          </a:p>
          <a:p>
            <a:pPr marL="447675" indent="-447675" defTabSz="447675">
              <a:buAutoNum type="arabicPeriod" startAt="13"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you are unwell then you must take your </a:t>
            </a:r>
          </a:p>
          <a:p>
            <a:pPr defTabSz="447675"/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</a:t>
            </a:r>
            <a:r>
              <a:rPr lang="en-GB" sz="14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medicine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(8 letters)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A75C5F-D5E9-0F94-E865-7A9F641DC07B}"/>
              </a:ext>
            </a:extLst>
          </p:cNvPr>
          <p:cNvSpPr txBox="1"/>
          <p:nvPr/>
        </p:nvSpPr>
        <p:spPr>
          <a:xfrm>
            <a:off x="7101878" y="3388235"/>
            <a:ext cx="4985347" cy="3198733"/>
          </a:xfrm>
          <a:prstGeom prst="roundRect">
            <a:avLst>
              <a:gd name="adj" fmla="val 5789"/>
            </a:avLst>
          </a:prstGeom>
          <a:solidFill>
            <a:srgbClr val="EE8124"/>
          </a:solidFill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Down</a:t>
            </a:r>
          </a:p>
          <a:p>
            <a:pPr marL="447675" indent="-447675" defTabSz="447675">
              <a:buAutoNum type="arabicPeriod"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Audition day was an enjoyable </a:t>
            </a:r>
          </a:p>
          <a:p>
            <a:pPr defTabSz="447675"/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</a:t>
            </a:r>
            <a:r>
              <a:rPr lang="en-GB" sz="14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experience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(10 letters)</a:t>
            </a:r>
          </a:p>
          <a:p>
            <a:pPr marL="447675" indent="-447675" defTabSz="447675"/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	Don’t slip on the </a:t>
            </a:r>
            <a:r>
              <a:rPr lang="en-GB" sz="14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ice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(3 letters)</a:t>
            </a:r>
          </a:p>
          <a:p>
            <a:pPr marL="447675" indent="-447675" defTabSz="447675">
              <a:buAutoNum type="arabicPeriod" startAt="4"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live in the twenty-first </a:t>
            </a:r>
            <a:r>
              <a:rPr lang="en-GB" sz="14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century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(7 </a:t>
            </a:r>
          </a:p>
          <a:p>
            <a:pPr defTabSz="447675"/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letters)</a:t>
            </a:r>
          </a:p>
          <a:p>
            <a:pPr marL="447675" indent="-447675" defTabSz="447675">
              <a:buAutoNum type="arabicPeriod" startAt="6"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perfectly round shape is called a </a:t>
            </a:r>
            <a:r>
              <a:rPr lang="en-GB" sz="14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circle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  <a:p>
            <a:pPr defTabSz="447675"/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(6 letters)</a:t>
            </a:r>
          </a:p>
          <a:p>
            <a:pPr marL="447675" indent="-447675" defTabSz="447675">
              <a:buAutoNum type="arabicPeriod" startAt="7"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sprinkled my churros with sugar and </a:t>
            </a:r>
          </a:p>
          <a:p>
            <a:pPr defTabSz="447675"/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</a:t>
            </a:r>
            <a:r>
              <a:rPr lang="en-GB" sz="14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cinnamon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(8 letters) </a:t>
            </a:r>
          </a:p>
          <a:p>
            <a:pPr marL="447675" indent="-447675" defTabSz="447675">
              <a:buAutoNum type="arabicPeriod" startAt="9"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medieval knight carried a </a:t>
            </a:r>
            <a:r>
              <a:rPr lang="en-GB" sz="14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mace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with </a:t>
            </a:r>
          </a:p>
          <a:p>
            <a:pPr defTabSz="447675"/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a spiked metal head. (4    letters)</a:t>
            </a:r>
          </a:p>
          <a:p>
            <a:pPr marL="447675" indent="-447675" defTabSz="447675">
              <a:buAutoNum type="arabicPeriod" startAt="10"/>
            </a:pP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Please put a full stop at the end of your </a:t>
            </a:r>
          </a:p>
          <a:p>
            <a:pPr defTabSz="447675"/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</a:t>
            </a:r>
            <a:r>
              <a:rPr lang="en-GB" sz="14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sentences</a:t>
            </a:r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(8 letters)</a:t>
            </a:r>
          </a:p>
        </p:txBody>
      </p:sp>
    </p:spTree>
    <p:extLst>
      <p:ext uri="{BB962C8B-B14F-4D97-AF65-F5344CB8AC3E}">
        <p14:creationId xmlns:p14="http://schemas.microsoft.com/office/powerpoint/2010/main" val="6890645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scrambled some words! Which four words has he scrambled?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retcen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etinoc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</a:t>
            </a:r>
            <a:r>
              <a:rPr lang="en-GB" sz="3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trainec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lericc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255277" y="2394857"/>
            <a:ext cx="2844987" cy="3312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/>
              <a:t>centre </a:t>
            </a:r>
          </a:p>
          <a:p>
            <a:pPr algn="ctr"/>
            <a:r>
              <a:rPr lang="en-GB" sz="3200" dirty="0"/>
              <a:t>decide</a:t>
            </a:r>
          </a:p>
          <a:p>
            <a:pPr algn="ctr"/>
            <a:r>
              <a:rPr lang="en-GB" sz="3200" dirty="0"/>
              <a:t>circle </a:t>
            </a:r>
          </a:p>
          <a:p>
            <a:pPr algn="ctr"/>
            <a:r>
              <a:rPr lang="en-GB" sz="3200" dirty="0"/>
              <a:t>notice </a:t>
            </a:r>
          </a:p>
          <a:p>
            <a:pPr algn="ctr"/>
            <a:r>
              <a:rPr lang="en-GB" sz="3200" dirty="0"/>
              <a:t>certain</a:t>
            </a:r>
          </a:p>
          <a:p>
            <a:pPr algn="ctr"/>
            <a:r>
              <a:rPr lang="en-GB" sz="3200" dirty="0"/>
              <a:t>sentence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centre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notice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</a:t>
            </a:r>
            <a:r>
              <a:rPr lang="en-GB" sz="3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certain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circle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255277" y="2394857"/>
            <a:ext cx="2844987" cy="3312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FF0000"/>
                </a:solidFill>
              </a:rPr>
              <a:t>centre</a:t>
            </a:r>
            <a:r>
              <a:rPr lang="en-GB" sz="3200" dirty="0"/>
              <a:t> </a:t>
            </a:r>
          </a:p>
          <a:p>
            <a:pPr algn="ctr"/>
            <a:r>
              <a:rPr lang="en-GB" sz="3200" dirty="0"/>
              <a:t>decide</a:t>
            </a:r>
          </a:p>
          <a:p>
            <a:pPr algn="ctr"/>
            <a:r>
              <a:rPr lang="en-GB" sz="3200" dirty="0">
                <a:solidFill>
                  <a:srgbClr val="FF0000"/>
                </a:solidFill>
              </a:rPr>
              <a:t>circle</a:t>
            </a:r>
            <a:r>
              <a:rPr lang="en-GB" sz="3200" dirty="0"/>
              <a:t> </a:t>
            </a:r>
          </a:p>
          <a:p>
            <a:pPr algn="ctr"/>
            <a:r>
              <a:rPr lang="en-GB" sz="3200" dirty="0">
                <a:solidFill>
                  <a:srgbClr val="FF0000"/>
                </a:solidFill>
              </a:rPr>
              <a:t>notice</a:t>
            </a:r>
            <a:r>
              <a:rPr lang="en-GB" sz="3200" dirty="0"/>
              <a:t> </a:t>
            </a:r>
          </a:p>
          <a:p>
            <a:pPr algn="ctr"/>
            <a:r>
              <a:rPr lang="en-GB" sz="3200" dirty="0">
                <a:solidFill>
                  <a:srgbClr val="FF0000"/>
                </a:solidFill>
              </a:rPr>
              <a:t>certain</a:t>
            </a:r>
          </a:p>
          <a:p>
            <a:pPr algn="ctr"/>
            <a:r>
              <a:rPr lang="en-GB" sz="3200" dirty="0"/>
              <a:t>sentence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F915E203-CEF7-8BDF-E264-DADA1E78FE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8039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8839337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SY3T1AW5L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SY3T1AW5P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SY3T1AW5S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SY3T1AW5F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SY3T1AW5A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SY3T1AW5Sa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SY3T1AW5Fe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64D9B57D-7A5E-668F-54F7-9ACD5D7593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832BBDC-F1C9-C56B-D5B3-F645D68B639F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D49BC351-209C-B766-1EC5-B9208194A12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60486" y="1670948"/>
            <a:ext cx="3267562" cy="4612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1. 	bicycle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centre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century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certain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circle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decide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0873" y="1650973"/>
            <a:ext cx="4260338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exercise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experience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medicine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notice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11.	recent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12.	sentence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D153D1D-6665-A71F-8DE2-F5668BE2C6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0F1C1ABF-45C4-BFAB-EF84-BA1DE2303A30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 descr="A tattoo on a person's leg&#10;&#10;AI-generated content may be incorrect.">
            <a:extLst>
              <a:ext uri="{FF2B5EF4-FFF2-40B4-BE49-F238E27FC236}">
                <a16:creationId xmlns:a16="http://schemas.microsoft.com/office/drawing/2014/main" id="{3279E8A2-D5C4-F656-C174-398F80FE92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34" b="3635"/>
          <a:stretch/>
        </p:blipFill>
        <p:spPr>
          <a:xfrm>
            <a:off x="3484604" y="2055813"/>
            <a:ext cx="5222789" cy="4437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9642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BFEE3AF-2875-16B7-2A62-AFD747C1B3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943882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/s/ sound spelt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before e, i and y. </a:t>
            </a:r>
            <a:endParaRPr lang="en-GB" dirty="0">
              <a:solidFill>
                <a:schemeClr val="bg1"/>
              </a:solidFill>
              <a:latin typeface="+mn-lt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68C3FA1F-7D00-5C93-EA1A-27D2E9D08E0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38671AA-A6FE-2F21-77D5-3F9CCF4A2CA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0F1C93AE-08C6-6A53-3B3F-37DD370317B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797 0.5106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98" y="2553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2982 -0.0490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97" y="-24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C63FA95F-CBE8-3DF9-689D-7EA925BED6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4297" y="574766"/>
            <a:ext cx="8743405" cy="98406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letter </a:t>
            </a:r>
            <a:r>
              <a:rPr lang="en-GB" sz="4400" u="sng" dirty="0">
                <a:solidFill>
                  <a:schemeClr val="bg1"/>
                </a:solidFill>
              </a:rPr>
              <a:t>c</a:t>
            </a:r>
            <a:r>
              <a:rPr lang="en-GB" sz="4400" dirty="0">
                <a:solidFill>
                  <a:schemeClr val="bg1"/>
                </a:solidFill>
              </a:rPr>
              <a:t> has two sounds: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902C81-0357-B122-5CA9-F45AE4DFF3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6503" y="1874521"/>
            <a:ext cx="4674325" cy="132556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Hard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</a:t>
            </a:r>
            <a:endParaRPr lang="en-GB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CA59B50-47C8-36FF-63C0-39726A6D0B37}"/>
              </a:ext>
            </a:extLst>
          </p:cNvPr>
          <p:cNvSpPr txBox="1">
            <a:spLocks/>
          </p:cNvSpPr>
          <p:nvPr/>
        </p:nvSpPr>
        <p:spPr>
          <a:xfrm>
            <a:off x="6651171" y="1874520"/>
            <a:ext cx="4674325" cy="1325563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Soft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</a:t>
            </a:r>
            <a:endParaRPr lang="en-GB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57DEE2-4DDC-A4D0-0ED3-6946173DC8C9}"/>
              </a:ext>
            </a:extLst>
          </p:cNvPr>
          <p:cNvSpPr txBox="1">
            <a:spLocks/>
          </p:cNvSpPr>
          <p:nvPr/>
        </p:nvSpPr>
        <p:spPr>
          <a:xfrm>
            <a:off x="1655716" y="3429000"/>
            <a:ext cx="3095897" cy="185461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car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cat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cake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21870A-003B-FC8B-A5F2-DD65BFCA88CD}"/>
              </a:ext>
            </a:extLst>
          </p:cNvPr>
          <p:cNvSpPr txBox="1">
            <a:spLocks/>
          </p:cNvSpPr>
          <p:nvPr/>
        </p:nvSpPr>
        <p:spPr>
          <a:xfrm>
            <a:off x="7274922" y="3429000"/>
            <a:ext cx="3426821" cy="185461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centre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certain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recent</a:t>
            </a:r>
          </a:p>
        </p:txBody>
      </p:sp>
    </p:spTree>
    <p:extLst>
      <p:ext uri="{BB962C8B-B14F-4D97-AF65-F5344CB8AC3E}">
        <p14:creationId xmlns:p14="http://schemas.microsoft.com/office/powerpoint/2010/main" val="1132361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95E2908-1383-85C8-19E2-BEAA2D8FE0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4297" y="574766"/>
            <a:ext cx="8743405" cy="98406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letters come </a:t>
            </a:r>
            <a:r>
              <a:rPr lang="en-GB" sz="4400" b="1" u="sng" dirty="0">
                <a:solidFill>
                  <a:schemeClr val="bg1"/>
                </a:solidFill>
              </a:rPr>
              <a:t>after</a:t>
            </a:r>
            <a:r>
              <a:rPr lang="en-GB" sz="4400" b="1" dirty="0">
                <a:solidFill>
                  <a:schemeClr val="bg1"/>
                </a:solidFill>
              </a:rPr>
              <a:t> </a:t>
            </a:r>
            <a:r>
              <a:rPr lang="en-GB" sz="4400" dirty="0">
                <a:solidFill>
                  <a:schemeClr val="bg1"/>
                </a:solidFill>
              </a:rPr>
              <a:t>the </a:t>
            </a:r>
            <a:r>
              <a:rPr lang="en-GB" sz="4400" u="sng" dirty="0">
                <a:solidFill>
                  <a:schemeClr val="bg1"/>
                </a:solidFill>
              </a:rPr>
              <a:t>c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902C81-0357-B122-5CA9-F45AE4DFF3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6503" y="1874521"/>
            <a:ext cx="4674325" cy="132556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Hard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</a:t>
            </a:r>
            <a:endParaRPr lang="en-GB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CA59B50-47C8-36FF-63C0-39726A6D0B37}"/>
              </a:ext>
            </a:extLst>
          </p:cNvPr>
          <p:cNvSpPr txBox="1">
            <a:spLocks/>
          </p:cNvSpPr>
          <p:nvPr/>
        </p:nvSpPr>
        <p:spPr>
          <a:xfrm>
            <a:off x="6651171" y="1874520"/>
            <a:ext cx="4674325" cy="132556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Soft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</a:t>
            </a:r>
            <a:endParaRPr lang="en-GB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57DEE2-4DDC-A4D0-0ED3-6946173DC8C9}"/>
              </a:ext>
            </a:extLst>
          </p:cNvPr>
          <p:cNvSpPr txBox="1">
            <a:spLocks/>
          </p:cNvSpPr>
          <p:nvPr/>
        </p:nvSpPr>
        <p:spPr>
          <a:xfrm>
            <a:off x="1655716" y="3398203"/>
            <a:ext cx="3095897" cy="185461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car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cat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cake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21870A-003B-FC8B-A5F2-DD65BFCA88CD}"/>
              </a:ext>
            </a:extLst>
          </p:cNvPr>
          <p:cNvSpPr txBox="1">
            <a:spLocks/>
          </p:cNvSpPr>
          <p:nvPr/>
        </p:nvSpPr>
        <p:spPr>
          <a:xfrm>
            <a:off x="7274922" y="3398203"/>
            <a:ext cx="3426821" cy="185461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centre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certain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recent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B471E1-4BB1-7BD1-5FE4-585451612A59}"/>
              </a:ext>
            </a:extLst>
          </p:cNvPr>
          <p:cNvSpPr txBox="1">
            <a:spLocks/>
          </p:cNvSpPr>
          <p:nvPr/>
        </p:nvSpPr>
        <p:spPr>
          <a:xfrm>
            <a:off x="866503" y="5450932"/>
            <a:ext cx="4674325" cy="87335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then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= hard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</a:t>
            </a:r>
            <a:endParaRPr lang="en-GB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A7040F6-2C6F-4147-1F26-F8E9DABA5EFA}"/>
              </a:ext>
            </a:extLst>
          </p:cNvPr>
          <p:cNvSpPr txBox="1">
            <a:spLocks/>
          </p:cNvSpPr>
          <p:nvPr/>
        </p:nvSpPr>
        <p:spPr>
          <a:xfrm>
            <a:off x="6651169" y="5516246"/>
            <a:ext cx="4674325" cy="87335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then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= soft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</a:t>
            </a:r>
            <a:endParaRPr lang="en-GB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168528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9943647C-10BA-164E-3D49-33C6C1A945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letters come </a:t>
            </a:r>
            <a:r>
              <a:rPr lang="en-GB" sz="4400" b="1" u="sng" dirty="0">
                <a:solidFill>
                  <a:schemeClr val="bg1"/>
                </a:solidFill>
              </a:rPr>
              <a:t>after</a:t>
            </a:r>
            <a:r>
              <a:rPr lang="en-GB" sz="4400" b="1" dirty="0">
                <a:solidFill>
                  <a:schemeClr val="bg1"/>
                </a:solidFill>
              </a:rPr>
              <a:t> </a:t>
            </a:r>
            <a:r>
              <a:rPr lang="en-GB" sz="4400" dirty="0">
                <a:solidFill>
                  <a:schemeClr val="bg1"/>
                </a:solidFill>
              </a:rPr>
              <a:t>a soft </a:t>
            </a:r>
            <a:r>
              <a:rPr lang="en-GB" sz="4400" u="sng" dirty="0">
                <a:solidFill>
                  <a:schemeClr val="bg1"/>
                </a:solidFill>
              </a:rPr>
              <a:t>c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A343D15-5063-D1B4-807C-E102D93E67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8438" y="1271698"/>
            <a:ext cx="3267562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1. 	bicycle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2.	centre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3.	century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4.	certain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5.	circle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6.	decide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FAF1F7E-BFD0-686E-05E0-28590F8B84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6336" y="1271698"/>
            <a:ext cx="3267560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7. 	exercise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8.	experience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9.	medicine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10.	notice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11.	recent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12.	sentence</a:t>
            </a:r>
          </a:p>
        </p:txBody>
      </p:sp>
    </p:spTree>
    <p:extLst>
      <p:ext uri="{BB962C8B-B14F-4D97-AF65-F5344CB8AC3E}">
        <p14:creationId xmlns:p14="http://schemas.microsoft.com/office/powerpoint/2010/main" val="42737591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9943647C-10BA-164E-3D49-33C6C1A945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letters come </a:t>
            </a:r>
            <a:r>
              <a:rPr lang="en-GB" sz="4400" b="1" u="sng" dirty="0">
                <a:solidFill>
                  <a:schemeClr val="bg1"/>
                </a:solidFill>
              </a:rPr>
              <a:t>after</a:t>
            </a:r>
            <a:r>
              <a:rPr lang="en-GB" sz="4400" b="1" dirty="0">
                <a:solidFill>
                  <a:schemeClr val="bg1"/>
                </a:solidFill>
              </a:rPr>
              <a:t> </a:t>
            </a:r>
            <a:r>
              <a:rPr lang="en-GB" sz="4400" dirty="0">
                <a:solidFill>
                  <a:schemeClr val="bg1"/>
                </a:solidFill>
              </a:rPr>
              <a:t>a soft </a:t>
            </a:r>
            <a:r>
              <a:rPr lang="en-GB" sz="4400" u="sng" dirty="0">
                <a:solidFill>
                  <a:schemeClr val="bg1"/>
                </a:solidFill>
              </a:rPr>
              <a:t>c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A343D15-5063-D1B4-807C-E102D93E67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8438" y="1271698"/>
            <a:ext cx="3267562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1. 	bic</a:t>
            </a:r>
            <a:r>
              <a:rPr lang="en-GB" altLang="en-US" sz="2800" u="sng" dirty="0">
                <a:solidFill>
                  <a:srgbClr val="FFFF00"/>
                </a:solidFill>
                <a:latin typeface="+mn-lt"/>
              </a:rPr>
              <a:t>y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cle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2.	c</a:t>
            </a:r>
            <a:r>
              <a:rPr lang="en-GB" altLang="en-US" sz="2800" u="sng" dirty="0">
                <a:solidFill>
                  <a:srgbClr val="FFFF00"/>
                </a:solidFill>
                <a:latin typeface="+mn-lt"/>
              </a:rPr>
              <a:t>e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ntre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3.	c</a:t>
            </a:r>
            <a:r>
              <a:rPr lang="en-GB" altLang="en-US" sz="2800" u="sng" dirty="0">
                <a:solidFill>
                  <a:srgbClr val="FFFF00"/>
                </a:solidFill>
                <a:latin typeface="+mn-lt"/>
              </a:rPr>
              <a:t>e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ntury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4.	c</a:t>
            </a:r>
            <a:r>
              <a:rPr lang="en-GB" altLang="en-US" sz="2800" u="sng" dirty="0">
                <a:solidFill>
                  <a:srgbClr val="FFFF00"/>
                </a:solidFill>
                <a:latin typeface="+mn-lt"/>
              </a:rPr>
              <a:t>e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rtain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5.	c</a:t>
            </a:r>
            <a:r>
              <a:rPr lang="en-GB" altLang="en-US" sz="2800" u="sng" dirty="0">
                <a:solidFill>
                  <a:srgbClr val="FFFF00"/>
                </a:solidFill>
                <a:latin typeface="+mn-lt"/>
              </a:rPr>
              <a:t>i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rcle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6.	dec</a:t>
            </a:r>
            <a:r>
              <a:rPr lang="en-GB" altLang="en-US" sz="2800" u="sng" dirty="0">
                <a:solidFill>
                  <a:srgbClr val="FFFF00"/>
                </a:solidFill>
                <a:latin typeface="+mn-lt"/>
              </a:rPr>
              <a:t>i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de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FAF1F7E-BFD0-686E-05E0-28590F8B84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6336" y="1271698"/>
            <a:ext cx="3267560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7. 	exerc</a:t>
            </a:r>
            <a:r>
              <a:rPr lang="en-GB" altLang="en-US" sz="2800" u="sng" dirty="0">
                <a:solidFill>
                  <a:srgbClr val="FFFF00"/>
                </a:solidFill>
                <a:latin typeface="+mn-lt"/>
              </a:rPr>
              <a:t>i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se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8.	experienc</a:t>
            </a:r>
            <a:r>
              <a:rPr lang="en-GB" altLang="en-US" sz="2800" u="sng" dirty="0">
                <a:solidFill>
                  <a:srgbClr val="FFFF00"/>
                </a:solidFill>
                <a:latin typeface="+mn-lt"/>
              </a:rPr>
              <a:t>e</a:t>
            </a: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9.	medic</a:t>
            </a:r>
            <a:r>
              <a:rPr lang="en-GB" altLang="en-US" sz="2800" u="sng" dirty="0">
                <a:solidFill>
                  <a:srgbClr val="FFFF00"/>
                </a:solidFill>
                <a:latin typeface="+mn-lt"/>
              </a:rPr>
              <a:t>i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ne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10.	notic</a:t>
            </a:r>
            <a:r>
              <a:rPr lang="en-GB" altLang="en-US" sz="2800" u="sng" dirty="0">
                <a:solidFill>
                  <a:srgbClr val="FFFF00"/>
                </a:solidFill>
                <a:latin typeface="+mn-lt"/>
              </a:rPr>
              <a:t>e</a:t>
            </a:r>
            <a:endParaRPr lang="en-GB" altLang="en-US" sz="2800" dirty="0">
              <a:solidFill>
                <a:schemeClr val="bg1"/>
              </a:solidFill>
              <a:latin typeface="+mn-lt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11.	rec</a:t>
            </a:r>
            <a:r>
              <a:rPr lang="en-GB" altLang="en-US" sz="2800" u="sng" dirty="0">
                <a:solidFill>
                  <a:srgbClr val="FFFF00"/>
                </a:solidFill>
                <a:latin typeface="+mn-lt"/>
              </a:rPr>
              <a:t>e</a:t>
            </a: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12.	sentenc</a:t>
            </a:r>
            <a:r>
              <a:rPr lang="en-GB" altLang="en-US" sz="2800" u="sng" dirty="0">
                <a:solidFill>
                  <a:srgbClr val="FFFF00"/>
                </a:solidFill>
                <a:latin typeface="+mn-lt"/>
              </a:rPr>
              <a:t>e</a:t>
            </a:r>
            <a:endParaRPr lang="en-GB" altLang="en-US" sz="2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3" y="5654116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soft ‘c’ before e, i or y.</a:t>
            </a:r>
          </a:p>
        </p:txBody>
      </p:sp>
    </p:spTree>
    <p:extLst>
      <p:ext uri="{BB962C8B-B14F-4D97-AF65-F5344CB8AC3E}">
        <p14:creationId xmlns:p14="http://schemas.microsoft.com/office/powerpoint/2010/main" val="827950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36825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It all started when Timmy found a mysterious biceycle near the town's sentury-old oak tree.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723207" y="4257911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Eager to unravel the mystery, Timmy desided to take the bicycle for a ride.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32906" y="235907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It all started when Timmy found a mysterious </a:t>
            </a:r>
            <a:r>
              <a:rPr lang="en-GB" sz="3600" u="sng" dirty="0">
                <a:solidFill>
                  <a:srgbClr val="FF0000"/>
                </a:solidFill>
              </a:rPr>
              <a:t>bicycle</a:t>
            </a:r>
            <a:r>
              <a:rPr lang="en-GB" sz="3600" dirty="0">
                <a:solidFill>
                  <a:schemeClr val="bg1"/>
                </a:solidFill>
              </a:rPr>
              <a:t> near the town’s </a:t>
            </a:r>
            <a:r>
              <a:rPr lang="en-GB" sz="3600" u="sng" dirty="0">
                <a:solidFill>
                  <a:srgbClr val="FF0000"/>
                </a:solidFill>
              </a:rPr>
              <a:t>c</a:t>
            </a:r>
            <a:r>
              <a:rPr lang="en-GB" sz="3600" dirty="0">
                <a:solidFill>
                  <a:schemeClr val="bg1"/>
                </a:solidFill>
              </a:rPr>
              <a:t>entury-old oak tree.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723206" y="4267090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Eager to unravel the mystery, Timmy de</a:t>
            </a:r>
            <a:r>
              <a:rPr lang="en-GB" sz="3600" u="sng" dirty="0">
                <a:solidFill>
                  <a:srgbClr val="FF0000"/>
                </a:solidFill>
              </a:rPr>
              <a:t>c</a:t>
            </a:r>
            <a:r>
              <a:rPr lang="en-GB" sz="3600" dirty="0">
                <a:solidFill>
                  <a:schemeClr val="bg1"/>
                </a:solidFill>
              </a:rPr>
              <a:t>ided to take the bicycle for a ride. 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3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A blue background with various objects&#10;&#10;Description automatically generated">
            <a:extLst>
              <a:ext uri="{FF2B5EF4-FFF2-40B4-BE49-F238E27FC236}">
                <a16:creationId xmlns:a16="http://schemas.microsoft.com/office/drawing/2014/main" id="{F6873C68-ABC1-604F-391B-7D1831B293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pic>
        <p:nvPicPr>
          <p:cNvPr id="2" name="Picture 1" descr="A crossword puzzle with white squares&#10;&#10;Description automatically generated">
            <a:extLst>
              <a:ext uri="{FF2B5EF4-FFF2-40B4-BE49-F238E27FC236}">
                <a16:creationId xmlns:a16="http://schemas.microsoft.com/office/drawing/2014/main" id="{8BABD6D0-6AB9-69C7-0192-A4275E067F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756" t="794" b="1143"/>
          <a:stretch/>
        </p:blipFill>
        <p:spPr>
          <a:xfrm>
            <a:off x="349624" y="815788"/>
            <a:ext cx="6647479" cy="506505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0703046-97B6-6E46-2929-85D9E2AF1526}"/>
              </a:ext>
            </a:extLst>
          </p:cNvPr>
          <p:cNvSpPr txBox="1"/>
          <p:nvPr/>
        </p:nvSpPr>
        <p:spPr>
          <a:xfrm>
            <a:off x="7101878" y="223406"/>
            <a:ext cx="4985347" cy="2977039"/>
          </a:xfrm>
          <a:prstGeom prst="roundRect">
            <a:avLst>
              <a:gd name="adj" fmla="val 5271"/>
            </a:avLst>
          </a:prstGeom>
          <a:solidFill>
            <a:srgbClr val="EE8124"/>
          </a:solidFill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Across</a:t>
            </a:r>
          </a:p>
          <a:p>
            <a:pPr marL="447675" indent="-447675" defTabSz="447675"/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  	To stay healthy, you must e________. (8 letters)</a:t>
            </a:r>
          </a:p>
          <a:p>
            <a:pPr marL="447675" indent="-447675" defTabSz="447675"/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 	Last week’s spelling test is a r__________ memory. (6 letters)</a:t>
            </a:r>
          </a:p>
          <a:p>
            <a:pPr marL="447675" indent="-447675" defTabSz="447675"/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  	Most of the shops are in the town c__________. (6 letters)</a:t>
            </a:r>
          </a:p>
          <a:p>
            <a:pPr marL="447675" indent="-447675" defTabSz="447675"/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  	The children didn’t n_________ my new haircut. (6 letters) </a:t>
            </a:r>
          </a:p>
          <a:p>
            <a:pPr marL="447675" indent="-447675" defTabSz="447675"/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11.  	I’ve lost my key but I was c____________ that I put it in my pocket. (7 letters)</a:t>
            </a:r>
          </a:p>
          <a:p>
            <a:pPr marL="447675" indent="-447675" defTabSz="447675"/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12.  	My friend is a n______ person. (4 letters)</a:t>
            </a:r>
          </a:p>
          <a:p>
            <a:pPr marL="447675" indent="-447675" defTabSz="447675"/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13.  	If you are unwell then you must take your m____________. (8 letters)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2632E62-DF2B-BBAA-F16A-790B4967106B}"/>
              </a:ext>
            </a:extLst>
          </p:cNvPr>
          <p:cNvSpPr txBox="1"/>
          <p:nvPr/>
        </p:nvSpPr>
        <p:spPr>
          <a:xfrm>
            <a:off x="7101878" y="3388235"/>
            <a:ext cx="4985347" cy="3198733"/>
          </a:xfrm>
          <a:prstGeom prst="roundRect">
            <a:avLst>
              <a:gd name="adj" fmla="val 5789"/>
            </a:avLst>
          </a:prstGeom>
          <a:solidFill>
            <a:srgbClr val="EE8124"/>
          </a:solidFill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Down</a:t>
            </a:r>
          </a:p>
          <a:p>
            <a:pPr marL="447675" indent="-447675" defTabSz="447675"/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	Audition day was an enjoyable e_________________. (10 letters)</a:t>
            </a:r>
          </a:p>
          <a:p>
            <a:pPr marL="447675" indent="-447675" defTabSz="447675"/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	Don’t slip on the i_____. (3 letters)</a:t>
            </a:r>
          </a:p>
          <a:p>
            <a:pPr marL="447675" indent="-447675" defTabSz="447675"/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  	We live in the twenty-first c______________. (7 letters)</a:t>
            </a:r>
          </a:p>
          <a:p>
            <a:pPr marL="447675" indent="-447675" defTabSz="447675"/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  	A perfectly round shape is called a c__________. (6 letters)</a:t>
            </a:r>
          </a:p>
          <a:p>
            <a:pPr marL="447675" indent="-447675" defTabSz="447675"/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  	A sprinkled my churros with sugar and c________________. (8 letters) </a:t>
            </a:r>
          </a:p>
          <a:p>
            <a:pPr marL="447675" indent="-447675" defTabSz="447675"/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9.  	The medieval knight carried a m________ with a spiked metal head. (4    letters)</a:t>
            </a:r>
          </a:p>
          <a:p>
            <a:pPr marL="447675" indent="-447675" defTabSz="447675"/>
            <a:r>
              <a:rPr lang="en-GB" sz="1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10.  	Please put a full stop at the end of your s__________________. (8 letters)</a:t>
            </a:r>
          </a:p>
        </p:txBody>
      </p:sp>
    </p:spTree>
    <p:extLst>
      <p:ext uri="{BB962C8B-B14F-4D97-AF65-F5344CB8AC3E}">
        <p14:creationId xmlns:p14="http://schemas.microsoft.com/office/powerpoint/2010/main" val="38033756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974</Words>
  <Application>Microsoft Office PowerPoint</Application>
  <PresentationFormat>Widescreen</PresentationFormat>
  <Paragraphs>163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Andika</vt:lpstr>
      <vt:lpstr>Office Theme</vt:lpstr>
      <vt:lpstr> How to Use this PowerPoint</vt:lpstr>
      <vt:lpstr>Scrambler has been scrambling!!!</vt:lpstr>
      <vt:lpstr>The /s/ sound spelt c before e, i and y. </vt:lpstr>
      <vt:lpstr>Hard c</vt:lpstr>
      <vt:lpstr>Hard c</vt:lpstr>
      <vt:lpstr>PowerPoint Presentation</vt:lpstr>
      <vt:lpstr>PowerPoint Presentation</vt:lpstr>
      <vt:lpstr>Can you spot the spelling mistakes?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53</cp:revision>
  <dcterms:created xsi:type="dcterms:W3CDTF">2022-05-31T09:42:07Z</dcterms:created>
  <dcterms:modified xsi:type="dcterms:W3CDTF">2025-12-08T16:09:09Z</dcterms:modified>
</cp:coreProperties>
</file>