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76" r:id="rId2"/>
    <p:sldId id="375" r:id="rId3"/>
    <p:sldId id="274" r:id="rId4"/>
    <p:sldId id="354" r:id="rId5"/>
    <p:sldId id="281" r:id="rId6"/>
    <p:sldId id="282" r:id="rId7"/>
    <p:sldId id="283" r:id="rId8"/>
    <p:sldId id="298" r:id="rId9"/>
    <p:sldId id="316" r:id="rId10"/>
    <p:sldId id="344" r:id="rId11"/>
    <p:sldId id="355" r:id="rId12"/>
    <p:sldId id="356" r:id="rId13"/>
    <p:sldId id="357" r:id="rId14"/>
    <p:sldId id="358" r:id="rId15"/>
    <p:sldId id="368" r:id="rId16"/>
    <p:sldId id="367" r:id="rId17"/>
    <p:sldId id="279" r:id="rId18"/>
    <p:sldId id="284" r:id="rId19"/>
    <p:sldId id="333" r:id="rId20"/>
    <p:sldId id="370" r:id="rId21"/>
    <p:sldId id="371" r:id="rId22"/>
    <p:sldId id="365" r:id="rId23"/>
    <p:sldId id="363" r:id="rId24"/>
    <p:sldId id="270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D5BA78-CF3A-4DE3-A286-285A243C2705}" v="2" dt="2025-12-08T16:08:34.6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8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08:34.633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08:34.633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08:34.633" v="2"/>
          <ac:spMkLst>
            <pc:docMk/>
            <pc:sldMk cId="0" sldId="270"/>
            <ac:spMk id="2" creationId="{EC5CAE83-5628-FBB4-ACF5-E1297D159E54}"/>
          </ac:spMkLst>
        </pc:spChg>
      </pc:sldChg>
      <pc:sldChg chg="del">
        <pc:chgData name="Glen Jones" userId="e846aaca-4b24-4b13-b0d0-f2308e16b284" providerId="ADAL" clId="{ED47ACC3-9597-4D89-A1DC-43CF280EF274}" dt="2025-12-08T16:07:15.752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07:14.349" v="0"/>
        <pc:sldMkLst>
          <pc:docMk/>
          <pc:sldMk cId="461087981" sldId="3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B197A38-5E75-9475-990B-F8188B4F67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07897F1-50FF-11AE-053B-23EA869ED9F0}"/>
              </a:ext>
            </a:extLst>
          </p:cNvPr>
          <p:cNvSpPr txBox="1">
            <a:spLocks/>
          </p:cNvSpPr>
          <p:nvPr/>
        </p:nvSpPr>
        <p:spPr>
          <a:xfrm>
            <a:off x="2906659" y="413577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 Again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673427C-30C7-3FFF-2512-A86D2C0F14C7}"/>
              </a:ext>
            </a:extLst>
          </p:cNvPr>
          <p:cNvSpPr txBox="1">
            <a:spLocks/>
          </p:cNvSpPr>
          <p:nvPr/>
        </p:nvSpPr>
        <p:spPr>
          <a:xfrm>
            <a:off x="2990917" y="236148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 Again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35DB349-6F27-BCB6-8A94-3F833D85BE62}"/>
              </a:ext>
            </a:extLst>
          </p:cNvPr>
          <p:cNvSpPr txBox="1">
            <a:spLocks/>
          </p:cNvSpPr>
          <p:nvPr/>
        </p:nvSpPr>
        <p:spPr>
          <a:xfrm>
            <a:off x="6456721" y="413577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 Again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F8E611-B455-B1E7-E876-1A72276AA2A8}"/>
              </a:ext>
            </a:extLst>
          </p:cNvPr>
          <p:cNvSpPr txBox="1">
            <a:spLocks/>
          </p:cNvSpPr>
          <p:nvPr/>
        </p:nvSpPr>
        <p:spPr>
          <a:xfrm>
            <a:off x="6456721" y="2376208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many syllables are in the word </a:t>
            </a:r>
            <a:r>
              <a:rPr lang="en-GB" sz="4400" u="sng" dirty="0">
                <a:solidFill>
                  <a:srgbClr val="FFFF00"/>
                </a:solidFill>
              </a:rPr>
              <a:t>pocket?</a:t>
            </a:r>
            <a:r>
              <a:rPr lang="en-GB" sz="4400" dirty="0">
                <a:solidFill>
                  <a:schemeClr val="bg1"/>
                </a:solidFill>
              </a:rPr>
              <a:t> Click on the option you think is right.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06659" y="4135778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 syllables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6456721" y="2362987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 syllables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6456721" y="413577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 syllables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2990917" y="2361340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 syllable</a:t>
            </a:r>
          </a:p>
        </p:txBody>
      </p:sp>
    </p:spTree>
    <p:extLst>
      <p:ext uri="{BB962C8B-B14F-4D97-AF65-F5344CB8AC3E}">
        <p14:creationId xmlns:p14="http://schemas.microsoft.com/office/powerpoint/2010/main" val="417647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0" grpId="0" animBg="1"/>
      <p:bldP spid="17" grpId="0" animBg="1"/>
      <p:bldP spid="18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EB197A38-5E75-9475-990B-F8188B4F67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BF8E611-B455-B1E7-E876-1A72276AA2A8}"/>
              </a:ext>
            </a:extLst>
          </p:cNvPr>
          <p:cNvSpPr txBox="1">
            <a:spLocks/>
          </p:cNvSpPr>
          <p:nvPr/>
        </p:nvSpPr>
        <p:spPr>
          <a:xfrm>
            <a:off x="6456721" y="2376208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many syllables are in the word </a:t>
            </a:r>
            <a:r>
              <a:rPr lang="en-GB" sz="4400" u="sng" dirty="0">
                <a:solidFill>
                  <a:srgbClr val="FFFF00"/>
                </a:solidFill>
              </a:rPr>
              <a:t>pocket?</a:t>
            </a:r>
            <a:endParaRPr lang="en-US" dirty="0"/>
          </a:p>
          <a:p>
            <a:pPr marL="0" indent="0" algn="ctr">
              <a:buNone/>
            </a:pPr>
            <a:r>
              <a:rPr lang="en-GB" sz="4400" dirty="0">
                <a:solidFill>
                  <a:srgbClr val="FFFF00"/>
                </a:solidFill>
              </a:rPr>
              <a:t> </a:t>
            </a:r>
            <a:r>
              <a:rPr lang="en-GB" sz="4400" dirty="0">
                <a:solidFill>
                  <a:schemeClr val="bg1"/>
                </a:solidFill>
              </a:rPr>
              <a:t>Click on the option you think is right.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998299B-FE1A-3225-87DF-A1BD59D9BEDC}"/>
              </a:ext>
            </a:extLst>
          </p:cNvPr>
          <p:cNvSpPr txBox="1">
            <a:spLocks/>
          </p:cNvSpPr>
          <p:nvPr/>
        </p:nvSpPr>
        <p:spPr>
          <a:xfrm>
            <a:off x="545432" y="5830432"/>
            <a:ext cx="11055868" cy="8394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The word </a:t>
            </a:r>
            <a:r>
              <a:rPr lang="en-GB" sz="4400" u="sng" dirty="0">
                <a:solidFill>
                  <a:srgbClr val="FFFF00"/>
                </a:solidFill>
              </a:rPr>
              <a:t>pocket</a:t>
            </a:r>
            <a:r>
              <a:rPr lang="en-GB" sz="4400" dirty="0">
                <a:solidFill>
                  <a:schemeClr val="bg1"/>
                </a:solidFill>
              </a:rPr>
              <a:t> has </a:t>
            </a:r>
            <a:r>
              <a:rPr lang="en-GB" sz="4400" u="sng" dirty="0">
                <a:solidFill>
                  <a:srgbClr val="FFFF00"/>
                </a:solidFill>
              </a:rPr>
              <a:t>two syllables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83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7E1B710-61B1-475C-8913-FE0DF26733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07897F1-50FF-11AE-053B-23EA869ED9F0}"/>
              </a:ext>
            </a:extLst>
          </p:cNvPr>
          <p:cNvSpPr txBox="1">
            <a:spLocks/>
          </p:cNvSpPr>
          <p:nvPr/>
        </p:nvSpPr>
        <p:spPr>
          <a:xfrm>
            <a:off x="2906659" y="413577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 Again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673427C-30C7-3FFF-2512-A86D2C0F14C7}"/>
              </a:ext>
            </a:extLst>
          </p:cNvPr>
          <p:cNvSpPr txBox="1">
            <a:spLocks/>
          </p:cNvSpPr>
          <p:nvPr/>
        </p:nvSpPr>
        <p:spPr>
          <a:xfrm>
            <a:off x="2990917" y="236148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 Again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35DB349-6F27-BCB6-8A94-3F833D85BE62}"/>
              </a:ext>
            </a:extLst>
          </p:cNvPr>
          <p:cNvSpPr txBox="1">
            <a:spLocks/>
          </p:cNvSpPr>
          <p:nvPr/>
        </p:nvSpPr>
        <p:spPr>
          <a:xfrm>
            <a:off x="6456721" y="413577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 Again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F8E611-B455-B1E7-E876-1A72276AA2A8}"/>
              </a:ext>
            </a:extLst>
          </p:cNvPr>
          <p:cNvSpPr txBox="1">
            <a:spLocks/>
          </p:cNvSpPr>
          <p:nvPr/>
        </p:nvSpPr>
        <p:spPr>
          <a:xfrm>
            <a:off x="6456721" y="2376208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many syllables are in the word </a:t>
            </a:r>
            <a:r>
              <a:rPr lang="en-GB" sz="4400" u="sng" dirty="0">
                <a:solidFill>
                  <a:srgbClr val="FFFF00"/>
                </a:solidFill>
              </a:rPr>
              <a:t>thunder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06659" y="4135778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 syllables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6456721" y="2362987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 syllables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6456721" y="413577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 syllables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2990917" y="2361340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 syllable</a:t>
            </a:r>
          </a:p>
        </p:txBody>
      </p:sp>
    </p:spTree>
    <p:extLst>
      <p:ext uri="{BB962C8B-B14F-4D97-AF65-F5344CB8AC3E}">
        <p14:creationId xmlns:p14="http://schemas.microsoft.com/office/powerpoint/2010/main" val="35824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0" grpId="0" animBg="1"/>
      <p:bldP spid="17" grpId="0" animBg="1"/>
      <p:bldP spid="18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B9A03EEB-50A1-ACC0-ED9D-4DA0C80622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BF8E611-B455-B1E7-E876-1A72276AA2A8}"/>
              </a:ext>
            </a:extLst>
          </p:cNvPr>
          <p:cNvSpPr txBox="1">
            <a:spLocks/>
          </p:cNvSpPr>
          <p:nvPr/>
        </p:nvSpPr>
        <p:spPr>
          <a:xfrm>
            <a:off x="6456721" y="2376208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many syllables are in the word </a:t>
            </a:r>
            <a:r>
              <a:rPr lang="en-GB" sz="4400" u="sng" dirty="0">
                <a:solidFill>
                  <a:srgbClr val="FFFF00"/>
                </a:solidFill>
              </a:rPr>
              <a:t>thunder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998299B-FE1A-3225-87DF-A1BD59D9BEDC}"/>
              </a:ext>
            </a:extLst>
          </p:cNvPr>
          <p:cNvSpPr txBox="1">
            <a:spLocks/>
          </p:cNvSpPr>
          <p:nvPr/>
        </p:nvSpPr>
        <p:spPr>
          <a:xfrm>
            <a:off x="545432" y="5830432"/>
            <a:ext cx="11055868" cy="8394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The word </a:t>
            </a:r>
            <a:r>
              <a:rPr lang="en-GB" sz="4400" u="sng" dirty="0">
                <a:solidFill>
                  <a:srgbClr val="FFFF00"/>
                </a:solidFill>
              </a:rPr>
              <a:t>thunder</a:t>
            </a:r>
            <a:r>
              <a:rPr lang="en-GB" sz="4400" dirty="0">
                <a:solidFill>
                  <a:schemeClr val="bg1"/>
                </a:solidFill>
              </a:rPr>
              <a:t> has </a:t>
            </a:r>
            <a:r>
              <a:rPr lang="en-GB" sz="4400" u="sng" dirty="0">
                <a:solidFill>
                  <a:srgbClr val="FFFF00"/>
                </a:solidFill>
              </a:rPr>
              <a:t>two syllables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619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D98A7EF-837F-A28B-D8DB-BF009023F0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07897F1-50FF-11AE-053B-23EA869ED9F0}"/>
              </a:ext>
            </a:extLst>
          </p:cNvPr>
          <p:cNvSpPr txBox="1">
            <a:spLocks/>
          </p:cNvSpPr>
          <p:nvPr/>
        </p:nvSpPr>
        <p:spPr>
          <a:xfrm>
            <a:off x="6456721" y="2361339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 Again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673427C-30C7-3FFF-2512-A86D2C0F14C7}"/>
              </a:ext>
            </a:extLst>
          </p:cNvPr>
          <p:cNvSpPr txBox="1">
            <a:spLocks/>
          </p:cNvSpPr>
          <p:nvPr/>
        </p:nvSpPr>
        <p:spPr>
          <a:xfrm>
            <a:off x="2990917" y="236148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 Again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35DB349-6F27-BCB6-8A94-3F833D85BE62}"/>
              </a:ext>
            </a:extLst>
          </p:cNvPr>
          <p:cNvSpPr txBox="1">
            <a:spLocks/>
          </p:cNvSpPr>
          <p:nvPr/>
        </p:nvSpPr>
        <p:spPr>
          <a:xfrm>
            <a:off x="6456721" y="413577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Try Again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F8E611-B455-B1E7-E876-1A72276AA2A8}"/>
              </a:ext>
            </a:extLst>
          </p:cNvPr>
          <p:cNvSpPr txBox="1">
            <a:spLocks/>
          </p:cNvSpPr>
          <p:nvPr/>
        </p:nvSpPr>
        <p:spPr>
          <a:xfrm>
            <a:off x="2990917" y="413577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many syllables are in the word </a:t>
            </a:r>
            <a:r>
              <a:rPr lang="en-GB" sz="4400" u="sng" dirty="0">
                <a:solidFill>
                  <a:srgbClr val="FFFF00"/>
                </a:solidFill>
              </a:rPr>
              <a:t>alphabet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90917" y="413577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 syllables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6456721" y="2361338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 syllables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6456721" y="4135775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 syllables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2990917" y="2361340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 syllable</a:t>
            </a:r>
          </a:p>
        </p:txBody>
      </p:sp>
    </p:spTree>
    <p:extLst>
      <p:ext uri="{BB962C8B-B14F-4D97-AF65-F5344CB8AC3E}">
        <p14:creationId xmlns:p14="http://schemas.microsoft.com/office/powerpoint/2010/main" val="104680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0" grpId="0" animBg="1"/>
      <p:bldP spid="17" grpId="0" animBg="1"/>
      <p:bldP spid="18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D0251D0F-F826-44E5-5913-305A6ED97F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BF8E611-B455-B1E7-E876-1A72276AA2A8}"/>
              </a:ext>
            </a:extLst>
          </p:cNvPr>
          <p:cNvSpPr txBox="1">
            <a:spLocks/>
          </p:cNvSpPr>
          <p:nvPr/>
        </p:nvSpPr>
        <p:spPr>
          <a:xfrm>
            <a:off x="3014273" y="4097430"/>
            <a:ext cx="2402486" cy="137650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How many syllables are in the word </a:t>
            </a:r>
            <a:r>
              <a:rPr lang="en-GB" sz="4400" u="sng" dirty="0">
                <a:solidFill>
                  <a:srgbClr val="FFFF00"/>
                </a:solidFill>
              </a:rPr>
              <a:t>alphabet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998299B-FE1A-3225-87DF-A1BD59D9BEDC}"/>
              </a:ext>
            </a:extLst>
          </p:cNvPr>
          <p:cNvSpPr txBox="1">
            <a:spLocks/>
          </p:cNvSpPr>
          <p:nvPr/>
        </p:nvSpPr>
        <p:spPr>
          <a:xfrm>
            <a:off x="545432" y="5830432"/>
            <a:ext cx="11055868" cy="8394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The word </a:t>
            </a:r>
            <a:r>
              <a:rPr lang="en-GB" sz="4400" u="sng" dirty="0">
                <a:solidFill>
                  <a:srgbClr val="FFFF00"/>
                </a:solidFill>
              </a:rPr>
              <a:t>alphabet</a:t>
            </a:r>
            <a:r>
              <a:rPr lang="en-GB" sz="4400" dirty="0">
                <a:solidFill>
                  <a:schemeClr val="bg1"/>
                </a:solidFill>
              </a:rPr>
              <a:t> has </a:t>
            </a:r>
            <a:r>
              <a:rPr lang="en-GB" sz="4400" u="sng" dirty="0">
                <a:solidFill>
                  <a:srgbClr val="FFFF00"/>
                </a:solidFill>
              </a:rPr>
              <a:t>three syllables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501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636" y="251013"/>
            <a:ext cx="11288684" cy="9337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Some of the rules that determine how words are split into syllables can also help us to spell well too.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451658" y="5027978"/>
            <a:ext cx="11288683" cy="110905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RULE: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When segmenting a word into syllables, words are usually divided between double consonants within a base word.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5395302" y="2687067"/>
            <a:ext cx="2129941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2800" dirty="0">
                <a:solidFill>
                  <a:schemeClr val="bg1"/>
                </a:solidFill>
                <a:latin typeface="Andika" panose="02000000000000000000" pitchFamily="2" charset="0"/>
              </a:rPr>
              <a:t>gram - mar 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923909" y="3848578"/>
            <a:ext cx="2129739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2600" dirty="0">
                <a:solidFill>
                  <a:schemeClr val="bg1"/>
                </a:solidFill>
                <a:latin typeface="Andika" panose="02000000000000000000" pitchFamily="2" charset="0"/>
              </a:rPr>
              <a:t>ar - rive </a:t>
            </a:r>
            <a:endParaRPr lang="en-GB" sz="2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003F55D-3460-41DD-CD6A-5B88251C516A}"/>
              </a:ext>
            </a:extLst>
          </p:cNvPr>
          <p:cNvSpPr txBox="1">
            <a:spLocks/>
          </p:cNvSpPr>
          <p:nvPr/>
        </p:nvSpPr>
        <p:spPr>
          <a:xfrm>
            <a:off x="8018009" y="2669177"/>
            <a:ext cx="2129739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2600" dirty="0">
                <a:solidFill>
                  <a:schemeClr val="bg1"/>
                </a:solidFill>
                <a:latin typeface="Andika" panose="02000000000000000000" pitchFamily="2" charset="0"/>
              </a:rPr>
              <a:t>pres-sure</a:t>
            </a:r>
            <a:endParaRPr lang="en-GB" sz="2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790027" y="3812797"/>
            <a:ext cx="212973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2600" dirty="0">
                <a:solidFill>
                  <a:schemeClr val="bg1"/>
                </a:solidFill>
                <a:latin typeface="Andika" panose="02000000000000000000" pitchFamily="2" charset="0"/>
              </a:rPr>
              <a:t>ad-dress</a:t>
            </a:r>
            <a:endParaRPr lang="en-GB" sz="2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2613671" y="2669178"/>
            <a:ext cx="2129739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2800" dirty="0">
                <a:solidFill>
                  <a:schemeClr val="bg1"/>
                </a:solidFill>
                <a:effectLst/>
                <a:latin typeface="Andika" panose="02000000000000000000" pitchFamily="2" charset="0"/>
                <a:ea typeface="Aptos" panose="020B0004020202020204" pitchFamily="34" charset="0"/>
              </a:rPr>
              <a:t>ap-pear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98965F8-AA43-F4DA-5181-7123E5DDFD86}"/>
              </a:ext>
            </a:extLst>
          </p:cNvPr>
          <p:cNvSpPr txBox="1">
            <a:spLocks/>
          </p:cNvSpPr>
          <p:nvPr/>
        </p:nvSpPr>
        <p:spPr>
          <a:xfrm>
            <a:off x="435968" y="1485123"/>
            <a:ext cx="11288684" cy="9337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Look at the list below and see how have they been divided into syllables?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40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7D2E23C6-E7C6-FFBF-2C6E-2A58AA17A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47268" y="271589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different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386697" y="271589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business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225542" y="200087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address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456412" y="203474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accident</a:t>
            </a:r>
          </a:p>
        </p:txBody>
      </p:sp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Can you see something that all </a:t>
            </a:r>
          </a:p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these words have in common?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FDD53687-B3C9-FB8F-46F6-244C0ECB3F7D}"/>
              </a:ext>
            </a:extLst>
          </p:cNvPr>
          <p:cNvSpPr txBox="1">
            <a:spLocks/>
          </p:cNvSpPr>
          <p:nvPr/>
        </p:nvSpPr>
        <p:spPr>
          <a:xfrm>
            <a:off x="9155828" y="414210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opposite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BE899FE-28A2-B7E1-0599-D6057462DD9C}"/>
              </a:ext>
            </a:extLst>
          </p:cNvPr>
          <p:cNvSpPr txBox="1">
            <a:spLocks/>
          </p:cNvSpPr>
          <p:nvPr/>
        </p:nvSpPr>
        <p:spPr>
          <a:xfrm>
            <a:off x="3295257" y="414210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grammar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4756D2-1A85-103E-4EFB-E65E167F7D3C}"/>
              </a:ext>
            </a:extLst>
          </p:cNvPr>
          <p:cNvSpPr txBox="1">
            <a:spLocks/>
          </p:cNvSpPr>
          <p:nvPr/>
        </p:nvSpPr>
        <p:spPr>
          <a:xfrm>
            <a:off x="6225542" y="343090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difficult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2F733AE-0A7A-2B53-CF3D-499D6E0D991C}"/>
              </a:ext>
            </a:extLst>
          </p:cNvPr>
          <p:cNvSpPr txBox="1">
            <a:spLocks/>
          </p:cNvSpPr>
          <p:nvPr/>
        </p:nvSpPr>
        <p:spPr>
          <a:xfrm>
            <a:off x="364972" y="346096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disappear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210CD70-02F9-2A52-1DD9-2C4390B410B5}"/>
              </a:ext>
            </a:extLst>
          </p:cNvPr>
          <p:cNvSpPr txBox="1">
            <a:spLocks/>
          </p:cNvSpPr>
          <p:nvPr/>
        </p:nvSpPr>
        <p:spPr>
          <a:xfrm>
            <a:off x="9155828" y="556832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pressure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58B8822-4BA6-555D-9DD3-9DB00E165E43}"/>
              </a:ext>
            </a:extLst>
          </p:cNvPr>
          <p:cNvSpPr txBox="1">
            <a:spLocks/>
          </p:cNvSpPr>
          <p:nvPr/>
        </p:nvSpPr>
        <p:spPr>
          <a:xfrm>
            <a:off x="3295257" y="556832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possible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83111C2-88A5-2337-2918-D0B5262CA54F}"/>
              </a:ext>
            </a:extLst>
          </p:cNvPr>
          <p:cNvSpPr txBox="1">
            <a:spLocks/>
          </p:cNvSpPr>
          <p:nvPr/>
        </p:nvSpPr>
        <p:spPr>
          <a:xfrm>
            <a:off x="6225542" y="485712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occasion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E3D5A90-93F9-1DCB-BCD6-A3A8CBBE4787}"/>
              </a:ext>
            </a:extLst>
          </p:cNvPr>
          <p:cNvSpPr txBox="1">
            <a:spLocks/>
          </p:cNvSpPr>
          <p:nvPr/>
        </p:nvSpPr>
        <p:spPr>
          <a:xfrm>
            <a:off x="364972" y="488718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possess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A37CF5-F1D6-598A-FBE7-80D30F6531FA}"/>
              </a:ext>
            </a:extLst>
          </p:cNvPr>
          <p:cNvSpPr txBox="1">
            <a:spLocks/>
          </p:cNvSpPr>
          <p:nvPr/>
        </p:nvSpPr>
        <p:spPr>
          <a:xfrm>
            <a:off x="9247268" y="140875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arrive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3447386" y="140875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appear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E0C28CD4-6961-22A6-9BF8-C856FFAC8368}"/>
              </a:ext>
            </a:extLst>
          </p:cNvPr>
          <p:cNvSpPr txBox="1">
            <a:spLocks/>
          </p:cNvSpPr>
          <p:nvPr/>
        </p:nvSpPr>
        <p:spPr>
          <a:xfrm>
            <a:off x="6225542" y="599157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suppose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B5FEDD01-312B-9FA8-8F3A-70B7B60CF3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47268" y="271589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ff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erent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386697" y="271589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busine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225542" y="200087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dd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re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456412" y="203474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cc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ident</a:t>
            </a:r>
          </a:p>
        </p:txBody>
      </p:sp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They all have two consecutive consonants and have more than one syllable!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DD53687-B3C9-FB8F-46F6-244C0ECB3F7D}"/>
              </a:ext>
            </a:extLst>
          </p:cNvPr>
          <p:cNvSpPr txBox="1">
            <a:spLocks/>
          </p:cNvSpPr>
          <p:nvPr/>
        </p:nvSpPr>
        <p:spPr>
          <a:xfrm>
            <a:off x="9155828" y="414210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pp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osite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BE899FE-28A2-B7E1-0599-D6057462DD9C}"/>
              </a:ext>
            </a:extLst>
          </p:cNvPr>
          <p:cNvSpPr txBox="1">
            <a:spLocks/>
          </p:cNvSpPr>
          <p:nvPr/>
        </p:nvSpPr>
        <p:spPr>
          <a:xfrm>
            <a:off x="3295257" y="414210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gra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mm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4756D2-1A85-103E-4EFB-E65E167F7D3C}"/>
              </a:ext>
            </a:extLst>
          </p:cNvPr>
          <p:cNvSpPr txBox="1">
            <a:spLocks/>
          </p:cNvSpPr>
          <p:nvPr/>
        </p:nvSpPr>
        <p:spPr>
          <a:xfrm>
            <a:off x="6225542" y="343090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ff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icult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2F733AE-0A7A-2B53-CF3D-499D6E0D991C}"/>
              </a:ext>
            </a:extLst>
          </p:cNvPr>
          <p:cNvSpPr txBox="1">
            <a:spLocks/>
          </p:cNvSpPr>
          <p:nvPr/>
        </p:nvSpPr>
        <p:spPr>
          <a:xfrm>
            <a:off x="364972" y="346096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disa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pp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ear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210CD70-02F9-2A52-1DD9-2C4390B410B5}"/>
              </a:ext>
            </a:extLst>
          </p:cNvPr>
          <p:cNvSpPr txBox="1">
            <a:spLocks/>
          </p:cNvSpPr>
          <p:nvPr/>
        </p:nvSpPr>
        <p:spPr>
          <a:xfrm>
            <a:off x="9155828" y="556832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pre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ure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58B8822-4BA6-555D-9DD3-9DB00E165E43}"/>
              </a:ext>
            </a:extLst>
          </p:cNvPr>
          <p:cNvSpPr txBox="1">
            <a:spLocks/>
          </p:cNvSpPr>
          <p:nvPr/>
        </p:nvSpPr>
        <p:spPr>
          <a:xfrm>
            <a:off x="3295257" y="556832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po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ible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83111C2-88A5-2337-2918-D0B5262CA54F}"/>
              </a:ext>
            </a:extLst>
          </p:cNvPr>
          <p:cNvSpPr txBox="1">
            <a:spLocks/>
          </p:cNvSpPr>
          <p:nvPr/>
        </p:nvSpPr>
        <p:spPr>
          <a:xfrm>
            <a:off x="6225542" y="485712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cc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asion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E3D5A90-93F9-1DCB-BCD6-A3A8CBBE4787}"/>
              </a:ext>
            </a:extLst>
          </p:cNvPr>
          <p:cNvSpPr txBox="1">
            <a:spLocks/>
          </p:cNvSpPr>
          <p:nvPr/>
        </p:nvSpPr>
        <p:spPr>
          <a:xfrm>
            <a:off x="364972" y="488718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po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ess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A37CF5-F1D6-598A-FBE7-80D30F6531FA}"/>
              </a:ext>
            </a:extLst>
          </p:cNvPr>
          <p:cNvSpPr txBox="1">
            <a:spLocks/>
          </p:cNvSpPr>
          <p:nvPr/>
        </p:nvSpPr>
        <p:spPr>
          <a:xfrm>
            <a:off x="9247268" y="140875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rr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ive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3447386" y="140875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pp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ear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E0C28CD4-6961-22A6-9BF8-C856FFAC8368}"/>
              </a:ext>
            </a:extLst>
          </p:cNvPr>
          <p:cNvSpPr txBox="1">
            <a:spLocks/>
          </p:cNvSpPr>
          <p:nvPr/>
        </p:nvSpPr>
        <p:spPr>
          <a:xfrm>
            <a:off x="6225542" y="599157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pp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ose</a:t>
            </a:r>
          </a:p>
        </p:txBody>
      </p:sp>
      <p:pic>
        <p:nvPicPr>
          <p:cNvPr id="20" name="Picture 19" descr="Icon&#10;&#10;Description automatically generated with medium confidence">
            <a:extLst>
              <a:ext uri="{FF2B5EF4-FFF2-40B4-BE49-F238E27FC236}">
                <a16:creationId xmlns:a16="http://schemas.microsoft.com/office/drawing/2014/main" id="{A5D54C76-8CC4-DF7C-6337-D91D84C8B1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113" y="275868"/>
            <a:ext cx="1390650" cy="162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0400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679628" y="1498592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 vowel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der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tter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9065868" y="1531067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Short vowel sound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355253" y="2576533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E27B57E1-E17C-357E-7367-3845F13B1EF4}"/>
              </a:ext>
            </a:extLst>
          </p:cNvPr>
          <p:cNvSpPr txBox="1">
            <a:spLocks/>
          </p:cNvSpPr>
          <p:nvPr/>
        </p:nvSpPr>
        <p:spPr>
          <a:xfrm>
            <a:off x="352362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nner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B37EE76-A195-3C5A-F608-92CB9EFE62BA}"/>
              </a:ext>
            </a:extLst>
          </p:cNvPr>
          <p:cNvSpPr txBox="1">
            <a:spLocks/>
          </p:cNvSpPr>
          <p:nvPr/>
        </p:nvSpPr>
        <p:spPr>
          <a:xfrm>
            <a:off x="352362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ffin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CDA69CF-D92A-EB16-FD92-FC1DF75FF50A}"/>
              </a:ext>
            </a:extLst>
          </p:cNvPr>
          <p:cNvSpPr txBox="1">
            <a:spLocks/>
          </p:cNvSpPr>
          <p:nvPr/>
        </p:nvSpPr>
        <p:spPr>
          <a:xfrm>
            <a:off x="352362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ddle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pple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ffin</a:t>
            </a:r>
          </a:p>
        </p:txBody>
      </p: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799 0.00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28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4832 -0.004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49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62435 0.011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11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4935 -0.1085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1" y="-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22222E-6 L 0.4836 0.3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80" y="1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0.48503 0.1027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45" y="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6 L 0.48868 0.304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27" y="1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75963 0.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17" y="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2357 0.1997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72" y="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1" grpId="0" animBg="1"/>
      <p:bldP spid="32" grpId="0" animBg="1"/>
      <p:bldP spid="12" grpId="0" animBg="1"/>
      <p:bldP spid="13" grpId="0" animBg="1"/>
      <p:bldP spid="14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5" name="Picture 4" descr="A sign on a fence&#10;&#10;AI-generated content may be incorrect.">
            <a:extLst>
              <a:ext uri="{FF2B5EF4-FFF2-40B4-BE49-F238E27FC236}">
                <a16:creationId xmlns:a16="http://schemas.microsoft.com/office/drawing/2014/main" id="{0CC31095-E497-C287-45BA-C31B96400C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294" y="1690688"/>
            <a:ext cx="6802211" cy="5167571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679628" y="1498592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Long vowel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6095999" y="247042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der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6095999" y="397756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939259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tter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6095999" y="322399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9065868" y="1531067"/>
            <a:ext cx="2059127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Short vowel sound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355253" y="2576533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>
            <a:extLst>
              <a:ext uri="{FF2B5EF4-FFF2-40B4-BE49-F238E27FC236}">
                <a16:creationId xmlns:a16="http://schemas.microsoft.com/office/drawing/2014/main" id="{E27B57E1-E17C-357E-7367-3845F13B1EF4}"/>
              </a:ext>
            </a:extLst>
          </p:cNvPr>
          <p:cNvSpPr txBox="1">
            <a:spLocks/>
          </p:cNvSpPr>
          <p:nvPr/>
        </p:nvSpPr>
        <p:spPr>
          <a:xfrm>
            <a:off x="9392598" y="537892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nner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B37EE76-A195-3C5A-F608-92CB9EFE62BA}"/>
              </a:ext>
            </a:extLst>
          </p:cNvPr>
          <p:cNvSpPr txBox="1">
            <a:spLocks/>
          </p:cNvSpPr>
          <p:nvPr/>
        </p:nvSpPr>
        <p:spPr>
          <a:xfrm>
            <a:off x="9392598" y="32239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ffin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CDA69CF-D92A-EB16-FD92-FC1DF75FF50A}"/>
              </a:ext>
            </a:extLst>
          </p:cNvPr>
          <p:cNvSpPr txBox="1">
            <a:spLocks/>
          </p:cNvSpPr>
          <p:nvPr/>
        </p:nvSpPr>
        <p:spPr>
          <a:xfrm>
            <a:off x="9406582" y="611846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ddle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392598" y="397756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pple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9392598" y="466421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1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ffin</a:t>
            </a:r>
          </a:p>
        </p:txBody>
      </p:sp>
      <p:sp>
        <p:nvSpPr>
          <p:cNvPr id="2" name="Title 20">
            <a:extLst>
              <a:ext uri="{FF2B5EF4-FFF2-40B4-BE49-F238E27FC236}">
                <a16:creationId xmlns:a16="http://schemas.microsoft.com/office/drawing/2014/main" id="{BCA19D73-59F9-7124-C3F0-FAF87AC3644F}"/>
              </a:ext>
            </a:extLst>
          </p:cNvPr>
          <p:cNvSpPr txBox="1">
            <a:spLocks/>
          </p:cNvSpPr>
          <p:nvPr/>
        </p:nvSpPr>
        <p:spPr>
          <a:xfrm>
            <a:off x="493453" y="3126864"/>
            <a:ext cx="4694751" cy="224822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The Rule  </a:t>
            </a:r>
          </a:p>
          <a:p>
            <a:pPr algn="ctr"/>
            <a:r>
              <a:rPr lang="en-GB" altLang="en-US" sz="2000" dirty="0">
                <a:solidFill>
                  <a:schemeClr val="bg1"/>
                </a:solidFill>
                <a:latin typeface="+mj-lt"/>
              </a:rPr>
              <a:t>In a two-syllable word with a short vowel sound before the middle consonant– double the consonant.</a:t>
            </a:r>
          </a:p>
        </p:txBody>
      </p:sp>
      <p:sp>
        <p:nvSpPr>
          <p:cNvPr id="4" name="Title 20">
            <a:extLst>
              <a:ext uri="{FF2B5EF4-FFF2-40B4-BE49-F238E27FC236}">
                <a16:creationId xmlns:a16="http://schemas.microsoft.com/office/drawing/2014/main" id="{7FCC0C7F-521E-A0EB-DA9C-AD9BE0E58497}"/>
              </a:ext>
            </a:extLst>
          </p:cNvPr>
          <p:cNvSpPr txBox="1">
            <a:spLocks/>
          </p:cNvSpPr>
          <p:nvPr/>
        </p:nvSpPr>
        <p:spPr>
          <a:xfrm>
            <a:off x="493454" y="1619780"/>
            <a:ext cx="4694751" cy="679767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What could the rule be? </a:t>
            </a:r>
            <a:endParaRPr lang="en-GB" altLang="en-US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26382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Check the rule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20">
            <a:extLst>
              <a:ext uri="{FF2B5EF4-FFF2-40B4-BE49-F238E27FC236}">
                <a16:creationId xmlns:a16="http://schemas.microsoft.com/office/drawing/2014/main" id="{7FCC0C7F-521E-A0EB-DA9C-AD9BE0E58497}"/>
              </a:ext>
            </a:extLst>
          </p:cNvPr>
          <p:cNvSpPr txBox="1">
            <a:spLocks/>
          </p:cNvSpPr>
          <p:nvPr/>
        </p:nvSpPr>
        <p:spPr>
          <a:xfrm>
            <a:off x="493454" y="1619780"/>
            <a:ext cx="4694751" cy="679767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What could the rule be? </a:t>
            </a:r>
            <a:endParaRPr lang="en-GB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Wrope or rope">
            <a:extLst>
              <a:ext uri="{FF2B5EF4-FFF2-40B4-BE49-F238E27FC236}">
                <a16:creationId xmlns:a16="http://schemas.microsoft.com/office/drawing/2014/main" id="{722F069A-9644-9A35-3DF3-9A630556F760}"/>
              </a:ext>
            </a:extLst>
          </p:cNvPr>
          <p:cNvSpPr txBox="1">
            <a:spLocks/>
          </p:cNvSpPr>
          <p:nvPr/>
        </p:nvSpPr>
        <p:spPr>
          <a:xfrm>
            <a:off x="5448573" y="1589112"/>
            <a:ext cx="3093919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Kitten or kiten</a:t>
            </a:r>
          </a:p>
        </p:txBody>
      </p:sp>
      <p:sp>
        <p:nvSpPr>
          <p:cNvPr id="9" name="Arrow: Down 1">
            <a:extLst>
              <a:ext uri="{FF2B5EF4-FFF2-40B4-BE49-F238E27FC236}">
                <a16:creationId xmlns:a16="http://schemas.microsoft.com/office/drawing/2014/main" id="{DC6B8683-93E5-6CA7-4076-401A2B37305A}"/>
              </a:ext>
            </a:extLst>
          </p:cNvPr>
          <p:cNvSpPr/>
          <p:nvPr/>
        </p:nvSpPr>
        <p:spPr>
          <a:xfrm>
            <a:off x="6632520" y="2330538"/>
            <a:ext cx="249759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0" name="wrestle or restle">
            <a:extLst>
              <a:ext uri="{FF2B5EF4-FFF2-40B4-BE49-F238E27FC236}">
                <a16:creationId xmlns:a16="http://schemas.microsoft.com/office/drawing/2014/main" id="{7A3B06CF-7189-9C0C-FFA1-8E49ED15AFB8}"/>
              </a:ext>
            </a:extLst>
          </p:cNvPr>
          <p:cNvSpPr txBox="1">
            <a:spLocks/>
          </p:cNvSpPr>
          <p:nvPr/>
        </p:nvSpPr>
        <p:spPr>
          <a:xfrm>
            <a:off x="8875898" y="1589112"/>
            <a:ext cx="3093919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Mitten or miten?</a:t>
            </a:r>
          </a:p>
        </p:txBody>
      </p:sp>
      <p:sp>
        <p:nvSpPr>
          <p:cNvPr id="15" name="wrestle">
            <a:extLst>
              <a:ext uri="{FF2B5EF4-FFF2-40B4-BE49-F238E27FC236}">
                <a16:creationId xmlns:a16="http://schemas.microsoft.com/office/drawing/2014/main" id="{DB7F2F75-2D8E-42E3-A1BC-FA847D680A7C}"/>
              </a:ext>
            </a:extLst>
          </p:cNvPr>
          <p:cNvSpPr txBox="1">
            <a:spLocks/>
          </p:cNvSpPr>
          <p:nvPr/>
        </p:nvSpPr>
        <p:spPr>
          <a:xfrm>
            <a:off x="9464260" y="3164598"/>
            <a:ext cx="1582113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Mitten</a:t>
            </a:r>
          </a:p>
        </p:txBody>
      </p:sp>
      <p:sp>
        <p:nvSpPr>
          <p:cNvPr id="16" name="Arrow: Down 2">
            <a:extLst>
              <a:ext uri="{FF2B5EF4-FFF2-40B4-BE49-F238E27FC236}">
                <a16:creationId xmlns:a16="http://schemas.microsoft.com/office/drawing/2014/main" id="{10F77837-F77E-329B-53D4-8855A42BE75A}"/>
              </a:ext>
            </a:extLst>
          </p:cNvPr>
          <p:cNvSpPr/>
          <p:nvPr/>
        </p:nvSpPr>
        <p:spPr>
          <a:xfrm>
            <a:off x="10059845" y="2330538"/>
            <a:ext cx="249759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9" name="wrobot">
            <a:extLst>
              <a:ext uri="{FF2B5EF4-FFF2-40B4-BE49-F238E27FC236}">
                <a16:creationId xmlns:a16="http://schemas.microsoft.com/office/drawing/2014/main" id="{D38936A7-A623-DAE4-C833-7953A5CC628D}"/>
              </a:ext>
            </a:extLst>
          </p:cNvPr>
          <p:cNvSpPr txBox="1">
            <a:spLocks/>
          </p:cNvSpPr>
          <p:nvPr/>
        </p:nvSpPr>
        <p:spPr>
          <a:xfrm>
            <a:off x="5445309" y="4416546"/>
            <a:ext cx="3093919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Pipper or piper</a:t>
            </a:r>
          </a:p>
        </p:txBody>
      </p:sp>
      <p:sp>
        <p:nvSpPr>
          <p:cNvPr id="20" name="robot">
            <a:extLst>
              <a:ext uri="{FF2B5EF4-FFF2-40B4-BE49-F238E27FC236}">
                <a16:creationId xmlns:a16="http://schemas.microsoft.com/office/drawing/2014/main" id="{911EAAEF-E929-316E-1148-64CFF2919533}"/>
              </a:ext>
            </a:extLst>
          </p:cNvPr>
          <p:cNvSpPr txBox="1">
            <a:spLocks/>
          </p:cNvSpPr>
          <p:nvPr/>
        </p:nvSpPr>
        <p:spPr>
          <a:xfrm>
            <a:off x="6033671" y="5992032"/>
            <a:ext cx="1582113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Piper </a:t>
            </a:r>
          </a:p>
        </p:txBody>
      </p:sp>
      <p:sp>
        <p:nvSpPr>
          <p:cNvPr id="21" name="Arrow: Down 4">
            <a:extLst>
              <a:ext uri="{FF2B5EF4-FFF2-40B4-BE49-F238E27FC236}">
                <a16:creationId xmlns:a16="http://schemas.microsoft.com/office/drawing/2014/main" id="{75817138-B474-FC49-5F39-94BD9B0D2F2A}"/>
              </a:ext>
            </a:extLst>
          </p:cNvPr>
          <p:cNvSpPr/>
          <p:nvPr/>
        </p:nvSpPr>
        <p:spPr>
          <a:xfrm>
            <a:off x="6629256" y="5157972"/>
            <a:ext cx="249759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2" name="wrain or rain">
            <a:extLst>
              <a:ext uri="{FF2B5EF4-FFF2-40B4-BE49-F238E27FC236}">
                <a16:creationId xmlns:a16="http://schemas.microsoft.com/office/drawing/2014/main" id="{2D68AB95-3487-9DD3-D3B7-29B4C0CB8BE6}"/>
              </a:ext>
            </a:extLst>
          </p:cNvPr>
          <p:cNvSpPr txBox="1">
            <a:spLocks/>
          </p:cNvSpPr>
          <p:nvPr/>
        </p:nvSpPr>
        <p:spPr>
          <a:xfrm>
            <a:off x="8875898" y="4401367"/>
            <a:ext cx="3093919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Difficult or dificult</a:t>
            </a:r>
          </a:p>
        </p:txBody>
      </p:sp>
      <p:sp>
        <p:nvSpPr>
          <p:cNvPr id="23" name="rain">
            <a:extLst>
              <a:ext uri="{FF2B5EF4-FFF2-40B4-BE49-F238E27FC236}">
                <a16:creationId xmlns:a16="http://schemas.microsoft.com/office/drawing/2014/main" id="{A3A17729-C14D-FB1D-7B9F-F2BAF6AA926B}"/>
              </a:ext>
            </a:extLst>
          </p:cNvPr>
          <p:cNvSpPr txBox="1">
            <a:spLocks/>
          </p:cNvSpPr>
          <p:nvPr/>
        </p:nvSpPr>
        <p:spPr>
          <a:xfrm>
            <a:off x="9464260" y="5976854"/>
            <a:ext cx="1582113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Difficult </a:t>
            </a:r>
          </a:p>
        </p:txBody>
      </p:sp>
      <p:sp>
        <p:nvSpPr>
          <p:cNvPr id="24" name="Arrow: Down 5">
            <a:extLst>
              <a:ext uri="{FF2B5EF4-FFF2-40B4-BE49-F238E27FC236}">
                <a16:creationId xmlns:a16="http://schemas.microsoft.com/office/drawing/2014/main" id="{42A32A1C-0030-F00D-AF89-5E717BA3BD96}"/>
              </a:ext>
            </a:extLst>
          </p:cNvPr>
          <p:cNvSpPr/>
          <p:nvPr/>
        </p:nvSpPr>
        <p:spPr>
          <a:xfrm>
            <a:off x="10059845" y="5142794"/>
            <a:ext cx="249759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A201E52D-DD50-D8DA-8A82-807A4F74EB15}"/>
              </a:ext>
            </a:extLst>
          </p:cNvPr>
          <p:cNvSpPr txBox="1">
            <a:spLocks/>
          </p:cNvSpPr>
          <p:nvPr/>
        </p:nvSpPr>
        <p:spPr>
          <a:xfrm>
            <a:off x="6036935" y="3164598"/>
            <a:ext cx="1582113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Kitten </a:t>
            </a:r>
          </a:p>
        </p:txBody>
      </p:sp>
      <p:sp>
        <p:nvSpPr>
          <p:cNvPr id="27" name="Title 20">
            <a:extLst>
              <a:ext uri="{FF2B5EF4-FFF2-40B4-BE49-F238E27FC236}">
                <a16:creationId xmlns:a16="http://schemas.microsoft.com/office/drawing/2014/main" id="{09EAE377-8FDD-D695-A545-35307A3A711D}"/>
              </a:ext>
            </a:extLst>
          </p:cNvPr>
          <p:cNvSpPr txBox="1">
            <a:spLocks/>
          </p:cNvSpPr>
          <p:nvPr/>
        </p:nvSpPr>
        <p:spPr>
          <a:xfrm>
            <a:off x="493453" y="3126864"/>
            <a:ext cx="4694751" cy="224822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The Rule  </a:t>
            </a:r>
          </a:p>
          <a:p>
            <a:pPr algn="ctr"/>
            <a:r>
              <a:rPr lang="en-GB" altLang="en-US" sz="2000" dirty="0">
                <a:solidFill>
                  <a:schemeClr val="bg1"/>
                </a:solidFill>
                <a:latin typeface="+mj-lt"/>
              </a:rPr>
              <a:t>In a two-syllable word with a short vowel sound before the middle consonant –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286360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an important ocasion – his birthday party.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23205" y="349085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she reached the adress, something magical happened.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16281" y="495066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She walked down the street and noticed a diferent adress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842532" y="210172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had an important oc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asion – his birthday party.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08135" y="350303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she reached the ad</a:t>
            </a:r>
            <a:r>
              <a:rPr lang="en-GB" sz="3600" u="sng" dirty="0">
                <a:solidFill>
                  <a:srgbClr val="FF0000"/>
                </a:solidFill>
              </a:rPr>
              <a:t>d</a:t>
            </a:r>
            <a:r>
              <a:rPr lang="en-GB" sz="3600" dirty="0">
                <a:solidFill>
                  <a:schemeClr val="bg1"/>
                </a:solidFill>
              </a:rPr>
              <a:t>ress, something magical happened.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08134" y="495474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She walked down the street and noticed a dif</a:t>
            </a:r>
            <a:r>
              <a:rPr lang="en-GB" sz="3600" u="sng" dirty="0">
                <a:solidFill>
                  <a:srgbClr val="FF0000"/>
                </a:solidFill>
              </a:rPr>
              <a:t>f</a:t>
            </a:r>
            <a:r>
              <a:rPr lang="en-GB" sz="3600" dirty="0">
                <a:solidFill>
                  <a:schemeClr val="bg1"/>
                </a:solidFill>
              </a:rPr>
              <a:t>erent ad</a:t>
            </a:r>
            <a:r>
              <a:rPr lang="en-GB" sz="3600" u="sng" dirty="0">
                <a:solidFill>
                  <a:srgbClr val="FF0000"/>
                </a:solidFill>
              </a:rPr>
              <a:t>d</a:t>
            </a:r>
            <a:r>
              <a:rPr lang="en-GB" sz="3600" dirty="0">
                <a:solidFill>
                  <a:schemeClr val="bg1"/>
                </a:solidFill>
              </a:rPr>
              <a:t>ress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588475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BE20F83-D7B2-F694-C189-3FDE9C7B0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E08FC3D-E630-D7D1-62B3-C36804DDBDC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D99B52A-2F81-7B1B-3EF1-392F5DA9AC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9377" y="1829648"/>
            <a:ext cx="2816827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accident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address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appear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arrive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business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different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difficult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disappear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4414" y="1861596"/>
            <a:ext cx="2816827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grammar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occasion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opposite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possess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13.	possible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14.	pressure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15.	suppose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45183FF-A513-1F90-1109-C002904B8A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EC5CAE83-5628-FBB4-ACF5-E1297D159E54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825C4C6-FB80-654F-63E9-0DC37E37BE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Double Consonants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094D7CC-CDEC-2644-5760-B07C030971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11" name="Picture 10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28A1E3A-BC97-36C6-EA52-2258AF4933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D7DAF97-420A-C920-C23A-974B5432F5E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8138 0.439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219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25 -0.057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-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3782" y="55773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u="sng" dirty="0">
                <a:solidFill>
                  <a:srgbClr val="FFFF00"/>
                </a:solidFill>
              </a:rPr>
              <a:t>syllable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202544" y="2932147"/>
            <a:ext cx="7473273" cy="292370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syllable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a chunk or beat of sound.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5B0B4A-F204-58DD-8F25-713317F705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2369" y="1666739"/>
            <a:ext cx="5132301" cy="512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7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F9F6298-3641-3D7A-E174-25B128A66D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89856" y="1092042"/>
            <a:ext cx="6461760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How many syllables are there in the word</a:t>
            </a:r>
            <a:r>
              <a:rPr lang="en-GB" sz="4400" dirty="0">
                <a:solidFill>
                  <a:srgbClr val="FFFF00"/>
                </a:solidFill>
              </a:rPr>
              <a:t> </a:t>
            </a:r>
          </a:p>
          <a:p>
            <a:pPr algn="ctr"/>
            <a:r>
              <a:rPr lang="en-GB" sz="4400" u="sng" dirty="0">
                <a:solidFill>
                  <a:srgbClr val="FFFF00"/>
                </a:solidFill>
              </a:rPr>
              <a:t>kit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7108" y="918877"/>
            <a:ext cx="4349075" cy="3429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573A35-201E-A452-E497-7BDF20FCA501}"/>
              </a:ext>
            </a:extLst>
          </p:cNvPr>
          <p:cNvSpPr txBox="1"/>
          <p:nvPr/>
        </p:nvSpPr>
        <p:spPr>
          <a:xfrm>
            <a:off x="3209928" y="3854135"/>
            <a:ext cx="64617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There is </a:t>
            </a:r>
            <a:r>
              <a:rPr lang="en-GB" sz="4400" u="sng" dirty="0">
                <a:solidFill>
                  <a:srgbClr val="FFFF00"/>
                </a:solidFill>
              </a:rPr>
              <a:t>one</a:t>
            </a:r>
            <a:r>
              <a:rPr lang="en-GB" sz="4400" dirty="0">
                <a:solidFill>
                  <a:schemeClr val="bg1"/>
                </a:solidFill>
              </a:rPr>
              <a:t> syllable in the word </a:t>
            </a:r>
            <a:r>
              <a:rPr lang="en-GB" sz="4400" dirty="0">
                <a:solidFill>
                  <a:srgbClr val="FFFF00"/>
                </a:solidFill>
              </a:rPr>
              <a:t>kit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C42EB44-05F0-D5AD-8E68-E9B27C983A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2732" y="555087"/>
            <a:ext cx="4175221" cy="38954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2EA456D-432C-B07D-B5BB-3808FE3C6E3F}"/>
              </a:ext>
            </a:extLst>
          </p:cNvPr>
          <p:cNvSpPr txBox="1"/>
          <p:nvPr/>
        </p:nvSpPr>
        <p:spPr>
          <a:xfrm>
            <a:off x="3089856" y="1092042"/>
            <a:ext cx="6461760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How many syllables are there in the word</a:t>
            </a:r>
            <a:r>
              <a:rPr lang="en-GB" sz="4400" dirty="0">
                <a:solidFill>
                  <a:srgbClr val="FFFF00"/>
                </a:solidFill>
              </a:rPr>
              <a:t> </a:t>
            </a:r>
          </a:p>
          <a:p>
            <a:pPr algn="ctr"/>
            <a:r>
              <a:rPr lang="en-GB" sz="4400" u="sng" dirty="0">
                <a:solidFill>
                  <a:srgbClr val="7030A0"/>
                </a:solidFill>
              </a:rPr>
              <a:t>blow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BB3DEB-6F76-C891-C142-1BF66329F401}"/>
              </a:ext>
            </a:extLst>
          </p:cNvPr>
          <p:cNvSpPr txBox="1"/>
          <p:nvPr/>
        </p:nvSpPr>
        <p:spPr>
          <a:xfrm>
            <a:off x="3209928" y="3854135"/>
            <a:ext cx="64617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There is </a:t>
            </a:r>
            <a:r>
              <a:rPr lang="en-GB" sz="4400" u="sng" dirty="0">
                <a:solidFill>
                  <a:srgbClr val="7030A0"/>
                </a:solidFill>
              </a:rPr>
              <a:t>one</a:t>
            </a:r>
            <a:r>
              <a:rPr lang="en-GB" sz="4400" dirty="0">
                <a:solidFill>
                  <a:schemeClr val="bg1"/>
                </a:solidFill>
              </a:rPr>
              <a:t> syllable in the word </a:t>
            </a:r>
            <a:r>
              <a:rPr lang="en-GB" sz="4400" dirty="0">
                <a:solidFill>
                  <a:srgbClr val="7030A0"/>
                </a:solidFill>
              </a:rPr>
              <a:t>blow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B9CA41-6ED1-3E3B-A3F8-BADFB1E335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928" y="1255983"/>
            <a:ext cx="3310820" cy="42657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FCCB333-2807-BBE5-D550-3EFA28BB77E1}"/>
              </a:ext>
            </a:extLst>
          </p:cNvPr>
          <p:cNvSpPr txBox="1"/>
          <p:nvPr/>
        </p:nvSpPr>
        <p:spPr>
          <a:xfrm>
            <a:off x="3089856" y="1092042"/>
            <a:ext cx="6461760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How many syllables are there in the word</a:t>
            </a:r>
            <a:r>
              <a:rPr lang="en-GB" sz="4400" dirty="0">
                <a:solidFill>
                  <a:srgbClr val="FFFF00"/>
                </a:solidFill>
              </a:rPr>
              <a:t> </a:t>
            </a:r>
          </a:p>
          <a:p>
            <a:pPr algn="ctr"/>
            <a:r>
              <a:rPr lang="en-GB" sz="4400" u="sng" dirty="0">
                <a:solidFill>
                  <a:srgbClr val="FFFF00"/>
                </a:solidFill>
              </a:rPr>
              <a:t>Tuesday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3212A1-C673-ED5B-08A3-69050861B34C}"/>
              </a:ext>
            </a:extLst>
          </p:cNvPr>
          <p:cNvSpPr txBox="1"/>
          <p:nvPr/>
        </p:nvSpPr>
        <p:spPr>
          <a:xfrm>
            <a:off x="3209928" y="3854135"/>
            <a:ext cx="64617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There are </a:t>
            </a:r>
            <a:r>
              <a:rPr lang="en-GB" sz="4400" dirty="0">
                <a:solidFill>
                  <a:srgbClr val="FFFF00"/>
                </a:solidFill>
              </a:rPr>
              <a:t>two </a:t>
            </a:r>
            <a:r>
              <a:rPr lang="en-GB" sz="4400" dirty="0">
                <a:solidFill>
                  <a:schemeClr val="bg1"/>
                </a:solidFill>
              </a:rPr>
              <a:t>syllables in the word </a:t>
            </a:r>
            <a:r>
              <a:rPr lang="en-GB" sz="4400" dirty="0">
                <a:solidFill>
                  <a:srgbClr val="FFFF00"/>
                </a:solidFill>
              </a:rPr>
              <a:t>Tuesday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1D9137C8-7F82-AB7D-26CF-E39EAE346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DD7585-9F97-582C-5709-E43209760F79}"/>
              </a:ext>
            </a:extLst>
          </p:cNvPr>
          <p:cNvSpPr txBox="1"/>
          <p:nvPr/>
        </p:nvSpPr>
        <p:spPr>
          <a:xfrm>
            <a:off x="1778293" y="1175169"/>
            <a:ext cx="6461760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How many syllables are there in the word</a:t>
            </a:r>
            <a:r>
              <a:rPr lang="en-GB" sz="4400" dirty="0">
                <a:solidFill>
                  <a:srgbClr val="FFFF00"/>
                </a:solidFill>
              </a:rPr>
              <a:t> </a:t>
            </a:r>
          </a:p>
          <a:p>
            <a:pPr algn="ctr"/>
            <a:r>
              <a:rPr lang="en-GB" sz="4400" u="sng" dirty="0">
                <a:solidFill>
                  <a:srgbClr val="7030A0"/>
                </a:solidFill>
              </a:rPr>
              <a:t>August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1C5642-9E81-5709-1D27-2B1B9AD1F86A}"/>
              </a:ext>
            </a:extLst>
          </p:cNvPr>
          <p:cNvSpPr txBox="1"/>
          <p:nvPr/>
        </p:nvSpPr>
        <p:spPr>
          <a:xfrm>
            <a:off x="1898365" y="3937262"/>
            <a:ext cx="64617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There are </a:t>
            </a:r>
            <a:r>
              <a:rPr lang="en-GB" sz="4400" u="sng" dirty="0">
                <a:solidFill>
                  <a:srgbClr val="7030A0"/>
                </a:solidFill>
              </a:rPr>
              <a:t>two</a:t>
            </a:r>
            <a:r>
              <a:rPr lang="en-GB" sz="4400" dirty="0">
                <a:solidFill>
                  <a:srgbClr val="7030A0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syllables in the word </a:t>
            </a:r>
            <a:r>
              <a:rPr lang="en-GB" sz="4400" dirty="0">
                <a:solidFill>
                  <a:srgbClr val="7030A0"/>
                </a:solidFill>
              </a:rPr>
              <a:t>August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66C07C1A-F75E-8088-FA27-EDB85BE410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425" y="62186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634860-DD76-3337-5BE4-0D7403411584}"/>
              </a:ext>
            </a:extLst>
          </p:cNvPr>
          <p:cNvSpPr txBox="1"/>
          <p:nvPr/>
        </p:nvSpPr>
        <p:spPr>
          <a:xfrm>
            <a:off x="2942075" y="1230587"/>
            <a:ext cx="6461760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How many syllables are there in the word</a:t>
            </a:r>
            <a:r>
              <a:rPr lang="en-GB" sz="4400" dirty="0">
                <a:solidFill>
                  <a:srgbClr val="FFFF00"/>
                </a:solidFill>
              </a:rPr>
              <a:t> </a:t>
            </a:r>
          </a:p>
          <a:p>
            <a:pPr algn="ctr"/>
            <a:r>
              <a:rPr lang="en-GB" sz="4400" u="sng" dirty="0">
                <a:solidFill>
                  <a:srgbClr val="7030A0"/>
                </a:solidFill>
              </a:rPr>
              <a:t>dinosaur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160440-9E04-0382-AE7A-466C4DB8FB06}"/>
              </a:ext>
            </a:extLst>
          </p:cNvPr>
          <p:cNvSpPr txBox="1"/>
          <p:nvPr/>
        </p:nvSpPr>
        <p:spPr>
          <a:xfrm>
            <a:off x="2482419" y="4085044"/>
            <a:ext cx="72271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There are </a:t>
            </a:r>
            <a:r>
              <a:rPr lang="en-GB" sz="4400" u="sng" dirty="0">
                <a:solidFill>
                  <a:srgbClr val="7030A0"/>
                </a:solidFill>
              </a:rPr>
              <a:t>three</a:t>
            </a:r>
            <a:r>
              <a:rPr lang="en-GB" sz="4400" dirty="0">
                <a:solidFill>
                  <a:srgbClr val="7030A0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syllables in the word </a:t>
            </a:r>
            <a:r>
              <a:rPr lang="en-GB" sz="4400" dirty="0">
                <a:solidFill>
                  <a:srgbClr val="7030A0"/>
                </a:solidFill>
              </a:rPr>
              <a:t>dinosaur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769</Words>
  <Application>Microsoft Office PowerPoint</Application>
  <PresentationFormat>Widescreen</PresentationFormat>
  <Paragraphs>185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Scrambler has been scrambling!!!</vt:lpstr>
      <vt:lpstr>Double Consonants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2025-12-08T16:08:36Z</dcterms:modified>
</cp:coreProperties>
</file>