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49"/>
  </p:notesMasterIdLst>
  <p:sldIdLst>
    <p:sldId id="386" r:id="rId5"/>
    <p:sldId id="385" r:id="rId6"/>
    <p:sldId id="274" r:id="rId7"/>
    <p:sldId id="361" r:id="rId8"/>
    <p:sldId id="362" r:id="rId9"/>
    <p:sldId id="311" r:id="rId10"/>
    <p:sldId id="294" r:id="rId11"/>
    <p:sldId id="378" r:id="rId12"/>
    <p:sldId id="379" r:id="rId13"/>
    <p:sldId id="380" r:id="rId14"/>
    <p:sldId id="381" r:id="rId15"/>
    <p:sldId id="382" r:id="rId16"/>
    <p:sldId id="384" r:id="rId17"/>
    <p:sldId id="310" r:id="rId18"/>
    <p:sldId id="363" r:id="rId19"/>
    <p:sldId id="281" r:id="rId20"/>
    <p:sldId id="282" r:id="rId21"/>
    <p:sldId id="364" r:id="rId22"/>
    <p:sldId id="283" r:id="rId23"/>
    <p:sldId id="365" r:id="rId24"/>
    <p:sldId id="302" r:id="rId25"/>
    <p:sldId id="366" r:id="rId26"/>
    <p:sldId id="303" r:id="rId27"/>
    <p:sldId id="367" r:id="rId28"/>
    <p:sldId id="304" r:id="rId29"/>
    <p:sldId id="368" r:id="rId30"/>
    <p:sldId id="286" r:id="rId31"/>
    <p:sldId id="369" r:id="rId32"/>
    <p:sldId id="285" r:id="rId33"/>
    <p:sldId id="370" r:id="rId34"/>
    <p:sldId id="287" r:id="rId35"/>
    <p:sldId id="371" r:id="rId36"/>
    <p:sldId id="305" r:id="rId37"/>
    <p:sldId id="372" r:id="rId38"/>
    <p:sldId id="306" r:id="rId39"/>
    <p:sldId id="373" r:id="rId40"/>
    <p:sldId id="307" r:id="rId41"/>
    <p:sldId id="374" r:id="rId42"/>
    <p:sldId id="312" r:id="rId43"/>
    <p:sldId id="315" r:id="rId44"/>
    <p:sldId id="308" r:id="rId45"/>
    <p:sldId id="376" r:id="rId46"/>
    <p:sldId id="375" r:id="rId47"/>
    <p:sldId id="277" r:id="rId4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C71AE00-6040-4B02-A49D-972F64191802}" v="3" dt="2025-12-08T16:23:54.36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68" d="100"/>
          <a:sy n="68" d="100"/>
        </p:scale>
        <p:origin x="1068" y="72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50" Type="http://schemas.openxmlformats.org/officeDocument/2006/relationships/presProps" Target="presProps.xml"/><Relationship Id="rId55" Type="http://schemas.microsoft.com/office/2015/10/relationships/revisionInfo" Target="revisionInfo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3" Type="http://schemas.openxmlformats.org/officeDocument/2006/relationships/tableStyles" Target="tableStyles.xml"/><Relationship Id="rId5" Type="http://schemas.openxmlformats.org/officeDocument/2006/relationships/slide" Target="slides/slid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56" Type="http://schemas.microsoft.com/office/2018/10/relationships/authors" Target="authors.xml"/><Relationship Id="rId8" Type="http://schemas.openxmlformats.org/officeDocument/2006/relationships/slide" Target="slides/slide4.xml"/><Relationship Id="rId51" Type="http://schemas.openxmlformats.org/officeDocument/2006/relationships/viewProps" Target="viewProps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54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notesMaster" Target="notesMasters/notesMaster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custSel addSld delSld modSld">
      <pc:chgData name="Glen Jones" userId="e846aaca-4b24-4b13-b0d0-f2308e16b284" providerId="ADAL" clId="{ED47ACC3-9597-4D89-A1DC-43CF280EF274}" dt="2025-12-08T16:23:54.363" v="4"/>
      <pc:docMkLst>
        <pc:docMk/>
      </pc:docMkLst>
      <pc:sldChg chg="addSp delSp modSp mod delAnim modAnim">
        <pc:chgData name="Glen Jones" userId="e846aaca-4b24-4b13-b0d0-f2308e16b284" providerId="ADAL" clId="{ED47ACC3-9597-4D89-A1DC-43CF280EF274}" dt="2025-12-08T16:23:54.363" v="4"/>
        <pc:sldMkLst>
          <pc:docMk/>
          <pc:sldMk cId="0" sldId="277"/>
        </pc:sldMkLst>
        <pc:spChg chg="add del mod">
          <ac:chgData name="Glen Jones" userId="e846aaca-4b24-4b13-b0d0-f2308e16b284" providerId="ADAL" clId="{ED47ACC3-9597-4D89-A1DC-43CF280EF274}" dt="2025-12-08T16:23:54.010" v="3" actId="478"/>
          <ac:spMkLst>
            <pc:docMk/>
            <pc:sldMk cId="0" sldId="277"/>
            <ac:spMk id="2" creationId="{E9CF93B2-4A2C-E062-AEBD-8A4DEF489D9F}"/>
          </ac:spMkLst>
        </pc:spChg>
        <pc:spChg chg="add mod">
          <ac:chgData name="Glen Jones" userId="e846aaca-4b24-4b13-b0d0-f2308e16b284" providerId="ADAL" clId="{ED47ACC3-9597-4D89-A1DC-43CF280EF274}" dt="2025-12-08T16:23:54.363" v="4"/>
          <ac:spMkLst>
            <pc:docMk/>
            <pc:sldMk cId="0" sldId="277"/>
            <ac:spMk id="4" creationId="{400DA322-6E9E-E84D-8F5A-4930F13B7159}"/>
          </ac:spMkLst>
        </pc:spChg>
      </pc:sldChg>
      <pc:sldChg chg="del">
        <pc:chgData name="Glen Jones" userId="e846aaca-4b24-4b13-b0d0-f2308e16b284" providerId="ADAL" clId="{ED47ACC3-9597-4D89-A1DC-43CF280EF274}" dt="2025-12-08T16:11:36.695" v="1" actId="47"/>
        <pc:sldMkLst>
          <pc:docMk/>
          <pc:sldMk cId="2355754654" sldId="359"/>
        </pc:sldMkLst>
      </pc:sldChg>
      <pc:sldChg chg="add">
        <pc:chgData name="Glen Jones" userId="e846aaca-4b24-4b13-b0d0-f2308e16b284" providerId="ADAL" clId="{ED47ACC3-9597-4D89-A1DC-43CF280EF274}" dt="2025-12-08T16:11:35.608" v="0"/>
        <pc:sldMkLst>
          <pc:docMk/>
          <pc:sldMk cId="461087981" sldId="386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D13B3AD-31D4-4006-9C8F-FA755332A34A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3D8A629-1868-4816-8F07-18D7D63262E0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340692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/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441840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iagram&#10;&#10;Description automatically generated">
            <a:extLst>
              <a:ext uri="{FF2B5EF4-FFF2-40B4-BE49-F238E27FC236}">
                <a16:creationId xmlns:a16="http://schemas.microsoft.com/office/drawing/2014/main" id="{E8CFF44C-56B5-9BAD-F711-8E7073B915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5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4610879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hape&#10;&#10;Description automatically generated">
            <a:extLst>
              <a:ext uri="{FF2B5EF4-FFF2-40B4-BE49-F238E27FC236}">
                <a16:creationId xmlns:a16="http://schemas.microsoft.com/office/drawing/2014/main" id="{A06B412F-5BC9-56F2-C160-F21ABD3A3C4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0DDF863-38D7-4AE9-AFE7-06F6C99315E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2889" y="297180"/>
            <a:ext cx="11713846" cy="5000961"/>
          </a:xfrm>
          <a:prstGeom prst="roundRect">
            <a:avLst/>
          </a:prstGeom>
          <a:solidFill>
            <a:srgbClr val="7030A0"/>
          </a:solidFill>
        </p:spPr>
        <p:txBody>
          <a:bodyPr>
            <a:normAutofit fontScale="77500" lnSpcReduction="20000"/>
          </a:bodyPr>
          <a:lstStyle/>
          <a:p>
            <a:pPr marL="0" indent="0" algn="l">
              <a:lnSpc>
                <a:spcPct val="170000"/>
              </a:lnSpc>
              <a:buNone/>
            </a:pPr>
            <a:r>
              <a:rPr lang="en-GB" sz="4000" dirty="0">
                <a:solidFill>
                  <a:schemeClr val="bg1"/>
                </a:solidFill>
              </a:rPr>
              <a:t>They turned left and quickly found a path that led them to a dark cave. Emile bravely stepped forward, but Aimee whispered, “Let’s go quietly, just in case.”</a:t>
            </a:r>
          </a:p>
          <a:p>
            <a:pPr marL="0" indent="0" algn="l">
              <a:lnSpc>
                <a:spcPct val="170000"/>
              </a:lnSpc>
              <a:buNone/>
            </a:pPr>
            <a:r>
              <a:rPr lang="en-GB" sz="4000" dirty="0">
                <a:solidFill>
                  <a:schemeClr val="bg1"/>
                </a:solidFill>
              </a:rPr>
              <a:t>Inside the cave, they found a big treasure chest. Emile comically tried to open it by pulling with all his might, but it was too heavy. “I can’t do it!” he said, finally giving up.</a:t>
            </a:r>
          </a:p>
          <a:p>
            <a:pPr marL="0" indent="0">
              <a:lnSpc>
                <a:spcPct val="170000"/>
              </a:lnSpc>
              <a:buNone/>
            </a:pP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CAE377D-A4F1-28DA-509C-5C12CB4975EE}"/>
              </a:ext>
            </a:extLst>
          </p:cNvPr>
          <p:cNvSpPr txBox="1">
            <a:spLocks/>
          </p:cNvSpPr>
          <p:nvPr/>
        </p:nvSpPr>
        <p:spPr>
          <a:xfrm>
            <a:off x="4625788" y="6060141"/>
            <a:ext cx="7350947" cy="620694"/>
          </a:xfrm>
          <a:prstGeom prst="roundRect">
            <a:avLst/>
          </a:prstGeom>
          <a:solidFill>
            <a:schemeClr val="accent2"/>
          </a:solidFill>
        </p:spPr>
        <p:txBody>
          <a:bodyPr vert="horz" lIns="91440" tIns="45720" rIns="91440" bIns="45720" rtlCol="0" anchor="b">
            <a:normAutofit fontScale="975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000" dirty="0">
                <a:solidFill>
                  <a:schemeClr val="bg1"/>
                </a:solidFill>
              </a:rPr>
              <a:t>How many words end in the suffix –ly?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12110F32-5CD5-09BF-A9B1-2FAB93CD40EC}"/>
              </a:ext>
            </a:extLst>
          </p:cNvPr>
          <p:cNvSpPr txBox="1">
            <a:spLocks/>
          </p:cNvSpPr>
          <p:nvPr/>
        </p:nvSpPr>
        <p:spPr>
          <a:xfrm>
            <a:off x="262889" y="297179"/>
            <a:ext cx="11713846" cy="5000961"/>
          </a:xfrm>
          <a:prstGeom prst="roundRect">
            <a:avLst/>
          </a:prstGeom>
          <a:solidFill>
            <a:srgbClr val="7030A0"/>
          </a:solidFill>
        </p:spPr>
        <p:txBody>
          <a:bodyPr vert="horz" lIns="91440" tIns="45720" rIns="91440" bIns="45720" rtlCol="0">
            <a:normAutofit fontScale="77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70000"/>
              </a:lnSpc>
              <a:buFont typeface="Arial" panose="020B0604020202020204" pitchFamily="34" charset="0"/>
              <a:buNone/>
            </a:pPr>
            <a:r>
              <a:rPr lang="en-GB" sz="4000" dirty="0">
                <a:solidFill>
                  <a:schemeClr val="bg1"/>
                </a:solidFill>
              </a:rPr>
              <a:t>They turned left and </a:t>
            </a:r>
            <a:r>
              <a:rPr lang="en-GB" sz="4000" b="1" u="sng" dirty="0">
                <a:solidFill>
                  <a:schemeClr val="bg1"/>
                </a:solidFill>
              </a:rPr>
              <a:t>quickly</a:t>
            </a:r>
            <a:r>
              <a:rPr lang="en-GB" sz="4000" dirty="0">
                <a:solidFill>
                  <a:schemeClr val="bg1"/>
                </a:solidFill>
              </a:rPr>
              <a:t> found a path that led them to a dark cave. Emile </a:t>
            </a:r>
            <a:r>
              <a:rPr lang="en-GB" sz="4000" b="1" u="sng" dirty="0">
                <a:solidFill>
                  <a:schemeClr val="bg1"/>
                </a:solidFill>
              </a:rPr>
              <a:t>bravely</a:t>
            </a:r>
            <a:r>
              <a:rPr lang="en-GB" sz="4000" dirty="0">
                <a:solidFill>
                  <a:schemeClr val="bg1"/>
                </a:solidFill>
              </a:rPr>
              <a:t> stepped forward, but Aimee whispered, “Let’s go </a:t>
            </a:r>
            <a:r>
              <a:rPr lang="en-GB" sz="4000" b="1" u="sng" dirty="0">
                <a:solidFill>
                  <a:schemeClr val="bg1"/>
                </a:solidFill>
              </a:rPr>
              <a:t>quietly</a:t>
            </a:r>
            <a:r>
              <a:rPr lang="en-GB" sz="4000" dirty="0">
                <a:solidFill>
                  <a:schemeClr val="bg1"/>
                </a:solidFill>
              </a:rPr>
              <a:t>, just in case.”</a:t>
            </a:r>
          </a:p>
          <a:p>
            <a:pPr marL="0" indent="0">
              <a:lnSpc>
                <a:spcPct val="170000"/>
              </a:lnSpc>
              <a:buFont typeface="Arial" panose="020B0604020202020204" pitchFamily="34" charset="0"/>
              <a:buNone/>
            </a:pPr>
            <a:r>
              <a:rPr lang="en-GB" sz="4000" dirty="0">
                <a:solidFill>
                  <a:schemeClr val="bg1"/>
                </a:solidFill>
              </a:rPr>
              <a:t>Inside the cave, they found a big treasure chest. Emile </a:t>
            </a:r>
            <a:r>
              <a:rPr lang="en-GB" sz="4000" b="1" u="sng" dirty="0">
                <a:solidFill>
                  <a:schemeClr val="bg1"/>
                </a:solidFill>
              </a:rPr>
              <a:t>comically</a:t>
            </a:r>
            <a:r>
              <a:rPr lang="en-GB" sz="4000" dirty="0">
                <a:solidFill>
                  <a:schemeClr val="bg1"/>
                </a:solidFill>
              </a:rPr>
              <a:t> tried to open it by pulling with all his might, but it was too heavy. “I can’t do it!” he said, </a:t>
            </a:r>
            <a:r>
              <a:rPr lang="en-GB" sz="4000" b="1" u="sng" dirty="0">
                <a:solidFill>
                  <a:schemeClr val="bg1"/>
                </a:solidFill>
              </a:rPr>
              <a:t>finally</a:t>
            </a:r>
            <a:r>
              <a:rPr lang="en-GB" sz="4000" dirty="0">
                <a:solidFill>
                  <a:schemeClr val="bg1"/>
                </a:solidFill>
              </a:rPr>
              <a:t> giving up.</a:t>
            </a:r>
          </a:p>
          <a:p>
            <a:pPr marL="0" indent="0">
              <a:lnSpc>
                <a:spcPct val="170000"/>
              </a:lnSpc>
              <a:buFont typeface="Arial" panose="020B0604020202020204" pitchFamily="34" charset="0"/>
              <a:buNone/>
            </a:pP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99902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hape&#10;&#10;Description automatically generated">
            <a:extLst>
              <a:ext uri="{FF2B5EF4-FFF2-40B4-BE49-F238E27FC236}">
                <a16:creationId xmlns:a16="http://schemas.microsoft.com/office/drawing/2014/main" id="{D14A5721-A6E2-1971-29DA-7E2E6217C77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7A6F1EB4-16A4-3FA9-69F3-77F6A8A8253F}"/>
              </a:ext>
            </a:extLst>
          </p:cNvPr>
          <p:cNvSpPr txBox="1"/>
          <p:nvPr/>
        </p:nvSpPr>
        <p:spPr>
          <a:xfrm>
            <a:off x="194309" y="331470"/>
            <a:ext cx="11782425" cy="3865313"/>
          </a:xfrm>
          <a:prstGeom prst="roundRect">
            <a:avLst/>
          </a:prstGeom>
          <a:solidFill>
            <a:srgbClr val="7030A0"/>
          </a:solidFill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GB" sz="3000" dirty="0">
                <a:solidFill>
                  <a:schemeClr val="bg1"/>
                </a:solidFill>
                <a:latin typeface="Andika" panose="02000000000000000000" pitchFamily="2" charset="0"/>
              </a:rPr>
              <a:t>Aimee kindly patted him on the back. “You don’t have to do it alone. Let’s do it together.”</a:t>
            </a:r>
          </a:p>
          <a:p>
            <a:pPr algn="l">
              <a:lnSpc>
                <a:spcPct val="150000"/>
              </a:lnSpc>
            </a:pPr>
            <a:r>
              <a:rPr lang="en-GB" sz="3000" dirty="0">
                <a:solidFill>
                  <a:schemeClr val="bg1"/>
                </a:solidFill>
                <a:latin typeface="Andika" panose="02000000000000000000" pitchFamily="2" charset="0"/>
              </a:rPr>
              <a:t>Together, they gently lifted the lid, and it opened! Inside was a glowing crystal that made the whole cave sparkle.</a:t>
            </a:r>
          </a:p>
          <a:p>
            <a:pPr algn="l">
              <a:lnSpc>
                <a:spcPct val="150000"/>
              </a:lnSpc>
            </a:pPr>
            <a:r>
              <a:rPr lang="en-GB" sz="3000" dirty="0">
                <a:solidFill>
                  <a:schemeClr val="bg1"/>
                </a:solidFill>
                <a:latin typeface="Andika" panose="02000000000000000000" pitchFamily="2" charset="0"/>
              </a:rPr>
              <a:t>“Wow!” Emile exclaimed. “This is amazing!”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5B5AA835-0F2B-6BBF-F9B6-858E5B3BB3D2}"/>
              </a:ext>
            </a:extLst>
          </p:cNvPr>
          <p:cNvSpPr txBox="1">
            <a:spLocks/>
          </p:cNvSpPr>
          <p:nvPr/>
        </p:nvSpPr>
        <p:spPr>
          <a:xfrm>
            <a:off x="4625788" y="6060141"/>
            <a:ext cx="7350947" cy="620694"/>
          </a:xfrm>
          <a:prstGeom prst="roundRect">
            <a:avLst/>
          </a:prstGeom>
          <a:solidFill>
            <a:schemeClr val="accent2"/>
          </a:solidFill>
        </p:spPr>
        <p:txBody>
          <a:bodyPr vert="horz" lIns="91440" tIns="45720" rIns="91440" bIns="45720" rtlCol="0" anchor="b">
            <a:normAutofit fontScale="975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000" dirty="0">
                <a:solidFill>
                  <a:schemeClr val="bg1"/>
                </a:solidFill>
              </a:rPr>
              <a:t>How many words end in the suffix –ly?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1CA8605-EE98-BC92-2D49-1289274A3A03}"/>
              </a:ext>
            </a:extLst>
          </p:cNvPr>
          <p:cNvSpPr txBox="1"/>
          <p:nvPr/>
        </p:nvSpPr>
        <p:spPr>
          <a:xfrm>
            <a:off x="204786" y="331469"/>
            <a:ext cx="11782425" cy="3865313"/>
          </a:xfrm>
          <a:prstGeom prst="roundRect">
            <a:avLst/>
          </a:prstGeom>
          <a:solidFill>
            <a:srgbClr val="7030A0"/>
          </a:solidFill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GB" sz="3000" dirty="0">
                <a:solidFill>
                  <a:schemeClr val="bg1"/>
                </a:solidFill>
                <a:latin typeface="Andika" panose="02000000000000000000" pitchFamily="2" charset="0"/>
              </a:rPr>
              <a:t>Aimee </a:t>
            </a:r>
            <a:r>
              <a:rPr lang="en-GB" sz="3000" b="1" u="sng" dirty="0">
                <a:solidFill>
                  <a:schemeClr val="bg1"/>
                </a:solidFill>
                <a:latin typeface="Andika" panose="02000000000000000000" pitchFamily="2" charset="0"/>
              </a:rPr>
              <a:t>kindly</a:t>
            </a:r>
            <a:r>
              <a:rPr lang="en-GB" sz="3000" dirty="0">
                <a:solidFill>
                  <a:schemeClr val="bg1"/>
                </a:solidFill>
                <a:latin typeface="Andika" panose="02000000000000000000" pitchFamily="2" charset="0"/>
              </a:rPr>
              <a:t> patted him on the back. “You don’t have to do it alone. Let’s do it together.”</a:t>
            </a:r>
          </a:p>
          <a:p>
            <a:pPr algn="l">
              <a:lnSpc>
                <a:spcPct val="150000"/>
              </a:lnSpc>
            </a:pPr>
            <a:r>
              <a:rPr lang="en-GB" sz="3000" dirty="0">
                <a:solidFill>
                  <a:schemeClr val="bg1"/>
                </a:solidFill>
                <a:latin typeface="Andika" panose="02000000000000000000" pitchFamily="2" charset="0"/>
              </a:rPr>
              <a:t>Together, they </a:t>
            </a:r>
            <a:r>
              <a:rPr lang="en-GB" sz="3000" b="1" u="sng" dirty="0">
                <a:solidFill>
                  <a:schemeClr val="bg1"/>
                </a:solidFill>
                <a:latin typeface="Andika" panose="02000000000000000000" pitchFamily="2" charset="0"/>
              </a:rPr>
              <a:t>gently</a:t>
            </a:r>
            <a:r>
              <a:rPr lang="en-GB" sz="3000" dirty="0">
                <a:solidFill>
                  <a:schemeClr val="bg1"/>
                </a:solidFill>
                <a:latin typeface="Andika" panose="02000000000000000000" pitchFamily="2" charset="0"/>
              </a:rPr>
              <a:t> lifted the lid, and it opened! Inside was a glowing crystal that made the whole cave sparkle.</a:t>
            </a:r>
          </a:p>
          <a:p>
            <a:pPr algn="l">
              <a:lnSpc>
                <a:spcPct val="150000"/>
              </a:lnSpc>
            </a:pPr>
            <a:r>
              <a:rPr lang="en-GB" sz="3000" dirty="0">
                <a:solidFill>
                  <a:schemeClr val="bg1"/>
                </a:solidFill>
                <a:latin typeface="Andika" panose="02000000000000000000" pitchFamily="2" charset="0"/>
              </a:rPr>
              <a:t>“Wow!” Emile exclaimed. “This is amazing!”</a:t>
            </a:r>
          </a:p>
        </p:txBody>
      </p:sp>
    </p:spTree>
    <p:extLst>
      <p:ext uri="{BB962C8B-B14F-4D97-AF65-F5344CB8AC3E}">
        <p14:creationId xmlns:p14="http://schemas.microsoft.com/office/powerpoint/2010/main" val="13061983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hape&#10;&#10;Description automatically generated">
            <a:extLst>
              <a:ext uri="{FF2B5EF4-FFF2-40B4-BE49-F238E27FC236}">
                <a16:creationId xmlns:a16="http://schemas.microsoft.com/office/drawing/2014/main" id="{626A6ACD-BEEA-453B-F45C-51C55D8332B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66F6C64-E938-3380-849A-226D853AA2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0039" y="251461"/>
            <a:ext cx="11656695" cy="5512846"/>
          </a:xfrm>
          <a:prstGeom prst="roundRect">
            <a:avLst/>
          </a:prstGeom>
          <a:solidFill>
            <a:srgbClr val="7030A0"/>
          </a:solidFill>
        </p:spPr>
        <p:txBody>
          <a:bodyPr>
            <a:normAutofit fontScale="85000" lnSpcReduction="20000"/>
          </a:bodyPr>
          <a:lstStyle/>
          <a:p>
            <a:pPr marL="0" indent="0" algn="l">
              <a:lnSpc>
                <a:spcPct val="150000"/>
              </a:lnSpc>
              <a:buNone/>
            </a:pPr>
            <a:r>
              <a:rPr lang="en-GB" sz="4000" dirty="0">
                <a:solidFill>
                  <a:schemeClr val="bg1"/>
                </a:solidFill>
              </a:rPr>
              <a:t>As they left the cave, holding the crystal, Aimee said, “Sometimes things don’t go as planned, but if we work together, we can do anything!”</a:t>
            </a:r>
          </a:p>
          <a:p>
            <a:pPr marL="0" indent="0" algn="l">
              <a:lnSpc>
                <a:spcPct val="150000"/>
              </a:lnSpc>
              <a:buNone/>
            </a:pPr>
            <a:r>
              <a:rPr lang="en-GB" sz="4000" dirty="0">
                <a:solidFill>
                  <a:schemeClr val="bg1"/>
                </a:solidFill>
              </a:rPr>
              <a:t>And so, they returned home, knowing that even if things didn’t usually go smoothly, they could always figure it out—occasionally with a little help and always with a lot of heart.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F5B00B7-4EB5-FA14-E100-8654D2125B17}"/>
              </a:ext>
            </a:extLst>
          </p:cNvPr>
          <p:cNvSpPr txBox="1">
            <a:spLocks/>
          </p:cNvSpPr>
          <p:nvPr/>
        </p:nvSpPr>
        <p:spPr>
          <a:xfrm>
            <a:off x="4625788" y="6060141"/>
            <a:ext cx="7350947" cy="620694"/>
          </a:xfrm>
          <a:prstGeom prst="roundRect">
            <a:avLst/>
          </a:prstGeom>
          <a:solidFill>
            <a:schemeClr val="accent2"/>
          </a:solidFill>
        </p:spPr>
        <p:txBody>
          <a:bodyPr vert="horz" lIns="91440" tIns="45720" rIns="91440" bIns="45720" rtlCol="0" anchor="b">
            <a:normAutofit fontScale="975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000" dirty="0">
                <a:solidFill>
                  <a:schemeClr val="bg1"/>
                </a:solidFill>
              </a:rPr>
              <a:t>How many words end in the suffix –ly?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D98A4A2-C797-25B3-2E8C-35F10BEB7FB4}"/>
              </a:ext>
            </a:extLst>
          </p:cNvPr>
          <p:cNvSpPr txBox="1">
            <a:spLocks/>
          </p:cNvSpPr>
          <p:nvPr/>
        </p:nvSpPr>
        <p:spPr>
          <a:xfrm>
            <a:off x="320039" y="251461"/>
            <a:ext cx="11656695" cy="5512846"/>
          </a:xfrm>
          <a:prstGeom prst="roundRect">
            <a:avLst/>
          </a:prstGeom>
          <a:solidFill>
            <a:srgbClr val="7030A0"/>
          </a:solidFill>
        </p:spPr>
        <p:txBody>
          <a:bodyPr vert="horz" lIns="91440" tIns="45720" rIns="91440" bIns="45720" rtlCol="0">
            <a:normAutofit fontScale="8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GB" sz="4000" dirty="0">
                <a:solidFill>
                  <a:schemeClr val="bg1"/>
                </a:solidFill>
              </a:rPr>
              <a:t>As they left the cave, holding the crystal, Aimee said, “Sometimes things don’t go as planned, but if we work together, we can do anything!”</a:t>
            </a:r>
          </a:p>
          <a:p>
            <a:pPr marL="0" inden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GB" sz="4000" dirty="0">
                <a:solidFill>
                  <a:schemeClr val="bg1"/>
                </a:solidFill>
              </a:rPr>
              <a:t>And so, they returned home, knowing that even if things didn’t </a:t>
            </a:r>
            <a:r>
              <a:rPr lang="en-GB" sz="4000" b="1" u="sng" dirty="0">
                <a:solidFill>
                  <a:schemeClr val="bg1"/>
                </a:solidFill>
              </a:rPr>
              <a:t>usually</a:t>
            </a:r>
            <a:r>
              <a:rPr lang="en-GB" sz="4000" dirty="0">
                <a:solidFill>
                  <a:schemeClr val="bg1"/>
                </a:solidFill>
              </a:rPr>
              <a:t> go </a:t>
            </a:r>
            <a:r>
              <a:rPr lang="en-GB" sz="4000" b="1" u="sng" dirty="0">
                <a:solidFill>
                  <a:schemeClr val="bg1"/>
                </a:solidFill>
              </a:rPr>
              <a:t>smoothly</a:t>
            </a:r>
            <a:r>
              <a:rPr lang="en-GB" sz="4000" dirty="0">
                <a:solidFill>
                  <a:schemeClr val="bg1"/>
                </a:solidFill>
              </a:rPr>
              <a:t>, they could always figure it out—</a:t>
            </a:r>
            <a:r>
              <a:rPr lang="en-GB" sz="4000" b="1" u="sng" dirty="0">
                <a:solidFill>
                  <a:schemeClr val="bg1"/>
                </a:solidFill>
              </a:rPr>
              <a:t>occasionally</a:t>
            </a:r>
            <a:r>
              <a:rPr lang="en-GB" sz="4000" dirty="0">
                <a:solidFill>
                  <a:schemeClr val="bg1"/>
                </a:solidFill>
              </a:rPr>
              <a:t> with a little help and always with a lot of heart.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0804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Shape, background pattern&#10;&#10;Description automatically generated">
            <a:extLst>
              <a:ext uri="{FF2B5EF4-FFF2-40B4-BE49-F238E27FC236}">
                <a16:creationId xmlns:a16="http://schemas.microsoft.com/office/drawing/2014/main" id="{C10798E9-6A3C-26C6-506F-5B5CE412281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736C891-AC27-B71F-8C5F-786503B399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9109" y="211988"/>
            <a:ext cx="11905488" cy="960439"/>
          </a:xfrm>
          <a:prstGeom prst="roundRect">
            <a:avLst/>
          </a:prstGeom>
          <a:solidFill>
            <a:srgbClr val="EF8023"/>
          </a:solidFill>
        </p:spPr>
        <p:txBody>
          <a:bodyPr anchor="ctr">
            <a:noAutofit/>
          </a:bodyPr>
          <a:lstStyle/>
          <a:p>
            <a:pPr algn="ctr">
              <a:lnSpc>
                <a:spcPct val="150000"/>
              </a:lnSpc>
            </a:pPr>
            <a:r>
              <a:rPr lang="en-US" sz="3400" dirty="0">
                <a:solidFill>
                  <a:schemeClr val="bg1"/>
                </a:solidFill>
              </a:rPr>
              <a:t>When the word ends </a:t>
            </a:r>
            <a:r>
              <a:rPr lang="en-US" sz="3400" b="1" u="sng" dirty="0">
                <a:solidFill>
                  <a:schemeClr val="bg1"/>
                </a:solidFill>
              </a:rPr>
              <a:t>in a consonant</a:t>
            </a:r>
            <a:r>
              <a:rPr lang="en-US" sz="3400" dirty="0">
                <a:solidFill>
                  <a:schemeClr val="bg1"/>
                </a:solidFill>
              </a:rPr>
              <a:t>, we can just add –ly.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096440FA-CA6B-D4FD-A071-11B91F5AB0D3}"/>
              </a:ext>
            </a:extLst>
          </p:cNvPr>
          <p:cNvSpPr txBox="1">
            <a:spLocks/>
          </p:cNvSpPr>
          <p:nvPr/>
        </p:nvSpPr>
        <p:spPr>
          <a:xfrm>
            <a:off x="7326065" y="3280161"/>
            <a:ext cx="1762125" cy="753588"/>
          </a:xfrm>
          <a:prstGeom prst="roundRect">
            <a:avLst/>
          </a:prstGeom>
          <a:solidFill>
            <a:srgbClr val="7030A0"/>
          </a:solidFill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60000"/>
              </a:lnSpc>
              <a:buFont typeface="Arial" panose="020B0604020202020204" pitchFamily="34" charset="0"/>
              <a:buNone/>
            </a:pPr>
            <a:r>
              <a:rPr lang="en-US" sz="3000" dirty="0">
                <a:solidFill>
                  <a:schemeClr val="bg1"/>
                </a:solidFill>
                <a:latin typeface="Andika" panose="02000000000000000000" pitchFamily="2" charset="0"/>
              </a:rPr>
              <a:t>sadly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C0D3AA5F-6B76-AE3D-8B81-EBAFEBE7B9DE}"/>
              </a:ext>
            </a:extLst>
          </p:cNvPr>
          <p:cNvSpPr txBox="1">
            <a:spLocks/>
          </p:cNvSpPr>
          <p:nvPr/>
        </p:nvSpPr>
        <p:spPr>
          <a:xfrm>
            <a:off x="7326065" y="4314865"/>
            <a:ext cx="1762125" cy="753588"/>
          </a:xfrm>
          <a:prstGeom prst="roundRect">
            <a:avLst/>
          </a:prstGeom>
          <a:solidFill>
            <a:srgbClr val="7030A0"/>
          </a:solidFill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70000"/>
              </a:lnSpc>
              <a:buFont typeface="Arial" panose="020B0604020202020204" pitchFamily="34" charset="0"/>
              <a:buNone/>
            </a:pPr>
            <a:r>
              <a:rPr lang="en-US" sz="3000" dirty="0">
                <a:solidFill>
                  <a:schemeClr val="bg1"/>
                </a:solidFill>
                <a:latin typeface="Andika" panose="02000000000000000000" pitchFamily="2" charset="0"/>
              </a:rPr>
              <a:t>quickly</a:t>
            </a:r>
          </a:p>
        </p:txBody>
      </p: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7A52E833-4707-4231-74FE-AB2D14D8D113}"/>
              </a:ext>
            </a:extLst>
          </p:cNvPr>
          <p:cNvCxnSpPr>
            <a:cxnSpLocks/>
          </p:cNvCxnSpPr>
          <p:nvPr/>
        </p:nvCxnSpPr>
        <p:spPr>
          <a:xfrm>
            <a:off x="6067810" y="3688440"/>
            <a:ext cx="985838" cy="0"/>
          </a:xfrm>
          <a:prstGeom prst="straightConnector1">
            <a:avLst/>
          </a:prstGeom>
          <a:ln w="63500"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id="{BE445365-092C-FA72-B246-1DE946BF3817}"/>
              </a:ext>
            </a:extLst>
          </p:cNvPr>
          <p:cNvSpPr txBox="1"/>
          <p:nvPr/>
        </p:nvSpPr>
        <p:spPr>
          <a:xfrm>
            <a:off x="349713" y="2192710"/>
            <a:ext cx="11384280" cy="783193"/>
          </a:xfrm>
          <a:prstGeom prst="round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3200" dirty="0">
                <a:latin typeface="Andika" panose="02000000000000000000" pitchFamily="2" charset="0"/>
              </a:rPr>
              <a:t>Consonants:   </a:t>
            </a:r>
            <a:r>
              <a:rPr lang="en-US" sz="4000" dirty="0">
                <a:solidFill>
                  <a:srgbClr val="FFB9BA"/>
                </a:solidFill>
                <a:latin typeface="Andika" panose="02000000000000000000" pitchFamily="2" charset="0"/>
              </a:rPr>
              <a:t>b</a:t>
            </a:r>
            <a:r>
              <a:rPr lang="en-US" sz="4000" dirty="0">
                <a:latin typeface="Andika" panose="02000000000000000000" pitchFamily="2" charset="0"/>
              </a:rPr>
              <a:t> </a:t>
            </a:r>
            <a:r>
              <a:rPr lang="en-US" sz="4000" dirty="0">
                <a:solidFill>
                  <a:srgbClr val="92D050"/>
                </a:solidFill>
                <a:latin typeface="Andika" panose="02000000000000000000" pitchFamily="2" charset="0"/>
              </a:rPr>
              <a:t>c</a:t>
            </a:r>
            <a:r>
              <a:rPr lang="en-US" sz="4000" dirty="0">
                <a:latin typeface="Andika" panose="02000000000000000000" pitchFamily="2" charset="0"/>
              </a:rPr>
              <a:t> </a:t>
            </a:r>
            <a:r>
              <a:rPr lang="en-US" sz="4000" dirty="0">
                <a:solidFill>
                  <a:srgbClr val="C00000"/>
                </a:solidFill>
                <a:latin typeface="Andika" panose="02000000000000000000" pitchFamily="2" charset="0"/>
              </a:rPr>
              <a:t>d</a:t>
            </a:r>
            <a:r>
              <a:rPr lang="en-US" sz="4000" dirty="0">
                <a:solidFill>
                  <a:schemeClr val="accent1">
                    <a:lumMod val="60000"/>
                    <a:lumOff val="40000"/>
                  </a:schemeClr>
                </a:solidFill>
                <a:latin typeface="Andika" panose="02000000000000000000" pitchFamily="2" charset="0"/>
              </a:rPr>
              <a:t> f</a:t>
            </a:r>
            <a:r>
              <a:rPr lang="en-US" sz="4000" dirty="0">
                <a:solidFill>
                  <a:schemeClr val="bg2">
                    <a:lumMod val="25000"/>
                  </a:schemeClr>
                </a:solidFill>
                <a:latin typeface="Andika" panose="02000000000000000000" pitchFamily="2" charset="0"/>
              </a:rPr>
              <a:t> g </a:t>
            </a:r>
            <a:r>
              <a:rPr lang="en-US" sz="4000" dirty="0">
                <a:solidFill>
                  <a:srgbClr val="FFB9BA"/>
                </a:solidFill>
                <a:latin typeface="Andika" panose="02000000000000000000" pitchFamily="2" charset="0"/>
              </a:rPr>
              <a:t>h</a:t>
            </a:r>
            <a:r>
              <a:rPr lang="en-US" sz="4000" dirty="0">
                <a:latin typeface="Andika" panose="02000000000000000000" pitchFamily="2" charset="0"/>
              </a:rPr>
              <a:t> </a:t>
            </a:r>
            <a:r>
              <a:rPr lang="en-US" sz="4000" dirty="0">
                <a:solidFill>
                  <a:schemeClr val="accent5"/>
                </a:solidFill>
                <a:latin typeface="Andika" panose="02000000000000000000" pitchFamily="2" charset="0"/>
              </a:rPr>
              <a:t>j</a:t>
            </a:r>
            <a:r>
              <a:rPr lang="en-US" sz="4000" dirty="0">
                <a:latin typeface="Andika" panose="02000000000000000000" pitchFamily="2" charset="0"/>
              </a:rPr>
              <a:t> </a:t>
            </a:r>
            <a:r>
              <a:rPr lang="en-US" sz="4000" dirty="0">
                <a:solidFill>
                  <a:srgbClr val="7030A0"/>
                </a:solidFill>
                <a:latin typeface="Andika" panose="02000000000000000000" pitchFamily="2" charset="0"/>
              </a:rPr>
              <a:t>k</a:t>
            </a:r>
            <a:r>
              <a:rPr lang="en-US" sz="4000" dirty="0">
                <a:latin typeface="Andika" panose="02000000000000000000" pitchFamily="2" charset="0"/>
              </a:rPr>
              <a:t> </a:t>
            </a:r>
            <a:r>
              <a:rPr lang="en-US" sz="4000" dirty="0">
                <a:solidFill>
                  <a:srgbClr val="002060"/>
                </a:solidFill>
                <a:latin typeface="Andika" panose="02000000000000000000" pitchFamily="2" charset="0"/>
              </a:rPr>
              <a:t>l</a:t>
            </a:r>
            <a:r>
              <a:rPr lang="en-US" sz="4000" dirty="0">
                <a:latin typeface="Andika" panose="02000000000000000000" pitchFamily="2" charset="0"/>
              </a:rPr>
              <a:t> </a:t>
            </a:r>
            <a:r>
              <a:rPr lang="en-US" sz="4000" dirty="0">
                <a:solidFill>
                  <a:srgbClr val="92D050"/>
                </a:solidFill>
                <a:latin typeface="Andika" panose="02000000000000000000" pitchFamily="2" charset="0"/>
              </a:rPr>
              <a:t>m</a:t>
            </a:r>
            <a:r>
              <a:rPr lang="en-US" sz="4000" dirty="0">
                <a:latin typeface="Andika" panose="02000000000000000000" pitchFamily="2" charset="0"/>
              </a:rPr>
              <a:t> </a:t>
            </a:r>
            <a:r>
              <a:rPr lang="en-US" sz="4000" dirty="0">
                <a:solidFill>
                  <a:schemeClr val="accent2">
                    <a:lumMod val="60000"/>
                    <a:lumOff val="40000"/>
                  </a:schemeClr>
                </a:solidFill>
                <a:latin typeface="Andika" panose="02000000000000000000" pitchFamily="2" charset="0"/>
              </a:rPr>
              <a:t>n</a:t>
            </a:r>
            <a:r>
              <a:rPr lang="en-US" sz="4000" dirty="0">
                <a:solidFill>
                  <a:srgbClr val="000000"/>
                </a:solidFill>
                <a:latin typeface="Andika" panose="02000000000000000000" pitchFamily="2" charset="0"/>
              </a:rPr>
              <a:t> </a:t>
            </a:r>
            <a:r>
              <a:rPr lang="en-US" sz="4000" dirty="0">
                <a:solidFill>
                  <a:schemeClr val="bg2">
                    <a:lumMod val="50000"/>
                  </a:schemeClr>
                </a:solidFill>
                <a:latin typeface="Andika" panose="02000000000000000000" pitchFamily="2" charset="0"/>
              </a:rPr>
              <a:t>p </a:t>
            </a:r>
            <a:r>
              <a:rPr lang="en-US" sz="4000" dirty="0">
                <a:solidFill>
                  <a:schemeClr val="accent1"/>
                </a:solidFill>
                <a:latin typeface="Andika" panose="02000000000000000000" pitchFamily="2" charset="0"/>
              </a:rPr>
              <a:t>q </a:t>
            </a:r>
            <a:r>
              <a:rPr lang="en-US" sz="4000" dirty="0">
                <a:solidFill>
                  <a:srgbClr val="FF0000"/>
                </a:solidFill>
                <a:latin typeface="Andika" panose="02000000000000000000" pitchFamily="2" charset="0"/>
              </a:rPr>
              <a:t>r </a:t>
            </a:r>
            <a:r>
              <a:rPr lang="en-US" sz="4000" dirty="0">
                <a:solidFill>
                  <a:schemeClr val="accent6">
                    <a:lumMod val="75000"/>
                  </a:schemeClr>
                </a:solidFill>
                <a:latin typeface="Andika" panose="02000000000000000000" pitchFamily="2" charset="0"/>
              </a:rPr>
              <a:t>s </a:t>
            </a:r>
            <a:r>
              <a:rPr lang="en-US" sz="4000" dirty="0">
                <a:solidFill>
                  <a:srgbClr val="FFC000"/>
                </a:solidFill>
                <a:latin typeface="Andika" panose="02000000000000000000" pitchFamily="2" charset="0"/>
              </a:rPr>
              <a:t>t </a:t>
            </a:r>
            <a:r>
              <a:rPr lang="en-US" sz="4000" dirty="0">
                <a:solidFill>
                  <a:srgbClr val="5940B7"/>
                </a:solidFill>
                <a:latin typeface="Andika" panose="02000000000000000000" pitchFamily="2" charset="0"/>
              </a:rPr>
              <a:t>v </a:t>
            </a:r>
            <a:r>
              <a:rPr lang="en-US" sz="4000" dirty="0">
                <a:solidFill>
                  <a:schemeClr val="accent5"/>
                </a:solidFill>
                <a:latin typeface="Andika" panose="02000000000000000000" pitchFamily="2" charset="0"/>
              </a:rPr>
              <a:t>w </a:t>
            </a:r>
            <a:r>
              <a:rPr lang="en-US" sz="4000" dirty="0">
                <a:solidFill>
                  <a:schemeClr val="accent3"/>
                </a:solidFill>
                <a:latin typeface="Andika" panose="02000000000000000000" pitchFamily="2" charset="0"/>
              </a:rPr>
              <a:t>x </a:t>
            </a:r>
            <a:r>
              <a:rPr lang="en-US" sz="4000" dirty="0">
                <a:solidFill>
                  <a:schemeClr val="accent2"/>
                </a:solidFill>
                <a:latin typeface="Andika" panose="02000000000000000000" pitchFamily="2" charset="0"/>
              </a:rPr>
              <a:t>y </a:t>
            </a:r>
            <a:r>
              <a:rPr lang="en-US" sz="4000" dirty="0">
                <a:solidFill>
                  <a:schemeClr val="tx2">
                    <a:lumMod val="50000"/>
                    <a:lumOff val="50000"/>
                  </a:schemeClr>
                </a:solidFill>
                <a:latin typeface="Andika" panose="02000000000000000000" pitchFamily="2" charset="0"/>
              </a:rPr>
              <a:t>z</a:t>
            </a:r>
            <a:endParaRPr lang="en-US" sz="3200" dirty="0">
              <a:solidFill>
                <a:schemeClr val="tx2">
                  <a:lumMod val="50000"/>
                  <a:lumOff val="50000"/>
                </a:schemeClr>
              </a:solidFill>
              <a:latin typeface="Andika" panose="02000000000000000000" pitchFamily="2" charset="0"/>
            </a:endParaRP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EEF51510-668A-F5A0-39DB-B1746BB4F564}"/>
              </a:ext>
            </a:extLst>
          </p:cNvPr>
          <p:cNvSpPr txBox="1">
            <a:spLocks/>
          </p:cNvSpPr>
          <p:nvPr/>
        </p:nvSpPr>
        <p:spPr>
          <a:xfrm>
            <a:off x="3929733" y="3313007"/>
            <a:ext cx="685516" cy="753588"/>
          </a:xfrm>
          <a:prstGeom prst="roundRect">
            <a:avLst/>
          </a:prstGeom>
          <a:solidFill>
            <a:srgbClr val="7030A0"/>
          </a:solidFill>
        </p:spPr>
        <p:txBody>
          <a:bodyPr vert="horz" lIns="91440" tIns="45720" rIns="91440" bIns="45720" rtlCol="0" anchor="ctr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sz="3000" dirty="0">
                <a:solidFill>
                  <a:schemeClr val="bg1"/>
                </a:solidFill>
              </a:rPr>
              <a:t>+</a:t>
            </a:r>
            <a:endParaRPr lang="en-US" sz="3000" b="1" dirty="0">
              <a:solidFill>
                <a:schemeClr val="bg1"/>
              </a:solidFill>
            </a:endParaRPr>
          </a:p>
        </p:txBody>
      </p:sp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C708733C-8094-20A7-0A47-BCF5C72757FD}"/>
              </a:ext>
            </a:extLst>
          </p:cNvPr>
          <p:cNvSpPr txBox="1">
            <a:spLocks/>
          </p:cNvSpPr>
          <p:nvPr/>
        </p:nvSpPr>
        <p:spPr>
          <a:xfrm>
            <a:off x="4779698" y="3298926"/>
            <a:ext cx="943258" cy="753588"/>
          </a:xfrm>
          <a:prstGeom prst="roundRect">
            <a:avLst/>
          </a:prstGeom>
          <a:solidFill>
            <a:srgbClr val="7030A0"/>
          </a:solidFill>
        </p:spPr>
        <p:txBody>
          <a:bodyPr vert="horz" lIns="91440" tIns="45720" rIns="91440" bIns="45720" rtlCol="0" anchor="ctr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sz="3000" b="1" dirty="0">
                <a:solidFill>
                  <a:schemeClr val="bg1"/>
                </a:solidFill>
              </a:rPr>
              <a:t>ly</a:t>
            </a: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EC647FEE-BAE8-A97F-D03D-9BCC1E9568E5}"/>
              </a:ext>
            </a:extLst>
          </p:cNvPr>
          <p:cNvGrpSpPr/>
          <p:nvPr/>
        </p:nvGrpSpPr>
        <p:grpSpPr>
          <a:xfrm>
            <a:off x="2003158" y="4359334"/>
            <a:ext cx="5050490" cy="767669"/>
            <a:chOff x="2298238" y="2710007"/>
            <a:chExt cx="5050490" cy="767669"/>
          </a:xfrm>
        </p:grpSpPr>
        <p:sp>
          <p:nvSpPr>
            <p:cNvPr id="5" name="Content Placeholder 2">
              <a:extLst>
                <a:ext uri="{FF2B5EF4-FFF2-40B4-BE49-F238E27FC236}">
                  <a16:creationId xmlns:a16="http://schemas.microsoft.com/office/drawing/2014/main" id="{07342D1E-FC1A-7DE7-C5EB-BC4A1E949589}"/>
                </a:ext>
              </a:extLst>
            </p:cNvPr>
            <p:cNvSpPr txBox="1">
              <a:spLocks/>
            </p:cNvSpPr>
            <p:nvPr/>
          </p:nvSpPr>
          <p:spPr>
            <a:xfrm>
              <a:off x="2298238" y="2710007"/>
              <a:ext cx="1762125" cy="753588"/>
            </a:xfrm>
            <a:prstGeom prst="roundRect">
              <a:avLst/>
            </a:prstGeom>
            <a:solidFill>
              <a:srgbClr val="7030A0"/>
            </a:solidFill>
          </p:spPr>
          <p:txBody>
            <a:bodyPr vert="horz" lIns="91440" tIns="45720" rIns="91440" bIns="45720" rtlCol="0" anchor="ctr">
              <a:no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60000"/>
                </a:lnSpc>
                <a:buFont typeface="Arial" panose="020B0604020202020204" pitchFamily="34" charset="0"/>
                <a:buNone/>
              </a:pPr>
              <a:r>
                <a:rPr lang="en-US" sz="3000" dirty="0">
                  <a:solidFill>
                    <a:schemeClr val="bg1"/>
                  </a:solidFill>
                  <a:latin typeface="Andika" panose="02000000000000000000" pitchFamily="2" charset="0"/>
                </a:rPr>
                <a:t>quic</a:t>
              </a:r>
              <a:r>
                <a:rPr lang="en-US" sz="3000" b="1" dirty="0">
                  <a:solidFill>
                    <a:schemeClr val="bg1"/>
                  </a:solidFill>
                  <a:latin typeface="Andika" panose="02000000000000000000" pitchFamily="2" charset="0"/>
                </a:rPr>
                <a:t>k</a:t>
              </a:r>
            </a:p>
          </p:txBody>
        </p:sp>
        <p:sp>
          <p:nvSpPr>
            <p:cNvPr id="15" name="Content Placeholder 2">
              <a:extLst>
                <a:ext uri="{FF2B5EF4-FFF2-40B4-BE49-F238E27FC236}">
                  <a16:creationId xmlns:a16="http://schemas.microsoft.com/office/drawing/2014/main" id="{E766D8C8-FD17-0E39-BC4C-662442B1F099}"/>
                </a:ext>
              </a:extLst>
            </p:cNvPr>
            <p:cNvSpPr txBox="1">
              <a:spLocks/>
            </p:cNvSpPr>
            <p:nvPr/>
          </p:nvSpPr>
          <p:spPr>
            <a:xfrm>
              <a:off x="4224813" y="2724088"/>
              <a:ext cx="685516" cy="753588"/>
            </a:xfrm>
            <a:prstGeom prst="roundRect">
              <a:avLst/>
            </a:prstGeom>
            <a:solidFill>
              <a:srgbClr val="7030A0"/>
            </a:solidFill>
          </p:spPr>
          <p:txBody>
            <a:bodyPr vert="horz" lIns="91440" tIns="45720" rIns="91440" bIns="45720" rtlCol="0" anchor="ctr">
              <a:normAutofit lnSpcReduction="10000"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50000"/>
                </a:lnSpc>
                <a:buFont typeface="Arial" panose="020B0604020202020204" pitchFamily="34" charset="0"/>
                <a:buNone/>
              </a:pPr>
              <a:r>
                <a:rPr lang="en-US" sz="3000" dirty="0">
                  <a:solidFill>
                    <a:schemeClr val="bg1"/>
                  </a:solidFill>
                </a:rPr>
                <a:t>+</a:t>
              </a:r>
              <a:endParaRPr lang="en-US" sz="3000" b="1" dirty="0">
                <a:solidFill>
                  <a:schemeClr val="bg1"/>
                </a:solidFill>
              </a:endParaRPr>
            </a:p>
          </p:txBody>
        </p:sp>
        <p:sp>
          <p:nvSpPr>
            <p:cNvPr id="16" name="Content Placeholder 2">
              <a:extLst>
                <a:ext uri="{FF2B5EF4-FFF2-40B4-BE49-F238E27FC236}">
                  <a16:creationId xmlns:a16="http://schemas.microsoft.com/office/drawing/2014/main" id="{16D71267-0614-C366-B674-3A91FF922818}"/>
                </a:ext>
              </a:extLst>
            </p:cNvPr>
            <p:cNvSpPr txBox="1">
              <a:spLocks/>
            </p:cNvSpPr>
            <p:nvPr/>
          </p:nvSpPr>
          <p:spPr>
            <a:xfrm>
              <a:off x="5074778" y="2710007"/>
              <a:ext cx="943258" cy="753588"/>
            </a:xfrm>
            <a:prstGeom prst="roundRect">
              <a:avLst/>
            </a:prstGeom>
            <a:solidFill>
              <a:srgbClr val="7030A0"/>
            </a:solidFill>
          </p:spPr>
          <p:txBody>
            <a:bodyPr vert="horz" lIns="91440" tIns="45720" rIns="91440" bIns="45720" rtlCol="0" anchor="ctr">
              <a:normAutofit fontScale="92500"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50000"/>
                </a:lnSpc>
                <a:buFont typeface="Arial" panose="020B0604020202020204" pitchFamily="34" charset="0"/>
                <a:buNone/>
              </a:pPr>
              <a:r>
                <a:rPr lang="en-US" sz="3000" b="1" dirty="0">
                  <a:solidFill>
                    <a:schemeClr val="bg1"/>
                  </a:solidFill>
                </a:rPr>
                <a:t>ly</a:t>
              </a:r>
            </a:p>
          </p:txBody>
        </p:sp>
        <p:cxnSp>
          <p:nvCxnSpPr>
            <p:cNvPr id="17" name="Straight Arrow Connector 16">
              <a:extLst>
                <a:ext uri="{FF2B5EF4-FFF2-40B4-BE49-F238E27FC236}">
                  <a16:creationId xmlns:a16="http://schemas.microsoft.com/office/drawing/2014/main" id="{9E53DFFB-D056-6BD2-9910-31226A05FAEF}"/>
                </a:ext>
              </a:extLst>
            </p:cNvPr>
            <p:cNvCxnSpPr>
              <a:cxnSpLocks/>
            </p:cNvCxnSpPr>
            <p:nvPr/>
          </p:nvCxnSpPr>
          <p:spPr>
            <a:xfrm>
              <a:off x="6362890" y="3115057"/>
              <a:ext cx="985838" cy="0"/>
            </a:xfrm>
            <a:prstGeom prst="straightConnector1">
              <a:avLst/>
            </a:prstGeom>
            <a:ln w="63500"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9" name="Content Placeholder 2">
            <a:extLst>
              <a:ext uri="{FF2B5EF4-FFF2-40B4-BE49-F238E27FC236}">
                <a16:creationId xmlns:a16="http://schemas.microsoft.com/office/drawing/2014/main" id="{60B5B621-C2BD-4F0B-DAC1-8A5AFA82093A}"/>
              </a:ext>
            </a:extLst>
          </p:cNvPr>
          <p:cNvSpPr txBox="1">
            <a:spLocks/>
          </p:cNvSpPr>
          <p:nvPr/>
        </p:nvSpPr>
        <p:spPr>
          <a:xfrm>
            <a:off x="7326065" y="5348512"/>
            <a:ext cx="1762125" cy="753588"/>
          </a:xfrm>
          <a:prstGeom prst="roundRect">
            <a:avLst/>
          </a:prstGeom>
          <a:solidFill>
            <a:srgbClr val="7030A0"/>
          </a:solidFill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70000"/>
              </a:lnSpc>
              <a:buFont typeface="Arial" panose="020B0604020202020204" pitchFamily="34" charset="0"/>
              <a:buNone/>
            </a:pPr>
            <a:r>
              <a:rPr lang="en-US" sz="3000" dirty="0">
                <a:solidFill>
                  <a:schemeClr val="bg1"/>
                </a:solidFill>
                <a:latin typeface="Andika" panose="02000000000000000000" pitchFamily="2" charset="0"/>
              </a:rPr>
              <a:t>actually</a:t>
            </a: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B392F603-F20F-44A5-DACD-9BD1FA625787}"/>
              </a:ext>
            </a:extLst>
          </p:cNvPr>
          <p:cNvGrpSpPr/>
          <p:nvPr/>
        </p:nvGrpSpPr>
        <p:grpSpPr>
          <a:xfrm>
            <a:off x="2003158" y="5392981"/>
            <a:ext cx="5050490" cy="767669"/>
            <a:chOff x="2298238" y="2710007"/>
            <a:chExt cx="5050490" cy="767669"/>
          </a:xfrm>
        </p:grpSpPr>
        <p:sp>
          <p:nvSpPr>
            <p:cNvPr id="21" name="Content Placeholder 2">
              <a:extLst>
                <a:ext uri="{FF2B5EF4-FFF2-40B4-BE49-F238E27FC236}">
                  <a16:creationId xmlns:a16="http://schemas.microsoft.com/office/drawing/2014/main" id="{D91D2573-FF98-4D26-D992-3AB9C7740AD0}"/>
                </a:ext>
              </a:extLst>
            </p:cNvPr>
            <p:cNvSpPr txBox="1">
              <a:spLocks/>
            </p:cNvSpPr>
            <p:nvPr/>
          </p:nvSpPr>
          <p:spPr>
            <a:xfrm>
              <a:off x="2298238" y="2710007"/>
              <a:ext cx="1762125" cy="753588"/>
            </a:xfrm>
            <a:prstGeom prst="roundRect">
              <a:avLst/>
            </a:prstGeom>
            <a:solidFill>
              <a:srgbClr val="7030A0"/>
            </a:solidFill>
          </p:spPr>
          <p:txBody>
            <a:bodyPr vert="horz" lIns="91440" tIns="45720" rIns="91440" bIns="45720" rtlCol="0" anchor="ctr">
              <a:no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60000"/>
                </a:lnSpc>
                <a:buFont typeface="Arial" panose="020B0604020202020204" pitchFamily="34" charset="0"/>
                <a:buNone/>
              </a:pPr>
              <a:r>
                <a:rPr lang="en-US" sz="3000" dirty="0">
                  <a:solidFill>
                    <a:schemeClr val="bg1"/>
                  </a:solidFill>
                  <a:latin typeface="Andika" panose="02000000000000000000" pitchFamily="2" charset="0"/>
                </a:rPr>
                <a:t>actual</a:t>
              </a:r>
              <a:endParaRPr lang="en-US" sz="3000" b="1" dirty="0">
                <a:solidFill>
                  <a:schemeClr val="bg1"/>
                </a:solidFill>
                <a:latin typeface="Andika" panose="02000000000000000000" pitchFamily="2" charset="0"/>
              </a:endParaRPr>
            </a:p>
          </p:txBody>
        </p:sp>
        <p:sp>
          <p:nvSpPr>
            <p:cNvPr id="22" name="Content Placeholder 2">
              <a:extLst>
                <a:ext uri="{FF2B5EF4-FFF2-40B4-BE49-F238E27FC236}">
                  <a16:creationId xmlns:a16="http://schemas.microsoft.com/office/drawing/2014/main" id="{2DE1363A-5A4D-0762-BF32-96AF25B06FB6}"/>
                </a:ext>
              </a:extLst>
            </p:cNvPr>
            <p:cNvSpPr txBox="1">
              <a:spLocks/>
            </p:cNvSpPr>
            <p:nvPr/>
          </p:nvSpPr>
          <p:spPr>
            <a:xfrm>
              <a:off x="4224813" y="2724088"/>
              <a:ext cx="685516" cy="753588"/>
            </a:xfrm>
            <a:prstGeom prst="roundRect">
              <a:avLst/>
            </a:prstGeom>
            <a:solidFill>
              <a:srgbClr val="7030A0"/>
            </a:solidFill>
          </p:spPr>
          <p:txBody>
            <a:bodyPr vert="horz" lIns="91440" tIns="45720" rIns="91440" bIns="45720" rtlCol="0" anchor="ctr">
              <a:normAutofit lnSpcReduction="10000"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50000"/>
                </a:lnSpc>
                <a:buFont typeface="Arial" panose="020B0604020202020204" pitchFamily="34" charset="0"/>
                <a:buNone/>
              </a:pPr>
              <a:r>
                <a:rPr lang="en-US" sz="3000" dirty="0">
                  <a:solidFill>
                    <a:schemeClr val="bg1"/>
                  </a:solidFill>
                </a:rPr>
                <a:t>+</a:t>
              </a:r>
              <a:endParaRPr lang="en-US" sz="3000" b="1" dirty="0">
                <a:solidFill>
                  <a:schemeClr val="bg1"/>
                </a:solidFill>
              </a:endParaRPr>
            </a:p>
          </p:txBody>
        </p:sp>
        <p:sp>
          <p:nvSpPr>
            <p:cNvPr id="23" name="Content Placeholder 2">
              <a:extLst>
                <a:ext uri="{FF2B5EF4-FFF2-40B4-BE49-F238E27FC236}">
                  <a16:creationId xmlns:a16="http://schemas.microsoft.com/office/drawing/2014/main" id="{9E9EFE49-B4E6-ED1F-D0C1-EC4175D7109D}"/>
                </a:ext>
              </a:extLst>
            </p:cNvPr>
            <p:cNvSpPr txBox="1">
              <a:spLocks/>
            </p:cNvSpPr>
            <p:nvPr/>
          </p:nvSpPr>
          <p:spPr>
            <a:xfrm>
              <a:off x="5074778" y="2710007"/>
              <a:ext cx="943258" cy="753588"/>
            </a:xfrm>
            <a:prstGeom prst="roundRect">
              <a:avLst/>
            </a:prstGeom>
            <a:solidFill>
              <a:srgbClr val="7030A0"/>
            </a:solidFill>
          </p:spPr>
          <p:txBody>
            <a:bodyPr vert="horz" lIns="91440" tIns="45720" rIns="91440" bIns="45720" rtlCol="0" anchor="ctr">
              <a:normAutofit fontScale="92500"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50000"/>
                </a:lnSpc>
                <a:buFont typeface="Arial" panose="020B0604020202020204" pitchFamily="34" charset="0"/>
                <a:buNone/>
              </a:pPr>
              <a:r>
                <a:rPr lang="en-US" sz="3000" b="1" dirty="0">
                  <a:solidFill>
                    <a:schemeClr val="bg1"/>
                  </a:solidFill>
                </a:rPr>
                <a:t>ly</a:t>
              </a:r>
            </a:p>
          </p:txBody>
        </p:sp>
        <p:cxnSp>
          <p:nvCxnSpPr>
            <p:cNvPr id="24" name="Straight Arrow Connector 23">
              <a:extLst>
                <a:ext uri="{FF2B5EF4-FFF2-40B4-BE49-F238E27FC236}">
                  <a16:creationId xmlns:a16="http://schemas.microsoft.com/office/drawing/2014/main" id="{1F80C6A5-C6B5-1E38-D501-87A914BAF890}"/>
                </a:ext>
              </a:extLst>
            </p:cNvPr>
            <p:cNvCxnSpPr>
              <a:cxnSpLocks/>
            </p:cNvCxnSpPr>
            <p:nvPr/>
          </p:nvCxnSpPr>
          <p:spPr>
            <a:xfrm>
              <a:off x="6362890" y="3115057"/>
              <a:ext cx="985838" cy="0"/>
            </a:xfrm>
            <a:prstGeom prst="straightConnector1">
              <a:avLst/>
            </a:prstGeom>
            <a:ln w="63500"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5" name="TextBox 24">
            <a:extLst>
              <a:ext uri="{FF2B5EF4-FFF2-40B4-BE49-F238E27FC236}">
                <a16:creationId xmlns:a16="http://schemas.microsoft.com/office/drawing/2014/main" id="{DFAC93B1-4333-6802-36C6-CDC6596D95E1}"/>
              </a:ext>
            </a:extLst>
          </p:cNvPr>
          <p:cNvSpPr txBox="1"/>
          <p:nvPr/>
        </p:nvSpPr>
        <p:spPr>
          <a:xfrm>
            <a:off x="4779698" y="6418661"/>
            <a:ext cx="641976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000" dirty="0"/>
              <a:t>Can you explain why there are </a:t>
            </a:r>
            <a:r>
              <a:rPr lang="en-GB" sz="2000" b="1" u="sng" dirty="0"/>
              <a:t>two</a:t>
            </a:r>
            <a:r>
              <a:rPr lang="en-GB" sz="2000" b="1" dirty="0"/>
              <a:t> </a:t>
            </a:r>
            <a:r>
              <a:rPr lang="en-GB" sz="2000" dirty="0"/>
              <a:t>“l’s” in actually?</a:t>
            </a:r>
            <a:endParaRPr lang="en-GB" sz="1000" dirty="0"/>
          </a:p>
        </p:txBody>
      </p:sp>
      <p:sp>
        <p:nvSpPr>
          <p:cNvPr id="27" name="Content Placeholder 2">
            <a:extLst>
              <a:ext uri="{FF2B5EF4-FFF2-40B4-BE49-F238E27FC236}">
                <a16:creationId xmlns:a16="http://schemas.microsoft.com/office/drawing/2014/main" id="{B711FBA7-C841-35B0-E1DB-A59DDBE7ED57}"/>
              </a:ext>
            </a:extLst>
          </p:cNvPr>
          <p:cNvSpPr txBox="1">
            <a:spLocks/>
          </p:cNvSpPr>
          <p:nvPr/>
        </p:nvSpPr>
        <p:spPr>
          <a:xfrm>
            <a:off x="7326777" y="5348512"/>
            <a:ext cx="1762125" cy="753588"/>
          </a:xfrm>
          <a:prstGeom prst="roundRect">
            <a:avLst/>
          </a:prstGeom>
          <a:solidFill>
            <a:srgbClr val="7030A0"/>
          </a:solidFill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70000"/>
              </a:lnSpc>
              <a:buFont typeface="Arial" panose="020B0604020202020204" pitchFamily="34" charset="0"/>
              <a:buNone/>
            </a:pPr>
            <a:r>
              <a:rPr lang="en-US" sz="3000" dirty="0">
                <a:solidFill>
                  <a:schemeClr val="bg1"/>
                </a:solidFill>
                <a:latin typeface="Andika" panose="02000000000000000000" pitchFamily="2" charset="0"/>
              </a:rPr>
              <a:t>actually</a:t>
            </a:r>
          </a:p>
        </p:txBody>
      </p:sp>
      <p:cxnSp>
        <p:nvCxnSpPr>
          <p:cNvPr id="26" name="Straight Arrow Connector 25">
            <a:extLst>
              <a:ext uri="{FF2B5EF4-FFF2-40B4-BE49-F238E27FC236}">
                <a16:creationId xmlns:a16="http://schemas.microsoft.com/office/drawing/2014/main" id="{1292764A-69CF-449E-EFA1-2C2FBEADB7CD}"/>
              </a:ext>
            </a:extLst>
          </p:cNvPr>
          <p:cNvCxnSpPr>
            <a:cxnSpLocks/>
          </p:cNvCxnSpPr>
          <p:nvPr/>
        </p:nvCxnSpPr>
        <p:spPr>
          <a:xfrm flipV="1">
            <a:off x="8579616" y="5984072"/>
            <a:ext cx="0" cy="434589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1" name="Content Placeholder 2">
            <a:extLst>
              <a:ext uri="{FF2B5EF4-FFF2-40B4-BE49-F238E27FC236}">
                <a16:creationId xmlns:a16="http://schemas.microsoft.com/office/drawing/2014/main" id="{197C299A-C07F-4190-5655-0F9B1C7DDAD7}"/>
              </a:ext>
            </a:extLst>
          </p:cNvPr>
          <p:cNvSpPr txBox="1">
            <a:spLocks/>
          </p:cNvSpPr>
          <p:nvPr/>
        </p:nvSpPr>
        <p:spPr>
          <a:xfrm>
            <a:off x="2003158" y="3311646"/>
            <a:ext cx="1762125" cy="753588"/>
          </a:xfrm>
          <a:prstGeom prst="roundRect">
            <a:avLst/>
          </a:prstGeom>
          <a:solidFill>
            <a:srgbClr val="7030A0"/>
          </a:solidFill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60000"/>
              </a:lnSpc>
              <a:buFont typeface="Arial" panose="020B0604020202020204" pitchFamily="34" charset="0"/>
              <a:buNone/>
            </a:pPr>
            <a:r>
              <a:rPr lang="en-US" sz="3000" dirty="0">
                <a:solidFill>
                  <a:schemeClr val="bg1"/>
                </a:solidFill>
                <a:latin typeface="Andika" panose="02000000000000000000" pitchFamily="2" charset="0"/>
              </a:rPr>
              <a:t>sad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07216C11-90CD-984F-00C3-C7434A0720FA}"/>
              </a:ext>
            </a:extLst>
          </p:cNvPr>
          <p:cNvSpPr txBox="1"/>
          <p:nvPr/>
        </p:nvSpPr>
        <p:spPr>
          <a:xfrm>
            <a:off x="349713" y="1324170"/>
            <a:ext cx="11384280" cy="646986"/>
          </a:xfrm>
          <a:prstGeom prst="round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latin typeface="Andika" panose="02000000000000000000" pitchFamily="2" charset="0"/>
              </a:rPr>
              <a:t>Who can remember some consonants?</a:t>
            </a:r>
            <a:endParaRPr lang="en-US" sz="3200" dirty="0">
              <a:solidFill>
                <a:schemeClr val="tx2">
                  <a:lumMod val="50000"/>
                  <a:lumOff val="50000"/>
                </a:schemeClr>
              </a:solidFill>
              <a:latin typeface="Andik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5611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3" grpId="0" animBg="1"/>
      <p:bldP spid="12" grpId="0" animBg="1"/>
      <p:bldP spid="14" grpId="0" animBg="1"/>
      <p:bldP spid="19" grpId="0" animBg="1"/>
      <p:bldP spid="25" grpId="0"/>
      <p:bldP spid="27" grpId="0" animBg="1"/>
      <p:bldP spid="31" grpId="0" animBg="1"/>
      <p:bldP spid="3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D76D2567-FCA0-8EB2-C191-21EF8EEA81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C0D3AA5F-6B76-AE3D-8B81-EBAFEBE7B9DE}"/>
              </a:ext>
            </a:extLst>
          </p:cNvPr>
          <p:cNvSpPr txBox="1">
            <a:spLocks/>
          </p:cNvSpPr>
          <p:nvPr/>
        </p:nvSpPr>
        <p:spPr>
          <a:xfrm>
            <a:off x="8991599" y="3429000"/>
            <a:ext cx="2399368" cy="960438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en-US" sz="6600" dirty="0">
              <a:solidFill>
                <a:schemeClr val="tx2">
                  <a:lumMod val="50000"/>
                  <a:lumOff val="50000"/>
                </a:schemeClr>
              </a:solidFill>
              <a:latin typeface="Andika" panose="02000000000000000000" pitchFamily="2" charset="0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C4B51FF8-34D6-09AF-E819-71D166C3A6E5}"/>
              </a:ext>
            </a:extLst>
          </p:cNvPr>
          <p:cNvSpPr txBox="1">
            <a:spLocks/>
          </p:cNvSpPr>
          <p:nvPr/>
        </p:nvSpPr>
        <p:spPr>
          <a:xfrm>
            <a:off x="1648291" y="512337"/>
            <a:ext cx="8937812" cy="1594368"/>
          </a:xfrm>
          <a:prstGeom prst="roundRect">
            <a:avLst/>
          </a:prstGeom>
          <a:solidFill>
            <a:srgbClr val="EF8023"/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en-US" sz="3400" b="1" u="sng" dirty="0">
                <a:solidFill>
                  <a:schemeClr val="bg1"/>
                </a:solidFill>
              </a:rPr>
              <a:t>Often </a:t>
            </a:r>
            <a:r>
              <a:rPr lang="en-US" sz="3400" dirty="0">
                <a:solidFill>
                  <a:schemeClr val="bg1"/>
                </a:solidFill>
              </a:rPr>
              <a:t>when the word ends </a:t>
            </a:r>
            <a:r>
              <a:rPr lang="en-US" sz="3400" b="1" u="sng" dirty="0">
                <a:solidFill>
                  <a:schemeClr val="bg1"/>
                </a:solidFill>
              </a:rPr>
              <a:t>in an “e”</a:t>
            </a:r>
            <a:r>
              <a:rPr lang="en-US" sz="3400" dirty="0">
                <a:solidFill>
                  <a:schemeClr val="bg1"/>
                </a:solidFill>
              </a:rPr>
              <a:t>, </a:t>
            </a:r>
          </a:p>
          <a:p>
            <a:pPr algn="ctr">
              <a:lnSpc>
                <a:spcPct val="150000"/>
              </a:lnSpc>
            </a:pPr>
            <a:r>
              <a:rPr lang="en-US" sz="3400" dirty="0">
                <a:solidFill>
                  <a:schemeClr val="bg1"/>
                </a:solidFill>
              </a:rPr>
              <a:t>we can also just add –ly.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D19FA24E-75FF-17EC-56B2-FC18E6293EAF}"/>
              </a:ext>
            </a:extLst>
          </p:cNvPr>
          <p:cNvSpPr txBox="1">
            <a:spLocks/>
          </p:cNvSpPr>
          <p:nvPr/>
        </p:nvSpPr>
        <p:spPr>
          <a:xfrm>
            <a:off x="2376203" y="2790288"/>
            <a:ext cx="1762125" cy="753588"/>
          </a:xfrm>
          <a:prstGeom prst="roundRect">
            <a:avLst/>
          </a:prstGeom>
          <a:solidFill>
            <a:srgbClr val="00B050"/>
          </a:solidFill>
        </p:spPr>
        <p:txBody>
          <a:bodyPr vert="horz" lIns="91440" tIns="45720" rIns="91440" bIns="45720" rtlCol="0" anchor="ctr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sz="3000" dirty="0">
                <a:solidFill>
                  <a:schemeClr val="bg1"/>
                </a:solidFill>
              </a:rPr>
              <a:t>brave</a:t>
            </a:r>
            <a:endParaRPr lang="en-US" sz="3000" b="1" dirty="0">
              <a:solidFill>
                <a:schemeClr val="bg1"/>
              </a:solidFill>
            </a:endParaRP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2E75BBF1-AD51-5DEB-5DF6-160D2B26A3BB}"/>
              </a:ext>
            </a:extLst>
          </p:cNvPr>
          <p:cNvSpPr txBox="1">
            <a:spLocks/>
          </p:cNvSpPr>
          <p:nvPr/>
        </p:nvSpPr>
        <p:spPr>
          <a:xfrm>
            <a:off x="7699109" y="2786235"/>
            <a:ext cx="1762125" cy="753588"/>
          </a:xfrm>
          <a:prstGeom prst="roundRect">
            <a:avLst/>
          </a:prstGeom>
          <a:solidFill>
            <a:srgbClr val="00B050"/>
          </a:solidFill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60000"/>
              </a:lnSpc>
              <a:buFont typeface="Arial" panose="020B0604020202020204" pitchFamily="34" charset="0"/>
              <a:buNone/>
            </a:pPr>
            <a:r>
              <a:rPr lang="en-US" sz="3000" dirty="0">
                <a:solidFill>
                  <a:schemeClr val="bg1"/>
                </a:solidFill>
                <a:latin typeface="Andika" panose="02000000000000000000" pitchFamily="2" charset="0"/>
              </a:rPr>
              <a:t>bravely</a:t>
            </a:r>
          </a:p>
        </p:txBody>
      </p: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4538A992-856C-393E-7AA6-C5615DBA3431}"/>
              </a:ext>
            </a:extLst>
          </p:cNvPr>
          <p:cNvCxnSpPr>
            <a:cxnSpLocks/>
          </p:cNvCxnSpPr>
          <p:nvPr/>
        </p:nvCxnSpPr>
        <p:spPr>
          <a:xfrm>
            <a:off x="6440854" y="3194514"/>
            <a:ext cx="985838" cy="0"/>
          </a:xfrm>
          <a:prstGeom prst="straightConnector1">
            <a:avLst/>
          </a:prstGeom>
          <a:ln w="63500"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2C41470C-EE37-43C4-1153-015488C14E6F}"/>
              </a:ext>
            </a:extLst>
          </p:cNvPr>
          <p:cNvSpPr txBox="1">
            <a:spLocks/>
          </p:cNvSpPr>
          <p:nvPr/>
        </p:nvSpPr>
        <p:spPr>
          <a:xfrm>
            <a:off x="4302777" y="2819081"/>
            <a:ext cx="685516" cy="753588"/>
          </a:xfrm>
          <a:prstGeom prst="roundRect">
            <a:avLst/>
          </a:prstGeom>
          <a:solidFill>
            <a:srgbClr val="00B050"/>
          </a:solidFill>
        </p:spPr>
        <p:txBody>
          <a:bodyPr vert="horz" lIns="91440" tIns="45720" rIns="91440" bIns="45720" rtlCol="0" anchor="ctr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sz="3000" dirty="0">
                <a:solidFill>
                  <a:schemeClr val="bg1"/>
                </a:solidFill>
              </a:rPr>
              <a:t>+</a:t>
            </a:r>
            <a:endParaRPr lang="en-US" sz="3000" b="1" dirty="0">
              <a:solidFill>
                <a:schemeClr val="bg1"/>
              </a:solidFill>
            </a:endParaRPr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E8E5C056-2D44-E60C-754F-E6A6CC6A4F2B}"/>
              </a:ext>
            </a:extLst>
          </p:cNvPr>
          <p:cNvSpPr txBox="1">
            <a:spLocks/>
          </p:cNvSpPr>
          <p:nvPr/>
        </p:nvSpPr>
        <p:spPr>
          <a:xfrm>
            <a:off x="5152742" y="2805000"/>
            <a:ext cx="943258" cy="753588"/>
          </a:xfrm>
          <a:prstGeom prst="roundRect">
            <a:avLst/>
          </a:prstGeom>
          <a:solidFill>
            <a:srgbClr val="00B050"/>
          </a:solidFill>
        </p:spPr>
        <p:txBody>
          <a:bodyPr vert="horz" lIns="91440" tIns="45720" rIns="91440" bIns="45720" rtlCol="0" anchor="ctr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sz="3000" b="1" dirty="0">
                <a:solidFill>
                  <a:schemeClr val="bg1"/>
                </a:solidFill>
              </a:rPr>
              <a:t>ly</a:t>
            </a:r>
          </a:p>
        </p:txBody>
      </p: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635C45C5-47F5-B963-107C-5F14310C71E7}"/>
              </a:ext>
            </a:extLst>
          </p:cNvPr>
          <p:cNvSpPr txBox="1">
            <a:spLocks/>
          </p:cNvSpPr>
          <p:nvPr/>
        </p:nvSpPr>
        <p:spPr>
          <a:xfrm>
            <a:off x="7699109" y="3820939"/>
            <a:ext cx="1762125" cy="753588"/>
          </a:xfrm>
          <a:prstGeom prst="roundRect">
            <a:avLst/>
          </a:prstGeom>
          <a:solidFill>
            <a:srgbClr val="00B050"/>
          </a:solidFill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70000"/>
              </a:lnSpc>
              <a:buFont typeface="Arial" panose="020B0604020202020204" pitchFamily="34" charset="0"/>
              <a:buNone/>
            </a:pPr>
            <a:r>
              <a:rPr lang="en-US" sz="3000" dirty="0">
                <a:solidFill>
                  <a:schemeClr val="bg1"/>
                </a:solidFill>
                <a:latin typeface="Andika" panose="02000000000000000000" pitchFamily="2" charset="0"/>
              </a:rPr>
              <a:t>lonely</a:t>
            </a:r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2FE0CAAC-9570-1DF7-057A-AD19ACBC1A8F}"/>
              </a:ext>
            </a:extLst>
          </p:cNvPr>
          <p:cNvGrpSpPr/>
          <p:nvPr/>
        </p:nvGrpSpPr>
        <p:grpSpPr>
          <a:xfrm>
            <a:off x="2376202" y="3865408"/>
            <a:ext cx="5050490" cy="767669"/>
            <a:chOff x="2298238" y="2710007"/>
            <a:chExt cx="5050490" cy="767669"/>
          </a:xfrm>
          <a:solidFill>
            <a:srgbClr val="00B050"/>
          </a:solidFill>
        </p:grpSpPr>
        <p:sp>
          <p:nvSpPr>
            <p:cNvPr id="20" name="Content Placeholder 2">
              <a:extLst>
                <a:ext uri="{FF2B5EF4-FFF2-40B4-BE49-F238E27FC236}">
                  <a16:creationId xmlns:a16="http://schemas.microsoft.com/office/drawing/2014/main" id="{24F093E5-2449-592A-A7D5-19FE7DF4CEE4}"/>
                </a:ext>
              </a:extLst>
            </p:cNvPr>
            <p:cNvSpPr txBox="1">
              <a:spLocks/>
            </p:cNvSpPr>
            <p:nvPr/>
          </p:nvSpPr>
          <p:spPr>
            <a:xfrm>
              <a:off x="2298238" y="2710007"/>
              <a:ext cx="1762125" cy="753588"/>
            </a:xfrm>
            <a:prstGeom prst="roundRect">
              <a:avLst/>
            </a:prstGeom>
            <a:grpFill/>
          </p:spPr>
          <p:txBody>
            <a:bodyPr vert="horz" lIns="91440" tIns="45720" rIns="91440" bIns="45720" rtlCol="0" anchor="ctr">
              <a:no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60000"/>
                </a:lnSpc>
                <a:buFont typeface="Arial" panose="020B0604020202020204" pitchFamily="34" charset="0"/>
                <a:buNone/>
              </a:pPr>
              <a:r>
                <a:rPr lang="en-US" sz="3000" dirty="0">
                  <a:solidFill>
                    <a:schemeClr val="bg1"/>
                  </a:solidFill>
                  <a:latin typeface="Andika" panose="02000000000000000000" pitchFamily="2" charset="0"/>
                </a:rPr>
                <a:t>lone</a:t>
              </a:r>
              <a:endParaRPr lang="en-US" sz="3000" b="1" dirty="0">
                <a:solidFill>
                  <a:schemeClr val="bg1"/>
                </a:solidFill>
                <a:latin typeface="Andika" panose="02000000000000000000" pitchFamily="2" charset="0"/>
              </a:endParaRPr>
            </a:p>
          </p:txBody>
        </p:sp>
        <p:sp>
          <p:nvSpPr>
            <p:cNvPr id="21" name="Content Placeholder 2">
              <a:extLst>
                <a:ext uri="{FF2B5EF4-FFF2-40B4-BE49-F238E27FC236}">
                  <a16:creationId xmlns:a16="http://schemas.microsoft.com/office/drawing/2014/main" id="{8B6A8732-272B-3A9A-1ABB-21436192707E}"/>
                </a:ext>
              </a:extLst>
            </p:cNvPr>
            <p:cNvSpPr txBox="1">
              <a:spLocks/>
            </p:cNvSpPr>
            <p:nvPr/>
          </p:nvSpPr>
          <p:spPr>
            <a:xfrm>
              <a:off x="4224813" y="2724088"/>
              <a:ext cx="685516" cy="753588"/>
            </a:xfrm>
            <a:prstGeom prst="roundRect">
              <a:avLst/>
            </a:prstGeom>
            <a:grpFill/>
          </p:spPr>
          <p:txBody>
            <a:bodyPr vert="horz" lIns="91440" tIns="45720" rIns="91440" bIns="45720" rtlCol="0" anchor="ctr">
              <a:normAutofit lnSpcReduction="10000"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50000"/>
                </a:lnSpc>
                <a:buFont typeface="Arial" panose="020B0604020202020204" pitchFamily="34" charset="0"/>
                <a:buNone/>
              </a:pPr>
              <a:r>
                <a:rPr lang="en-US" sz="3000" dirty="0">
                  <a:solidFill>
                    <a:schemeClr val="bg1"/>
                  </a:solidFill>
                </a:rPr>
                <a:t>+</a:t>
              </a:r>
              <a:endParaRPr lang="en-US" sz="3000" b="1" dirty="0">
                <a:solidFill>
                  <a:schemeClr val="bg1"/>
                </a:solidFill>
              </a:endParaRPr>
            </a:p>
          </p:txBody>
        </p:sp>
        <p:sp>
          <p:nvSpPr>
            <p:cNvPr id="22" name="Content Placeholder 2">
              <a:extLst>
                <a:ext uri="{FF2B5EF4-FFF2-40B4-BE49-F238E27FC236}">
                  <a16:creationId xmlns:a16="http://schemas.microsoft.com/office/drawing/2014/main" id="{F5D5029D-C647-D953-4081-7C9D6CB0F583}"/>
                </a:ext>
              </a:extLst>
            </p:cNvPr>
            <p:cNvSpPr txBox="1">
              <a:spLocks/>
            </p:cNvSpPr>
            <p:nvPr/>
          </p:nvSpPr>
          <p:spPr>
            <a:xfrm>
              <a:off x="5074778" y="2710007"/>
              <a:ext cx="943258" cy="753588"/>
            </a:xfrm>
            <a:prstGeom prst="roundRect">
              <a:avLst/>
            </a:prstGeom>
            <a:grpFill/>
          </p:spPr>
          <p:txBody>
            <a:bodyPr vert="horz" lIns="91440" tIns="45720" rIns="91440" bIns="45720" rtlCol="0" anchor="ctr">
              <a:normAutofit fontScale="92500"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50000"/>
                </a:lnSpc>
                <a:buFont typeface="Arial" panose="020B0604020202020204" pitchFamily="34" charset="0"/>
                <a:buNone/>
              </a:pPr>
              <a:r>
                <a:rPr lang="en-US" sz="3000" b="1" dirty="0">
                  <a:solidFill>
                    <a:schemeClr val="bg1"/>
                  </a:solidFill>
                </a:rPr>
                <a:t>ly</a:t>
              </a:r>
            </a:p>
          </p:txBody>
        </p:sp>
        <p:cxnSp>
          <p:nvCxnSpPr>
            <p:cNvPr id="23" name="Straight Arrow Connector 22">
              <a:extLst>
                <a:ext uri="{FF2B5EF4-FFF2-40B4-BE49-F238E27FC236}">
                  <a16:creationId xmlns:a16="http://schemas.microsoft.com/office/drawing/2014/main" id="{A51445E2-B371-ED44-87D7-21B9574F2A06}"/>
                </a:ext>
              </a:extLst>
            </p:cNvPr>
            <p:cNvCxnSpPr>
              <a:cxnSpLocks/>
            </p:cNvCxnSpPr>
            <p:nvPr/>
          </p:nvCxnSpPr>
          <p:spPr>
            <a:xfrm>
              <a:off x="6362890" y="3115057"/>
              <a:ext cx="985838" cy="0"/>
            </a:xfrm>
            <a:prstGeom prst="straightConnector1">
              <a:avLst/>
            </a:prstGeom>
            <a:grpFill/>
            <a:ln w="63500"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9081644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Background pattern&#10;&#10;Description automatically generated">
            <a:extLst>
              <a:ext uri="{FF2B5EF4-FFF2-40B4-BE49-F238E27FC236}">
                <a16:creationId xmlns:a16="http://schemas.microsoft.com/office/drawing/2014/main" id="{DCDAC79C-FB9E-E4BB-9775-9D1567AB245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5141844" y="2558407"/>
            <a:ext cx="614900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sad + </a:t>
            </a:r>
            <a:r>
              <a:rPr lang="en-GB" sz="8000" dirty="0">
                <a:solidFill>
                  <a:srgbClr val="7030A0"/>
                </a:solidFill>
              </a:rPr>
              <a:t>ly</a:t>
            </a:r>
            <a:r>
              <a:rPr lang="en-GB" sz="8000" dirty="0">
                <a:solidFill>
                  <a:schemeClr val="bg1"/>
                </a:solidFill>
              </a:rPr>
              <a:t> = ?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3083C170-2DD3-02C9-FE84-6A0FB64A0C3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0891" y="1378848"/>
            <a:ext cx="4925919" cy="38838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987439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Background pattern&#10;&#10;Description automatically generated">
            <a:extLst>
              <a:ext uri="{FF2B5EF4-FFF2-40B4-BE49-F238E27FC236}">
                <a16:creationId xmlns:a16="http://schemas.microsoft.com/office/drawing/2014/main" id="{DCDAC79C-FB9E-E4BB-9775-9D1567AB245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5141844" y="2558407"/>
            <a:ext cx="614900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sad</a:t>
            </a:r>
            <a:r>
              <a:rPr lang="en-GB" sz="8000" dirty="0">
                <a:solidFill>
                  <a:srgbClr val="7030A0"/>
                </a:solidFill>
              </a:rPr>
              <a:t>ly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3083C170-2DD3-02C9-FE84-6A0FB64A0C3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0891" y="1378848"/>
            <a:ext cx="4925919" cy="38838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50460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, background pattern&#10;&#10;Description automatically generated">
            <a:extLst>
              <a:ext uri="{FF2B5EF4-FFF2-40B4-BE49-F238E27FC236}">
                <a16:creationId xmlns:a16="http://schemas.microsoft.com/office/drawing/2014/main" id="{1A0E9A03-E1A2-9C14-45D4-B6E9E658281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4F69C96F-8227-A171-9315-B777F0A5BCC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72799" y="-287079"/>
            <a:ext cx="4342450" cy="405144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1812DBF4-7973-EE1A-1C07-0EC4987091EF}"/>
              </a:ext>
            </a:extLst>
          </p:cNvPr>
          <p:cNvSpPr txBox="1"/>
          <p:nvPr/>
        </p:nvSpPr>
        <p:spPr>
          <a:xfrm>
            <a:off x="3195961" y="2558407"/>
            <a:ext cx="846750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complete + </a:t>
            </a:r>
            <a:r>
              <a:rPr lang="en-GB" sz="8000" dirty="0">
                <a:solidFill>
                  <a:srgbClr val="7030A0"/>
                </a:solidFill>
              </a:rPr>
              <a:t>ly</a:t>
            </a:r>
            <a:r>
              <a:rPr lang="en-GB" sz="8000" dirty="0">
                <a:solidFill>
                  <a:schemeClr val="bg1"/>
                </a:solidFill>
              </a:rPr>
              <a:t> = ?</a:t>
            </a:r>
            <a:endParaRPr lang="en-GB" sz="8000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362157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, background pattern&#10;&#10;Description automatically generated">
            <a:extLst>
              <a:ext uri="{FF2B5EF4-FFF2-40B4-BE49-F238E27FC236}">
                <a16:creationId xmlns:a16="http://schemas.microsoft.com/office/drawing/2014/main" id="{1A0E9A03-E1A2-9C14-45D4-B6E9E658281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4F69C96F-8227-A171-9315-B777F0A5BCC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538" y="1262174"/>
            <a:ext cx="4342450" cy="405144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1812DBF4-7973-EE1A-1C07-0EC4987091EF}"/>
              </a:ext>
            </a:extLst>
          </p:cNvPr>
          <p:cNvSpPr txBox="1"/>
          <p:nvPr/>
        </p:nvSpPr>
        <p:spPr>
          <a:xfrm>
            <a:off x="5141844" y="2558407"/>
            <a:ext cx="614900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complete</a:t>
            </a:r>
            <a:r>
              <a:rPr lang="en-GB" sz="8000" dirty="0">
                <a:solidFill>
                  <a:srgbClr val="7030A0"/>
                </a:solidFill>
              </a:rPr>
              <a:t>ly</a:t>
            </a:r>
          </a:p>
        </p:txBody>
      </p:sp>
    </p:spTree>
    <p:extLst>
      <p:ext uri="{BB962C8B-B14F-4D97-AF65-F5344CB8AC3E}">
        <p14:creationId xmlns:p14="http://schemas.microsoft.com/office/powerpoint/2010/main" val="309739699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9A60424A-5BB7-23EB-B6D0-D0CA727639D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6" name="Picture 5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2CB92B33-9A85-31AC-FB4D-9BBEA35CFBE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8729" y="1324427"/>
            <a:ext cx="3740723" cy="4819664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05C0329E-3BA7-23BF-9AE5-C3D0770F307E}"/>
              </a:ext>
            </a:extLst>
          </p:cNvPr>
          <p:cNvSpPr txBox="1"/>
          <p:nvPr/>
        </p:nvSpPr>
        <p:spPr>
          <a:xfrm>
            <a:off x="4829452" y="2673816"/>
            <a:ext cx="667433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usual + </a:t>
            </a:r>
            <a:r>
              <a:rPr lang="en-GB" sz="8000" dirty="0">
                <a:solidFill>
                  <a:srgbClr val="7030A0"/>
                </a:solidFill>
              </a:rPr>
              <a:t>ly</a:t>
            </a:r>
            <a:r>
              <a:rPr lang="en-GB" sz="8000" dirty="0">
                <a:solidFill>
                  <a:schemeClr val="bg1"/>
                </a:solidFill>
              </a:rPr>
              <a:t> = ?</a:t>
            </a:r>
            <a:endParaRPr lang="en-GB" sz="8000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4699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outdoor, light, outdoor object, day&#10;&#10;Description automatically generated">
            <a:extLst>
              <a:ext uri="{FF2B5EF4-FFF2-40B4-BE49-F238E27FC236}">
                <a16:creationId xmlns:a16="http://schemas.microsoft.com/office/drawing/2014/main" id="{C7047B06-1BC9-57C2-4284-83D2CD305D0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5AE3F1B-D887-4891-D0D4-FDCED107BD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en-GB" sz="4800" b="1" dirty="0">
                <a:solidFill>
                  <a:schemeClr val="bg1"/>
                </a:solidFill>
              </a:rPr>
              <a:t>Scrambler has been scrambling!!!</a:t>
            </a:r>
          </a:p>
        </p:txBody>
      </p:sp>
      <p:sp>
        <p:nvSpPr>
          <p:cNvPr id="4" name="AutoShape 2">
            <a:extLst>
              <a:ext uri="{FF2B5EF4-FFF2-40B4-BE49-F238E27FC236}">
                <a16:creationId xmlns:a16="http://schemas.microsoft.com/office/drawing/2014/main" id="{A3335C60-C97A-3C98-A8B5-1CC2E02370B7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pic>
        <p:nvPicPr>
          <p:cNvPr id="8" name="Picture 7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D2ACC150-B2AF-B106-56EE-90957CCBD5A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99176" y="2917192"/>
            <a:ext cx="2945165" cy="380397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6" name="Picture 5" descr="A sign with black text&#10;&#10;AI-generated content may be incorrect.">
            <a:extLst>
              <a:ext uri="{FF2B5EF4-FFF2-40B4-BE49-F238E27FC236}">
                <a16:creationId xmlns:a16="http://schemas.microsoft.com/office/drawing/2014/main" id="{A063E8A9-194C-D54D-0C50-D91040AD943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661"/>
          <a:stretch/>
        </p:blipFill>
        <p:spPr>
          <a:xfrm>
            <a:off x="4481511" y="1474643"/>
            <a:ext cx="3228975" cy="53833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396426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9A60424A-5BB7-23EB-B6D0-D0CA727639D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6" name="Picture 5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2CB92B33-9A85-31AC-FB4D-9BBEA35CFBE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8729" y="1324427"/>
            <a:ext cx="3740723" cy="4819664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05C0329E-3BA7-23BF-9AE5-C3D0770F307E}"/>
              </a:ext>
            </a:extLst>
          </p:cNvPr>
          <p:cNvSpPr txBox="1"/>
          <p:nvPr/>
        </p:nvSpPr>
        <p:spPr>
          <a:xfrm>
            <a:off x="5141844" y="2558407"/>
            <a:ext cx="614900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usual</a:t>
            </a:r>
            <a:r>
              <a:rPr lang="en-GB" sz="8000" dirty="0">
                <a:solidFill>
                  <a:srgbClr val="7030A0"/>
                </a:solidFill>
              </a:rPr>
              <a:t>ly</a:t>
            </a:r>
          </a:p>
        </p:txBody>
      </p:sp>
    </p:spTree>
    <p:extLst>
      <p:ext uri="{BB962C8B-B14F-4D97-AF65-F5344CB8AC3E}">
        <p14:creationId xmlns:p14="http://schemas.microsoft.com/office/powerpoint/2010/main" val="155031367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, background pattern&#10;&#10;Description automatically generated">
            <a:extLst>
              <a:ext uri="{FF2B5EF4-FFF2-40B4-BE49-F238E27FC236}">
                <a16:creationId xmlns:a16="http://schemas.microsoft.com/office/drawing/2014/main" id="{F51E15C6-0F9B-482A-B9AD-3706CBC0CD4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3083C170-2DD3-02C9-FE84-6A0FB64A0C3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0891" y="1378848"/>
            <a:ext cx="4925919" cy="3883809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42942584-A96F-70AE-9317-70B443E648A9}"/>
              </a:ext>
            </a:extLst>
          </p:cNvPr>
          <p:cNvSpPr txBox="1"/>
          <p:nvPr/>
        </p:nvSpPr>
        <p:spPr>
          <a:xfrm>
            <a:off x="5141844" y="2558407"/>
            <a:ext cx="614900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final + </a:t>
            </a:r>
            <a:r>
              <a:rPr lang="en-GB" sz="8000" dirty="0">
                <a:solidFill>
                  <a:srgbClr val="7030A0"/>
                </a:solidFill>
              </a:rPr>
              <a:t>ly</a:t>
            </a:r>
            <a:r>
              <a:rPr lang="en-GB" sz="8000" dirty="0">
                <a:solidFill>
                  <a:schemeClr val="bg1"/>
                </a:solidFill>
              </a:rPr>
              <a:t> = ?</a:t>
            </a:r>
            <a:endParaRPr lang="en-GB" sz="8000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893664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, background pattern&#10;&#10;Description automatically generated">
            <a:extLst>
              <a:ext uri="{FF2B5EF4-FFF2-40B4-BE49-F238E27FC236}">
                <a16:creationId xmlns:a16="http://schemas.microsoft.com/office/drawing/2014/main" id="{F51E15C6-0F9B-482A-B9AD-3706CBC0CD4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3083C170-2DD3-02C9-FE84-6A0FB64A0C3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0891" y="1378848"/>
            <a:ext cx="4925919" cy="3883809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42942584-A96F-70AE-9317-70B443E648A9}"/>
              </a:ext>
            </a:extLst>
          </p:cNvPr>
          <p:cNvSpPr txBox="1"/>
          <p:nvPr/>
        </p:nvSpPr>
        <p:spPr>
          <a:xfrm>
            <a:off x="5141844" y="2558407"/>
            <a:ext cx="614900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final</a:t>
            </a:r>
            <a:r>
              <a:rPr lang="en-GB" sz="8000" dirty="0">
                <a:solidFill>
                  <a:srgbClr val="7030A0"/>
                </a:solidFill>
              </a:rPr>
              <a:t>ly</a:t>
            </a:r>
          </a:p>
        </p:txBody>
      </p:sp>
    </p:spTree>
    <p:extLst>
      <p:ext uri="{BB962C8B-B14F-4D97-AF65-F5344CB8AC3E}">
        <p14:creationId xmlns:p14="http://schemas.microsoft.com/office/powerpoint/2010/main" val="156017394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9C59657F-DF7B-6C6A-8A2F-C913B81930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4F69C96F-8227-A171-9315-B777F0A5BCC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288" y="108077"/>
            <a:ext cx="4342450" cy="405144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13B7B8D-D4B8-1708-AE67-7BB7752E0253}"/>
              </a:ext>
            </a:extLst>
          </p:cNvPr>
          <p:cNvSpPr txBox="1"/>
          <p:nvPr/>
        </p:nvSpPr>
        <p:spPr>
          <a:xfrm>
            <a:off x="4376691" y="2558407"/>
            <a:ext cx="737734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comical + </a:t>
            </a:r>
            <a:r>
              <a:rPr lang="en-GB" sz="8000" dirty="0">
                <a:solidFill>
                  <a:srgbClr val="7030A0"/>
                </a:solidFill>
              </a:rPr>
              <a:t>ly</a:t>
            </a:r>
            <a:r>
              <a:rPr lang="en-GB" sz="8000" dirty="0">
                <a:solidFill>
                  <a:schemeClr val="bg1"/>
                </a:solidFill>
              </a:rPr>
              <a:t> = ?</a:t>
            </a:r>
            <a:endParaRPr lang="en-GB" sz="8000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111144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9C59657F-DF7B-6C6A-8A2F-C913B81930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4F69C96F-8227-A171-9315-B777F0A5BCC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538" y="1262174"/>
            <a:ext cx="4342450" cy="405144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13B7B8D-D4B8-1708-AE67-7BB7752E0253}"/>
              </a:ext>
            </a:extLst>
          </p:cNvPr>
          <p:cNvSpPr txBox="1"/>
          <p:nvPr/>
        </p:nvSpPr>
        <p:spPr>
          <a:xfrm>
            <a:off x="5141844" y="2558407"/>
            <a:ext cx="614900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comical</a:t>
            </a:r>
            <a:r>
              <a:rPr lang="en-GB" sz="8000" dirty="0">
                <a:solidFill>
                  <a:srgbClr val="7030A0"/>
                </a:solidFill>
              </a:rPr>
              <a:t>ly</a:t>
            </a:r>
          </a:p>
        </p:txBody>
      </p:sp>
    </p:spTree>
    <p:extLst>
      <p:ext uri="{BB962C8B-B14F-4D97-AF65-F5344CB8AC3E}">
        <p14:creationId xmlns:p14="http://schemas.microsoft.com/office/powerpoint/2010/main" val="313261824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, background pattern&#10;&#10;Description automatically generated">
            <a:extLst>
              <a:ext uri="{FF2B5EF4-FFF2-40B4-BE49-F238E27FC236}">
                <a16:creationId xmlns:a16="http://schemas.microsoft.com/office/drawing/2014/main" id="{0B057276-652F-4C0F-08A4-7CB15C9FD42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6" name="Picture 5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2CB92B33-9A85-31AC-FB4D-9BBEA35CFBE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8729" y="1324427"/>
            <a:ext cx="3740723" cy="4819664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E60A7CC8-298C-4B67-0589-50B6F3047D3C}"/>
              </a:ext>
            </a:extLst>
          </p:cNvPr>
          <p:cNvSpPr txBox="1"/>
          <p:nvPr/>
        </p:nvSpPr>
        <p:spPr>
          <a:xfrm>
            <a:off x="5141843" y="2558407"/>
            <a:ext cx="660331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quick + </a:t>
            </a:r>
            <a:r>
              <a:rPr lang="en-GB" sz="8000" dirty="0">
                <a:solidFill>
                  <a:srgbClr val="7030A0"/>
                </a:solidFill>
              </a:rPr>
              <a:t>ly</a:t>
            </a:r>
            <a:r>
              <a:rPr lang="en-GB" sz="8000" dirty="0">
                <a:solidFill>
                  <a:schemeClr val="bg1"/>
                </a:solidFill>
              </a:rPr>
              <a:t> = ?</a:t>
            </a:r>
            <a:endParaRPr lang="en-GB" sz="8000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874169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, background pattern&#10;&#10;Description automatically generated">
            <a:extLst>
              <a:ext uri="{FF2B5EF4-FFF2-40B4-BE49-F238E27FC236}">
                <a16:creationId xmlns:a16="http://schemas.microsoft.com/office/drawing/2014/main" id="{0B057276-652F-4C0F-08A4-7CB15C9FD42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6" name="Picture 5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2CB92B33-9A85-31AC-FB4D-9BBEA35CFBE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8729" y="1324427"/>
            <a:ext cx="3740723" cy="4819664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E60A7CC8-298C-4B67-0589-50B6F3047D3C}"/>
              </a:ext>
            </a:extLst>
          </p:cNvPr>
          <p:cNvSpPr txBox="1"/>
          <p:nvPr/>
        </p:nvSpPr>
        <p:spPr>
          <a:xfrm>
            <a:off x="5141844" y="2558407"/>
            <a:ext cx="614900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quick</a:t>
            </a:r>
            <a:r>
              <a:rPr lang="en-GB" sz="8000" dirty="0">
                <a:solidFill>
                  <a:srgbClr val="7030A0"/>
                </a:solidFill>
              </a:rPr>
              <a:t>ly</a:t>
            </a:r>
          </a:p>
        </p:txBody>
      </p:sp>
    </p:spTree>
    <p:extLst>
      <p:ext uri="{BB962C8B-B14F-4D97-AF65-F5344CB8AC3E}">
        <p14:creationId xmlns:p14="http://schemas.microsoft.com/office/powerpoint/2010/main" val="120634770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&#10;&#10;Description automatically generated">
            <a:extLst>
              <a:ext uri="{FF2B5EF4-FFF2-40B4-BE49-F238E27FC236}">
                <a16:creationId xmlns:a16="http://schemas.microsoft.com/office/drawing/2014/main" id="{352BE205-BB36-A051-BC54-DC6C7051070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6" name="Picture 5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12D98F40-249E-72C0-CD50-600C3F61873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0161" y="1269404"/>
            <a:ext cx="4948285" cy="3901443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46316C0C-9FB4-9840-152C-3904DE5F0274}"/>
              </a:ext>
            </a:extLst>
          </p:cNvPr>
          <p:cNvSpPr txBox="1"/>
          <p:nvPr/>
        </p:nvSpPr>
        <p:spPr>
          <a:xfrm>
            <a:off x="5141844" y="2558407"/>
            <a:ext cx="665909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quiet + </a:t>
            </a:r>
            <a:r>
              <a:rPr lang="en-GB" sz="8000" dirty="0">
                <a:solidFill>
                  <a:srgbClr val="7030A0"/>
                </a:solidFill>
              </a:rPr>
              <a:t>ly</a:t>
            </a:r>
            <a:r>
              <a:rPr lang="en-GB" sz="8000" dirty="0">
                <a:solidFill>
                  <a:schemeClr val="bg1"/>
                </a:solidFill>
              </a:rPr>
              <a:t> = ?</a:t>
            </a:r>
            <a:endParaRPr lang="en-GB" sz="8000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87522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&#10;&#10;Description automatically generated">
            <a:extLst>
              <a:ext uri="{FF2B5EF4-FFF2-40B4-BE49-F238E27FC236}">
                <a16:creationId xmlns:a16="http://schemas.microsoft.com/office/drawing/2014/main" id="{352BE205-BB36-A051-BC54-DC6C7051070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6" name="Picture 5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12D98F40-249E-72C0-CD50-600C3F61873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0161" y="1269404"/>
            <a:ext cx="4948285" cy="3901443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46316C0C-9FB4-9840-152C-3904DE5F0274}"/>
              </a:ext>
            </a:extLst>
          </p:cNvPr>
          <p:cNvSpPr txBox="1"/>
          <p:nvPr/>
        </p:nvSpPr>
        <p:spPr>
          <a:xfrm>
            <a:off x="5141844" y="2558407"/>
            <a:ext cx="614900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quiet</a:t>
            </a:r>
            <a:r>
              <a:rPr lang="en-GB" sz="8000" dirty="0">
                <a:solidFill>
                  <a:srgbClr val="7030A0"/>
                </a:solidFill>
              </a:rPr>
              <a:t>ly</a:t>
            </a:r>
          </a:p>
        </p:txBody>
      </p:sp>
    </p:spTree>
    <p:extLst>
      <p:ext uri="{BB962C8B-B14F-4D97-AF65-F5344CB8AC3E}">
        <p14:creationId xmlns:p14="http://schemas.microsoft.com/office/powerpoint/2010/main" val="83732050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44BA3314-2BFD-A0FE-6675-483C09C4BA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232BD2BC-AA9A-6232-BE42-E76045D06D7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2353" y="1194405"/>
            <a:ext cx="3962754" cy="3697191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A90A49D0-5C2E-4EC1-7CDB-8D27A7AE82DA}"/>
              </a:ext>
            </a:extLst>
          </p:cNvPr>
          <p:cNvSpPr txBox="1"/>
          <p:nvPr/>
        </p:nvSpPr>
        <p:spPr>
          <a:xfrm>
            <a:off x="5141844" y="2558407"/>
            <a:ext cx="614900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kind + </a:t>
            </a:r>
            <a:r>
              <a:rPr lang="en-GB" sz="8000" dirty="0">
                <a:solidFill>
                  <a:srgbClr val="7030A0"/>
                </a:solidFill>
              </a:rPr>
              <a:t>ly</a:t>
            </a:r>
            <a:r>
              <a:rPr lang="en-GB" sz="8000" dirty="0">
                <a:solidFill>
                  <a:schemeClr val="bg1"/>
                </a:solidFill>
              </a:rPr>
              <a:t> = ?</a:t>
            </a:r>
            <a:endParaRPr lang="en-GB" sz="8000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097793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D18852A6-4433-ED03-F4D5-F733DB61B0B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118" t="1749" r="15443"/>
          <a:stretch/>
        </p:blipFill>
        <p:spPr>
          <a:xfrm>
            <a:off x="13648" y="0"/>
            <a:ext cx="12178352" cy="689787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27103" y="2124891"/>
            <a:ext cx="9441787" cy="1184366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Suffix -ly</a:t>
            </a: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1A9D7F0A-D3DB-8612-F15A-AF56CA970FA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27260" y="217780"/>
            <a:ext cx="2092311" cy="739911"/>
          </a:xfrm>
          <a:prstGeom prst="rect">
            <a:avLst/>
          </a:prstGeom>
        </p:spPr>
      </p:pic>
      <p:pic>
        <p:nvPicPr>
          <p:cNvPr id="9" name="Picture 8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91D39B69-3D3A-8B4C-EF45-C216A4C3A109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14422" y="-2922353"/>
            <a:ext cx="3598449" cy="276708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0" name="Picture 9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D93D7FEA-A741-6391-4FF0-FC27900B36EE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879312" y="3848777"/>
            <a:ext cx="2148583" cy="340202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-4.44444E-6 L 0.22682 0.54375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341" y="271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2.22222E-6 L -0.23099 -0.05394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549" y="-270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44BA3314-2BFD-A0FE-6675-483C09C4BA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232BD2BC-AA9A-6232-BE42-E76045D06D7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2353" y="1194405"/>
            <a:ext cx="3962754" cy="3697191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A90A49D0-5C2E-4EC1-7CDB-8D27A7AE82DA}"/>
              </a:ext>
            </a:extLst>
          </p:cNvPr>
          <p:cNvSpPr txBox="1"/>
          <p:nvPr/>
        </p:nvSpPr>
        <p:spPr>
          <a:xfrm>
            <a:off x="5141844" y="2558407"/>
            <a:ext cx="614900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kind</a:t>
            </a:r>
            <a:r>
              <a:rPr lang="en-GB" sz="8000" dirty="0">
                <a:solidFill>
                  <a:srgbClr val="7030A0"/>
                </a:solidFill>
              </a:rPr>
              <a:t>ly</a:t>
            </a:r>
          </a:p>
        </p:txBody>
      </p:sp>
    </p:spTree>
    <p:extLst>
      <p:ext uri="{BB962C8B-B14F-4D97-AF65-F5344CB8AC3E}">
        <p14:creationId xmlns:p14="http://schemas.microsoft.com/office/powerpoint/2010/main" val="3152390009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26A65214-72A1-11DC-C574-146EC601693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6" name="Picture 5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9CA2F997-FC12-ADD1-B73B-7DCB237EE80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47062" y="1530644"/>
            <a:ext cx="2946768" cy="3796707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F447A508-2392-4705-D7E7-3D7CAAE4002B}"/>
              </a:ext>
            </a:extLst>
          </p:cNvPr>
          <p:cNvSpPr txBox="1"/>
          <p:nvPr/>
        </p:nvSpPr>
        <p:spPr>
          <a:xfrm>
            <a:off x="5141844" y="2558407"/>
            <a:ext cx="614900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gent + </a:t>
            </a:r>
            <a:r>
              <a:rPr lang="en-GB" sz="8000" dirty="0">
                <a:solidFill>
                  <a:srgbClr val="7030A0"/>
                </a:solidFill>
              </a:rPr>
              <a:t>ly</a:t>
            </a:r>
            <a:r>
              <a:rPr lang="en-GB" sz="8000" dirty="0">
                <a:solidFill>
                  <a:schemeClr val="bg1"/>
                </a:solidFill>
              </a:rPr>
              <a:t> = ?</a:t>
            </a:r>
            <a:endParaRPr lang="en-GB" sz="8000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053578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26A65214-72A1-11DC-C574-146EC601693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6" name="Picture 5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9CA2F997-FC12-ADD1-B73B-7DCB237EE80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47062" y="1530644"/>
            <a:ext cx="2946768" cy="3796707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F447A508-2392-4705-D7E7-3D7CAAE4002B}"/>
              </a:ext>
            </a:extLst>
          </p:cNvPr>
          <p:cNvSpPr txBox="1"/>
          <p:nvPr/>
        </p:nvSpPr>
        <p:spPr>
          <a:xfrm>
            <a:off x="5141844" y="2558407"/>
            <a:ext cx="614900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gent</a:t>
            </a:r>
            <a:r>
              <a:rPr lang="en-GB" sz="8000" dirty="0">
                <a:solidFill>
                  <a:srgbClr val="7030A0"/>
                </a:solidFill>
              </a:rPr>
              <a:t>ly</a:t>
            </a:r>
          </a:p>
        </p:txBody>
      </p:sp>
    </p:spTree>
    <p:extLst>
      <p:ext uri="{BB962C8B-B14F-4D97-AF65-F5344CB8AC3E}">
        <p14:creationId xmlns:p14="http://schemas.microsoft.com/office/powerpoint/2010/main" val="3871369585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55EF2219-53CD-5E1C-C9AD-A11BF91276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6" name="Picture 5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12D98F40-249E-72C0-CD50-600C3F61873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0161" y="1269404"/>
            <a:ext cx="4948285" cy="3901443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FCDAD0AC-1418-AAA9-1590-44925E654E7E}"/>
              </a:ext>
            </a:extLst>
          </p:cNvPr>
          <p:cNvSpPr txBox="1"/>
          <p:nvPr/>
        </p:nvSpPr>
        <p:spPr>
          <a:xfrm>
            <a:off x="5141843" y="2558407"/>
            <a:ext cx="655892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brave + </a:t>
            </a:r>
            <a:r>
              <a:rPr lang="en-GB" sz="8000" dirty="0">
                <a:solidFill>
                  <a:srgbClr val="7030A0"/>
                </a:solidFill>
              </a:rPr>
              <a:t>ly</a:t>
            </a:r>
            <a:r>
              <a:rPr lang="en-GB" sz="8000" dirty="0">
                <a:solidFill>
                  <a:schemeClr val="bg1"/>
                </a:solidFill>
              </a:rPr>
              <a:t> = ?</a:t>
            </a:r>
            <a:endParaRPr lang="en-GB" sz="8000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6066064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55EF2219-53CD-5E1C-C9AD-A11BF91276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6" name="Picture 5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12D98F40-249E-72C0-CD50-600C3F61873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0161" y="1269404"/>
            <a:ext cx="4948285" cy="3901443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FCDAD0AC-1418-AAA9-1590-44925E654E7E}"/>
              </a:ext>
            </a:extLst>
          </p:cNvPr>
          <p:cNvSpPr txBox="1"/>
          <p:nvPr/>
        </p:nvSpPr>
        <p:spPr>
          <a:xfrm>
            <a:off x="5141844" y="2558407"/>
            <a:ext cx="614900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brave</a:t>
            </a:r>
            <a:r>
              <a:rPr lang="en-GB" sz="8000" dirty="0">
                <a:solidFill>
                  <a:srgbClr val="7030A0"/>
                </a:solidFill>
              </a:rPr>
              <a:t>ly</a:t>
            </a:r>
          </a:p>
        </p:txBody>
      </p:sp>
    </p:spTree>
    <p:extLst>
      <p:ext uri="{BB962C8B-B14F-4D97-AF65-F5344CB8AC3E}">
        <p14:creationId xmlns:p14="http://schemas.microsoft.com/office/powerpoint/2010/main" val="2137193218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55AFBD35-CB66-0872-3D09-E6A73420EC4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232BD2BC-AA9A-6232-BE42-E76045D06D7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2353" y="1194405"/>
            <a:ext cx="3962754" cy="3697191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0138722C-F227-BCCA-ADDE-B581D1C5C164}"/>
              </a:ext>
            </a:extLst>
          </p:cNvPr>
          <p:cNvSpPr txBox="1"/>
          <p:nvPr/>
        </p:nvSpPr>
        <p:spPr>
          <a:xfrm>
            <a:off x="4779035" y="2558407"/>
            <a:ext cx="705640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actual + </a:t>
            </a:r>
            <a:r>
              <a:rPr lang="en-GB" sz="8000" dirty="0">
                <a:solidFill>
                  <a:srgbClr val="7030A0"/>
                </a:solidFill>
              </a:rPr>
              <a:t>ly</a:t>
            </a:r>
            <a:r>
              <a:rPr lang="en-GB" sz="8000" dirty="0">
                <a:solidFill>
                  <a:schemeClr val="bg1"/>
                </a:solidFill>
              </a:rPr>
              <a:t> = ?</a:t>
            </a:r>
            <a:endParaRPr lang="en-GB" sz="8000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9240985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55AFBD35-CB66-0872-3D09-E6A73420EC4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232BD2BC-AA9A-6232-BE42-E76045D06D7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2353" y="1194405"/>
            <a:ext cx="3962754" cy="3697191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0138722C-F227-BCCA-ADDE-B581D1C5C164}"/>
              </a:ext>
            </a:extLst>
          </p:cNvPr>
          <p:cNvSpPr txBox="1"/>
          <p:nvPr/>
        </p:nvSpPr>
        <p:spPr>
          <a:xfrm>
            <a:off x="5141844" y="2558407"/>
            <a:ext cx="614900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actual</a:t>
            </a:r>
            <a:r>
              <a:rPr lang="en-GB" sz="8000" dirty="0">
                <a:solidFill>
                  <a:srgbClr val="7030A0"/>
                </a:solidFill>
              </a:rPr>
              <a:t>ly</a:t>
            </a:r>
          </a:p>
        </p:txBody>
      </p:sp>
    </p:spTree>
    <p:extLst>
      <p:ext uri="{BB962C8B-B14F-4D97-AF65-F5344CB8AC3E}">
        <p14:creationId xmlns:p14="http://schemas.microsoft.com/office/powerpoint/2010/main" val="1687802822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8B0ABD4A-8F17-4638-B695-2F50669CA8B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6" name="Picture 5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9CA2F997-FC12-ADD1-B73B-7DCB237EE80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3202" y="1983492"/>
            <a:ext cx="2946768" cy="3796707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8B54AE64-24D8-EAAD-24DD-C910FFBE58FA}"/>
              </a:ext>
            </a:extLst>
          </p:cNvPr>
          <p:cNvSpPr txBox="1"/>
          <p:nvPr/>
        </p:nvSpPr>
        <p:spPr>
          <a:xfrm>
            <a:off x="2592280" y="2558407"/>
            <a:ext cx="899882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occasional + </a:t>
            </a:r>
            <a:r>
              <a:rPr lang="en-GB" sz="8000" dirty="0">
                <a:solidFill>
                  <a:srgbClr val="7030A0"/>
                </a:solidFill>
              </a:rPr>
              <a:t>ly</a:t>
            </a:r>
            <a:r>
              <a:rPr lang="en-GB" sz="8000" dirty="0">
                <a:solidFill>
                  <a:schemeClr val="bg1"/>
                </a:solidFill>
              </a:rPr>
              <a:t> = ?</a:t>
            </a:r>
            <a:endParaRPr lang="en-GB" sz="8000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9805790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8B0ABD4A-8F17-4638-B695-2F50669CA8B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6" name="Picture 5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9CA2F997-FC12-ADD1-B73B-7DCB237EE80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47062" y="1530644"/>
            <a:ext cx="2946768" cy="3796707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8B54AE64-24D8-EAAD-24DD-C910FFBE58FA}"/>
              </a:ext>
            </a:extLst>
          </p:cNvPr>
          <p:cNvSpPr txBox="1"/>
          <p:nvPr/>
        </p:nvSpPr>
        <p:spPr>
          <a:xfrm>
            <a:off x="4892511" y="2558407"/>
            <a:ext cx="639834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occasional</a:t>
            </a:r>
            <a:r>
              <a:rPr lang="en-GB" sz="8000" dirty="0">
                <a:solidFill>
                  <a:srgbClr val="7030A0"/>
                </a:solidFill>
              </a:rPr>
              <a:t>ly</a:t>
            </a:r>
          </a:p>
        </p:txBody>
      </p:sp>
    </p:spTree>
    <p:extLst>
      <p:ext uri="{BB962C8B-B14F-4D97-AF65-F5344CB8AC3E}">
        <p14:creationId xmlns:p14="http://schemas.microsoft.com/office/powerpoint/2010/main" val="866978824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158477F0-E077-7840-AF34-7B4D8225A75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31938AE-C7D9-634F-66A1-F3735A64F606}"/>
              </a:ext>
            </a:extLst>
          </p:cNvPr>
          <p:cNvSpPr txBox="1">
            <a:spLocks/>
          </p:cNvSpPr>
          <p:nvPr/>
        </p:nvSpPr>
        <p:spPr>
          <a:xfrm>
            <a:off x="685020" y="373264"/>
            <a:ext cx="10771484" cy="697890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/>
                <a:ea typeface="Andika" panose="02000000000000000000" pitchFamily="2" charset="0"/>
                <a:cs typeface="Andika" panose="02000000000000000000" pitchFamily="2" charset="0"/>
              </a:rPr>
              <a:t>A lot of words ending -</a:t>
            </a:r>
            <a:r>
              <a:rPr lang="en-GB" sz="3600" b="1" u="sng" dirty="0">
                <a:solidFill>
                  <a:schemeClr val="bg1"/>
                </a:solidFill>
                <a:latin typeface="Andika"/>
                <a:ea typeface="Andika" panose="02000000000000000000" pitchFamily="2" charset="0"/>
                <a:cs typeface="Andika" panose="02000000000000000000" pitchFamily="2" charset="0"/>
              </a:rPr>
              <a:t>ly</a:t>
            </a:r>
            <a:r>
              <a:rPr lang="en-GB" sz="3600" dirty="0">
                <a:solidFill>
                  <a:schemeClr val="bg1"/>
                </a:solidFill>
                <a:latin typeface="Andika"/>
                <a:ea typeface="Andika" panose="02000000000000000000" pitchFamily="2" charset="0"/>
                <a:cs typeface="Andika" panose="02000000000000000000" pitchFamily="2" charset="0"/>
              </a:rPr>
              <a:t> are </a:t>
            </a:r>
            <a:r>
              <a:rPr lang="en-GB" sz="3600" b="1" u="sng" dirty="0">
                <a:solidFill>
                  <a:schemeClr val="bg1"/>
                </a:solidFill>
                <a:latin typeface="Andika"/>
                <a:ea typeface="Andika" panose="02000000000000000000" pitchFamily="2" charset="0"/>
                <a:cs typeface="Andika" panose="02000000000000000000" pitchFamily="2" charset="0"/>
              </a:rPr>
              <a:t>adverbs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4D89600-640D-7F15-B162-3FFBC8D092E8}"/>
              </a:ext>
            </a:extLst>
          </p:cNvPr>
          <p:cNvSpPr txBox="1">
            <a:spLocks/>
          </p:cNvSpPr>
          <p:nvPr/>
        </p:nvSpPr>
        <p:spPr>
          <a:xfrm>
            <a:off x="735496" y="1214925"/>
            <a:ext cx="10721008" cy="751259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ln>
            <a:solidFill>
              <a:srgbClr val="EF8023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Adverbs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  <a:r>
              <a:rPr lang="en-GB" sz="3600" b="1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describe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a </a:t>
            </a:r>
            <a:r>
              <a:rPr lang="en-GB" sz="36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verb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. 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BCC8543-7B8D-F0F1-64E8-334E936C584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07141" y="4877010"/>
            <a:ext cx="1484859" cy="1913138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28F65089-DCE5-A939-7657-7C216F41B0DF}"/>
              </a:ext>
            </a:extLst>
          </p:cNvPr>
          <p:cNvSpPr txBox="1">
            <a:spLocks/>
          </p:cNvSpPr>
          <p:nvPr/>
        </p:nvSpPr>
        <p:spPr>
          <a:xfrm>
            <a:off x="735496" y="3219994"/>
            <a:ext cx="10721008" cy="1750422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The girl sat sadly on the chair.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1F692DA-94BF-8CCC-B878-72F0199FE1AE}"/>
              </a:ext>
            </a:extLst>
          </p:cNvPr>
          <p:cNvSpPr txBox="1"/>
          <p:nvPr/>
        </p:nvSpPr>
        <p:spPr>
          <a:xfrm>
            <a:off x="2680465" y="2246576"/>
            <a:ext cx="271707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/>
              <a:t>verb</a:t>
            </a:r>
            <a:endParaRPr lang="en-GB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262C0ED-0845-01BE-0FB1-4732037B665A}"/>
              </a:ext>
            </a:extLst>
          </p:cNvPr>
          <p:cNvSpPr txBox="1"/>
          <p:nvPr/>
        </p:nvSpPr>
        <p:spPr>
          <a:xfrm>
            <a:off x="5497688" y="2246576"/>
            <a:ext cx="271707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/>
              <a:t>adverb</a:t>
            </a:r>
            <a:endParaRPr lang="en-GB" dirty="0"/>
          </a:p>
        </p:txBody>
      </p: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C905922B-0F29-5B27-C076-12E25E8CCDC9}"/>
              </a:ext>
            </a:extLst>
          </p:cNvPr>
          <p:cNvCxnSpPr>
            <a:cxnSpLocks/>
          </p:cNvCxnSpPr>
          <p:nvPr/>
        </p:nvCxnSpPr>
        <p:spPr>
          <a:xfrm>
            <a:off x="4178339" y="2900925"/>
            <a:ext cx="461554" cy="925744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4639AEA6-1816-5A1C-D172-BB754AEEE710}"/>
              </a:ext>
            </a:extLst>
          </p:cNvPr>
          <p:cNvCxnSpPr>
            <a:cxnSpLocks/>
          </p:cNvCxnSpPr>
          <p:nvPr/>
        </p:nvCxnSpPr>
        <p:spPr>
          <a:xfrm flipH="1">
            <a:off x="5728465" y="2900925"/>
            <a:ext cx="418011" cy="925744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199FB57B-62F4-7AD6-83D4-5BE69901FFEE}"/>
              </a:ext>
            </a:extLst>
          </p:cNvPr>
          <p:cNvSpPr txBox="1"/>
          <p:nvPr/>
        </p:nvSpPr>
        <p:spPr>
          <a:xfrm>
            <a:off x="652067" y="5290945"/>
            <a:ext cx="1013850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/>
              <a:t>The adverb (sadly) describes the verb (sat).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319262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  <p:bldP spid="2" grpId="0"/>
      <p:bldP spid="8" grpId="0"/>
      <p:bldP spid="1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Background pattern&#10;&#10;Description automatically generated">
            <a:extLst>
              <a:ext uri="{FF2B5EF4-FFF2-40B4-BE49-F238E27FC236}">
                <a16:creationId xmlns:a16="http://schemas.microsoft.com/office/drawing/2014/main" id="{AEA99CFB-BE88-B71A-5D3D-C38FFB5FAE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BCC8543-7B8D-F0F1-64E8-334E936C584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07141" y="4877010"/>
            <a:ext cx="1484859" cy="1913138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5CCBF33E-F4D1-AF1C-1778-F8CA865DAD3B}"/>
              </a:ext>
            </a:extLst>
          </p:cNvPr>
          <p:cNvSpPr txBox="1">
            <a:spLocks/>
          </p:cNvSpPr>
          <p:nvPr/>
        </p:nvSpPr>
        <p:spPr>
          <a:xfrm>
            <a:off x="748901" y="722866"/>
            <a:ext cx="10694196" cy="1716811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Does anyone know what a </a:t>
            </a:r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suffix 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is? </a:t>
            </a:r>
          </a:p>
        </p:txBody>
      </p:sp>
    </p:spTree>
    <p:extLst>
      <p:ext uri="{BB962C8B-B14F-4D97-AF65-F5344CB8AC3E}">
        <p14:creationId xmlns:p14="http://schemas.microsoft.com/office/powerpoint/2010/main" val="3449067523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04F11F9D-CE4B-B910-EF2C-05BD4A36F03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31938AE-C7D9-634F-66A1-F3735A64F606}"/>
              </a:ext>
            </a:extLst>
          </p:cNvPr>
          <p:cNvSpPr txBox="1">
            <a:spLocks/>
          </p:cNvSpPr>
          <p:nvPr/>
        </p:nvSpPr>
        <p:spPr>
          <a:xfrm>
            <a:off x="251013" y="373263"/>
            <a:ext cx="11739704" cy="1139255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If we swap the adverb, it can change the meaning or imagery of a sentence.</a:t>
            </a:r>
            <a:endParaRPr lang="en-GB" sz="3600" b="1" u="sng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BCC8543-7B8D-F0F1-64E8-334E936C584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07141" y="4877010"/>
            <a:ext cx="1484859" cy="1913138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28F65089-DCE5-A939-7657-7C216F41B0DF}"/>
              </a:ext>
            </a:extLst>
          </p:cNvPr>
          <p:cNvSpPr txBox="1">
            <a:spLocks/>
          </p:cNvSpPr>
          <p:nvPr/>
        </p:nvSpPr>
        <p:spPr>
          <a:xfrm>
            <a:off x="652067" y="2553789"/>
            <a:ext cx="10721008" cy="1750422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The girl sat nervously on the chair.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1F692DA-94BF-8CCC-B878-72F0199FE1AE}"/>
              </a:ext>
            </a:extLst>
          </p:cNvPr>
          <p:cNvSpPr txBox="1"/>
          <p:nvPr/>
        </p:nvSpPr>
        <p:spPr>
          <a:xfrm>
            <a:off x="2597036" y="1580371"/>
            <a:ext cx="271707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/>
              <a:t>verb</a:t>
            </a:r>
            <a:endParaRPr lang="en-GB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262C0ED-0845-01BE-0FB1-4732037B665A}"/>
              </a:ext>
            </a:extLst>
          </p:cNvPr>
          <p:cNvSpPr txBox="1"/>
          <p:nvPr/>
        </p:nvSpPr>
        <p:spPr>
          <a:xfrm>
            <a:off x="5414259" y="1580371"/>
            <a:ext cx="271707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/>
              <a:t>adverb</a:t>
            </a:r>
            <a:endParaRPr lang="en-GB" dirty="0"/>
          </a:p>
        </p:txBody>
      </p: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C905922B-0F29-5B27-C076-12E25E8CCDC9}"/>
              </a:ext>
            </a:extLst>
          </p:cNvPr>
          <p:cNvCxnSpPr>
            <a:cxnSpLocks/>
          </p:cNvCxnSpPr>
          <p:nvPr/>
        </p:nvCxnSpPr>
        <p:spPr>
          <a:xfrm>
            <a:off x="4094910" y="2234720"/>
            <a:ext cx="0" cy="925744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4639AEA6-1816-5A1C-D172-BB754AEEE710}"/>
              </a:ext>
            </a:extLst>
          </p:cNvPr>
          <p:cNvCxnSpPr>
            <a:cxnSpLocks/>
          </p:cNvCxnSpPr>
          <p:nvPr/>
        </p:nvCxnSpPr>
        <p:spPr>
          <a:xfrm flipH="1">
            <a:off x="5645036" y="2234720"/>
            <a:ext cx="418011" cy="925744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199FB57B-62F4-7AD6-83D4-5BE69901FFEE}"/>
              </a:ext>
            </a:extLst>
          </p:cNvPr>
          <p:cNvSpPr txBox="1"/>
          <p:nvPr/>
        </p:nvSpPr>
        <p:spPr>
          <a:xfrm>
            <a:off x="685020" y="4777139"/>
            <a:ext cx="10138504" cy="1464231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GB" sz="4000" dirty="0"/>
              <a:t>The change of adverb from </a:t>
            </a:r>
            <a:r>
              <a:rPr lang="en-GB" sz="4000" u="sng" dirty="0"/>
              <a:t>sadly</a:t>
            </a:r>
            <a:r>
              <a:rPr lang="en-GB" sz="4000" dirty="0"/>
              <a:t> to </a:t>
            </a:r>
            <a:r>
              <a:rPr lang="en-GB" sz="4000" u="sng" dirty="0"/>
              <a:t>nervously</a:t>
            </a:r>
            <a:r>
              <a:rPr lang="en-GB" sz="4000" dirty="0"/>
              <a:t> changes the image created.</a:t>
            </a:r>
            <a:endParaRPr lang="en-GB" sz="1600" dirty="0"/>
          </a:p>
        </p:txBody>
      </p:sp>
    </p:spTree>
    <p:extLst>
      <p:ext uri="{BB962C8B-B14F-4D97-AF65-F5344CB8AC3E}">
        <p14:creationId xmlns:p14="http://schemas.microsoft.com/office/powerpoint/2010/main" val="4122323965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hape, background pattern&#10;&#10;Description automatically generated">
            <a:extLst>
              <a:ext uri="{FF2B5EF4-FFF2-40B4-BE49-F238E27FC236}">
                <a16:creationId xmlns:a16="http://schemas.microsoft.com/office/drawing/2014/main" id="{DAAF9120-89EE-64AB-505E-BC02CDA3F78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C18BFB3-244E-B356-A75C-21923CAB1E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6187" y="192071"/>
            <a:ext cx="11770659" cy="939557"/>
          </a:xfrm>
          <a:prstGeom prst="roundRect">
            <a:avLst/>
          </a:prstGeom>
          <a:solidFill>
            <a:srgbClr val="002060"/>
          </a:solidFill>
        </p:spPr>
        <p:txBody>
          <a:bodyPr>
            <a:norm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Can you turn these words into </a:t>
            </a:r>
            <a:r>
              <a:rPr lang="en-US" b="1" u="sng" dirty="0">
                <a:solidFill>
                  <a:schemeClr val="bg1"/>
                </a:solidFill>
              </a:rPr>
              <a:t>adverbs</a:t>
            </a:r>
            <a:r>
              <a:rPr lang="en-US" dirty="0">
                <a:solidFill>
                  <a:schemeClr val="bg1"/>
                </a:solidFill>
              </a:rPr>
              <a:t>?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7AB1E10-7F67-B368-C487-21B635EB2335}"/>
              </a:ext>
            </a:extLst>
          </p:cNvPr>
          <p:cNvSpPr txBox="1"/>
          <p:nvPr/>
        </p:nvSpPr>
        <p:spPr>
          <a:xfrm>
            <a:off x="1718425" y="2393774"/>
            <a:ext cx="3479428" cy="510778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Andika" panose="02000000000000000000" pitchFamily="2" charset="0"/>
              </a:rPr>
              <a:t>Ends in a consonant.</a:t>
            </a:r>
          </a:p>
        </p:txBody>
      </p: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A3502A38-307A-B57C-756B-273BA79F90C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44856" y="1414392"/>
            <a:ext cx="1762125" cy="753588"/>
          </a:xfrm>
          <a:prstGeom prst="roundRect">
            <a:avLst/>
          </a:prstGeom>
          <a:solidFill>
            <a:srgbClr val="7030A0"/>
          </a:solidFill>
        </p:spPr>
        <p:txBody>
          <a:bodyPr anchor="ctr">
            <a:normAutofit fontScale="92500"/>
          </a:bodyPr>
          <a:lstStyle/>
          <a:p>
            <a:pPr marL="0" indent="0" algn="ctr">
              <a:lnSpc>
                <a:spcPct val="150000"/>
              </a:lnSpc>
              <a:buNone/>
            </a:pPr>
            <a:r>
              <a:rPr lang="en-US" sz="3000" dirty="0">
                <a:solidFill>
                  <a:schemeClr val="bg1"/>
                </a:solidFill>
              </a:rPr>
              <a:t>slow</a:t>
            </a:r>
            <a:endParaRPr lang="en-US" sz="3000" b="1" dirty="0">
              <a:solidFill>
                <a:schemeClr val="bg1"/>
              </a:solidFill>
            </a:endParaRPr>
          </a:p>
        </p:txBody>
      </p:sp>
      <p:sp>
        <p:nvSpPr>
          <p:cNvPr id="19" name="Content Placeholder 2">
            <a:extLst>
              <a:ext uri="{FF2B5EF4-FFF2-40B4-BE49-F238E27FC236}">
                <a16:creationId xmlns:a16="http://schemas.microsoft.com/office/drawing/2014/main" id="{0D14500B-5A7A-ECFE-B75F-2E62AB7B5ABF}"/>
              </a:ext>
            </a:extLst>
          </p:cNvPr>
          <p:cNvSpPr txBox="1">
            <a:spLocks/>
          </p:cNvSpPr>
          <p:nvPr/>
        </p:nvSpPr>
        <p:spPr>
          <a:xfrm>
            <a:off x="7867762" y="1410339"/>
            <a:ext cx="1762125" cy="753588"/>
          </a:xfrm>
          <a:prstGeom prst="roundRect">
            <a:avLst/>
          </a:prstGeom>
          <a:solidFill>
            <a:srgbClr val="7030A0"/>
          </a:solidFill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60000"/>
              </a:lnSpc>
              <a:buFont typeface="Arial" panose="020B0604020202020204" pitchFamily="34" charset="0"/>
              <a:buNone/>
            </a:pPr>
            <a:r>
              <a:rPr lang="en-US" sz="3000" dirty="0">
                <a:solidFill>
                  <a:schemeClr val="bg1"/>
                </a:solidFill>
                <a:latin typeface="Andika" panose="02000000000000000000" pitchFamily="2" charset="0"/>
              </a:rPr>
              <a:t>slowly</a:t>
            </a:r>
          </a:p>
        </p:txBody>
      </p:sp>
      <p:sp>
        <p:nvSpPr>
          <p:cNvPr id="20" name="Content Placeholder 2">
            <a:extLst>
              <a:ext uri="{FF2B5EF4-FFF2-40B4-BE49-F238E27FC236}">
                <a16:creationId xmlns:a16="http://schemas.microsoft.com/office/drawing/2014/main" id="{0B528C2F-C503-F86E-4E13-CCA38F89CC0A}"/>
              </a:ext>
            </a:extLst>
          </p:cNvPr>
          <p:cNvSpPr txBox="1">
            <a:spLocks/>
          </p:cNvSpPr>
          <p:nvPr/>
        </p:nvSpPr>
        <p:spPr>
          <a:xfrm>
            <a:off x="7867762" y="3226736"/>
            <a:ext cx="1762125" cy="753588"/>
          </a:xfrm>
          <a:prstGeom prst="roundRect">
            <a:avLst/>
          </a:prstGeom>
          <a:solidFill>
            <a:srgbClr val="7030A0"/>
          </a:solidFill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70000"/>
              </a:lnSpc>
              <a:buFont typeface="Arial" panose="020B0604020202020204" pitchFamily="34" charset="0"/>
              <a:buNone/>
            </a:pPr>
            <a:r>
              <a:rPr lang="en-US" sz="3000" dirty="0">
                <a:solidFill>
                  <a:schemeClr val="bg1"/>
                </a:solidFill>
                <a:latin typeface="Andika" panose="02000000000000000000" pitchFamily="2" charset="0"/>
              </a:rPr>
              <a:t>lively</a:t>
            </a:r>
          </a:p>
        </p:txBody>
      </p: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A2D8E665-C43B-5FD5-E93B-98B266CC91CA}"/>
              </a:ext>
            </a:extLst>
          </p:cNvPr>
          <p:cNvCxnSpPr>
            <a:cxnSpLocks/>
          </p:cNvCxnSpPr>
          <p:nvPr/>
        </p:nvCxnSpPr>
        <p:spPr>
          <a:xfrm>
            <a:off x="6609507" y="1818618"/>
            <a:ext cx="985838" cy="0"/>
          </a:xfrm>
          <a:prstGeom prst="straightConnector1">
            <a:avLst/>
          </a:prstGeom>
          <a:ln w="63500"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Content Placeholder 2">
            <a:extLst>
              <a:ext uri="{FF2B5EF4-FFF2-40B4-BE49-F238E27FC236}">
                <a16:creationId xmlns:a16="http://schemas.microsoft.com/office/drawing/2014/main" id="{4F852BF3-7653-B0A8-408C-128996120517}"/>
              </a:ext>
            </a:extLst>
          </p:cNvPr>
          <p:cNvSpPr txBox="1">
            <a:spLocks/>
          </p:cNvSpPr>
          <p:nvPr/>
        </p:nvSpPr>
        <p:spPr>
          <a:xfrm>
            <a:off x="4471430" y="1443185"/>
            <a:ext cx="685516" cy="753588"/>
          </a:xfrm>
          <a:prstGeom prst="roundRect">
            <a:avLst/>
          </a:prstGeom>
          <a:solidFill>
            <a:srgbClr val="7030A0"/>
          </a:solidFill>
        </p:spPr>
        <p:txBody>
          <a:bodyPr vert="horz" lIns="91440" tIns="45720" rIns="91440" bIns="45720" rtlCol="0" anchor="ctr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sz="3000" dirty="0">
                <a:solidFill>
                  <a:schemeClr val="bg1"/>
                </a:solidFill>
              </a:rPr>
              <a:t>+</a:t>
            </a:r>
            <a:endParaRPr lang="en-US" sz="3000" b="1" dirty="0">
              <a:solidFill>
                <a:schemeClr val="bg1"/>
              </a:solidFill>
            </a:endParaRPr>
          </a:p>
        </p:txBody>
      </p:sp>
      <p:sp>
        <p:nvSpPr>
          <p:cNvPr id="23" name="Content Placeholder 2">
            <a:extLst>
              <a:ext uri="{FF2B5EF4-FFF2-40B4-BE49-F238E27FC236}">
                <a16:creationId xmlns:a16="http://schemas.microsoft.com/office/drawing/2014/main" id="{70EDC9AD-5A4A-806E-506A-F22340047863}"/>
              </a:ext>
            </a:extLst>
          </p:cNvPr>
          <p:cNvSpPr txBox="1">
            <a:spLocks/>
          </p:cNvSpPr>
          <p:nvPr/>
        </p:nvSpPr>
        <p:spPr>
          <a:xfrm>
            <a:off x="5321395" y="1429104"/>
            <a:ext cx="943258" cy="753588"/>
          </a:xfrm>
          <a:prstGeom prst="roundRect">
            <a:avLst/>
          </a:prstGeom>
          <a:solidFill>
            <a:srgbClr val="7030A0"/>
          </a:solidFill>
        </p:spPr>
        <p:txBody>
          <a:bodyPr vert="horz" lIns="91440" tIns="45720" rIns="91440" bIns="45720" rtlCol="0" anchor="ctr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sz="3000" b="1" dirty="0">
                <a:solidFill>
                  <a:schemeClr val="bg1"/>
                </a:solidFill>
              </a:rPr>
              <a:t>ly</a:t>
            </a:r>
          </a:p>
        </p:txBody>
      </p:sp>
      <p:sp>
        <p:nvSpPr>
          <p:cNvPr id="25" name="Content Placeholder 2">
            <a:extLst>
              <a:ext uri="{FF2B5EF4-FFF2-40B4-BE49-F238E27FC236}">
                <a16:creationId xmlns:a16="http://schemas.microsoft.com/office/drawing/2014/main" id="{38F52330-21BA-BB09-49D3-2DFE948406C9}"/>
              </a:ext>
            </a:extLst>
          </p:cNvPr>
          <p:cNvSpPr txBox="1">
            <a:spLocks/>
          </p:cNvSpPr>
          <p:nvPr/>
        </p:nvSpPr>
        <p:spPr>
          <a:xfrm>
            <a:off x="2544855" y="3212655"/>
            <a:ext cx="1762125" cy="753588"/>
          </a:xfrm>
          <a:prstGeom prst="roundRect">
            <a:avLst/>
          </a:prstGeom>
          <a:solidFill>
            <a:srgbClr val="7030A0"/>
          </a:solidFill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60000"/>
              </a:lnSpc>
              <a:buFont typeface="Arial" panose="020B0604020202020204" pitchFamily="34" charset="0"/>
              <a:buNone/>
            </a:pPr>
            <a:r>
              <a:rPr lang="en-US" sz="3000" dirty="0">
                <a:solidFill>
                  <a:schemeClr val="bg1"/>
                </a:solidFill>
                <a:latin typeface="Andika" panose="02000000000000000000" pitchFamily="2" charset="0"/>
              </a:rPr>
              <a:t>live</a:t>
            </a:r>
            <a:endParaRPr lang="en-US" sz="3000" b="1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26" name="Content Placeholder 2">
            <a:extLst>
              <a:ext uri="{FF2B5EF4-FFF2-40B4-BE49-F238E27FC236}">
                <a16:creationId xmlns:a16="http://schemas.microsoft.com/office/drawing/2014/main" id="{5C60734B-90AF-E3D4-4821-2F77D898EFC3}"/>
              </a:ext>
            </a:extLst>
          </p:cNvPr>
          <p:cNvSpPr txBox="1">
            <a:spLocks/>
          </p:cNvSpPr>
          <p:nvPr/>
        </p:nvSpPr>
        <p:spPr>
          <a:xfrm>
            <a:off x="4471430" y="3226736"/>
            <a:ext cx="685516" cy="753588"/>
          </a:xfrm>
          <a:prstGeom prst="roundRect">
            <a:avLst/>
          </a:prstGeom>
          <a:solidFill>
            <a:srgbClr val="7030A0"/>
          </a:solidFill>
        </p:spPr>
        <p:txBody>
          <a:bodyPr vert="horz" lIns="91440" tIns="45720" rIns="91440" bIns="45720" rtlCol="0" anchor="ctr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sz="3000" dirty="0">
                <a:solidFill>
                  <a:schemeClr val="bg1"/>
                </a:solidFill>
              </a:rPr>
              <a:t>+</a:t>
            </a:r>
            <a:endParaRPr lang="en-US" sz="3000" b="1" dirty="0">
              <a:solidFill>
                <a:schemeClr val="bg1"/>
              </a:solidFill>
            </a:endParaRPr>
          </a:p>
        </p:txBody>
      </p:sp>
      <p:sp>
        <p:nvSpPr>
          <p:cNvPr id="27" name="Content Placeholder 2">
            <a:extLst>
              <a:ext uri="{FF2B5EF4-FFF2-40B4-BE49-F238E27FC236}">
                <a16:creationId xmlns:a16="http://schemas.microsoft.com/office/drawing/2014/main" id="{F97A2C1C-D861-41CD-BF17-9E4C1EBACCAA}"/>
              </a:ext>
            </a:extLst>
          </p:cNvPr>
          <p:cNvSpPr txBox="1">
            <a:spLocks/>
          </p:cNvSpPr>
          <p:nvPr/>
        </p:nvSpPr>
        <p:spPr>
          <a:xfrm>
            <a:off x="5321395" y="3212655"/>
            <a:ext cx="943258" cy="753588"/>
          </a:xfrm>
          <a:prstGeom prst="roundRect">
            <a:avLst/>
          </a:prstGeom>
          <a:solidFill>
            <a:srgbClr val="7030A0"/>
          </a:solidFill>
        </p:spPr>
        <p:txBody>
          <a:bodyPr vert="horz" lIns="91440" tIns="45720" rIns="91440" bIns="45720" rtlCol="0" anchor="ctr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sz="3000" b="1" dirty="0">
                <a:solidFill>
                  <a:schemeClr val="bg1"/>
                </a:solidFill>
              </a:rPr>
              <a:t>ly</a:t>
            </a:r>
          </a:p>
        </p:txBody>
      </p:sp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D31FBCC7-62BE-8694-42A4-6D4A5962C1B5}"/>
              </a:ext>
            </a:extLst>
          </p:cNvPr>
          <p:cNvCxnSpPr>
            <a:cxnSpLocks/>
          </p:cNvCxnSpPr>
          <p:nvPr/>
        </p:nvCxnSpPr>
        <p:spPr>
          <a:xfrm>
            <a:off x="6609507" y="3617705"/>
            <a:ext cx="985838" cy="0"/>
          </a:xfrm>
          <a:prstGeom prst="straightConnector1">
            <a:avLst/>
          </a:prstGeom>
          <a:ln w="63500"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1" name="Arrow: Right 30">
            <a:extLst>
              <a:ext uri="{FF2B5EF4-FFF2-40B4-BE49-F238E27FC236}">
                <a16:creationId xmlns:a16="http://schemas.microsoft.com/office/drawing/2014/main" id="{52DE81E2-6113-5835-113E-13DC47608B98}"/>
              </a:ext>
            </a:extLst>
          </p:cNvPr>
          <p:cNvSpPr/>
          <p:nvPr/>
        </p:nvSpPr>
        <p:spPr>
          <a:xfrm rot="18089702">
            <a:off x="3271011" y="2164516"/>
            <a:ext cx="463567" cy="221424"/>
          </a:xfrm>
          <a:prstGeom prst="rightArrow">
            <a:avLst/>
          </a:prstGeom>
          <a:solidFill>
            <a:srgbClr val="EF8023"/>
          </a:solidFill>
          <a:ln>
            <a:solidFill>
              <a:srgbClr val="EF802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BF9E0477-653D-8817-329D-69C92879535E}"/>
              </a:ext>
            </a:extLst>
          </p:cNvPr>
          <p:cNvSpPr txBox="1"/>
          <p:nvPr/>
        </p:nvSpPr>
        <p:spPr>
          <a:xfrm>
            <a:off x="2169459" y="4173469"/>
            <a:ext cx="2554942" cy="510778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Andika" panose="02000000000000000000" pitchFamily="2" charset="0"/>
              </a:rPr>
              <a:t>Ends in an “e”.</a:t>
            </a:r>
          </a:p>
        </p:txBody>
      </p:sp>
      <p:sp>
        <p:nvSpPr>
          <p:cNvPr id="33" name="Arrow: Right 32">
            <a:extLst>
              <a:ext uri="{FF2B5EF4-FFF2-40B4-BE49-F238E27FC236}">
                <a16:creationId xmlns:a16="http://schemas.microsoft.com/office/drawing/2014/main" id="{54655A15-16DC-0634-6D2E-D62D43026EFD}"/>
              </a:ext>
            </a:extLst>
          </p:cNvPr>
          <p:cNvSpPr/>
          <p:nvPr/>
        </p:nvSpPr>
        <p:spPr>
          <a:xfrm rot="18089702">
            <a:off x="3226355" y="3944388"/>
            <a:ext cx="463567" cy="221424"/>
          </a:xfrm>
          <a:prstGeom prst="rightArrow">
            <a:avLst/>
          </a:prstGeom>
          <a:solidFill>
            <a:srgbClr val="EF8023"/>
          </a:solidFill>
          <a:ln>
            <a:solidFill>
              <a:srgbClr val="EF802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4" name="Content Placeholder 2">
            <a:extLst>
              <a:ext uri="{FF2B5EF4-FFF2-40B4-BE49-F238E27FC236}">
                <a16:creationId xmlns:a16="http://schemas.microsoft.com/office/drawing/2014/main" id="{E2905C47-A1C9-21E3-B2CD-D2F8E9AB550B}"/>
              </a:ext>
            </a:extLst>
          </p:cNvPr>
          <p:cNvSpPr txBox="1">
            <a:spLocks/>
          </p:cNvSpPr>
          <p:nvPr/>
        </p:nvSpPr>
        <p:spPr>
          <a:xfrm>
            <a:off x="7867761" y="5143655"/>
            <a:ext cx="1762125" cy="753588"/>
          </a:xfrm>
          <a:prstGeom prst="roundRect">
            <a:avLst/>
          </a:prstGeom>
          <a:solidFill>
            <a:srgbClr val="7030A0"/>
          </a:solidFill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70000"/>
              </a:lnSpc>
              <a:buFont typeface="Arial" panose="020B0604020202020204" pitchFamily="34" charset="0"/>
              <a:buNone/>
            </a:pPr>
            <a:r>
              <a:rPr lang="en-US" sz="3000" dirty="0">
                <a:solidFill>
                  <a:schemeClr val="bg1"/>
                </a:solidFill>
                <a:latin typeface="Andika" panose="02000000000000000000" pitchFamily="2" charset="0"/>
              </a:rPr>
              <a:t>usually</a:t>
            </a:r>
          </a:p>
        </p:txBody>
      </p:sp>
      <p:sp>
        <p:nvSpPr>
          <p:cNvPr id="36" name="Content Placeholder 2">
            <a:extLst>
              <a:ext uri="{FF2B5EF4-FFF2-40B4-BE49-F238E27FC236}">
                <a16:creationId xmlns:a16="http://schemas.microsoft.com/office/drawing/2014/main" id="{B89EF37E-8AE0-1F2E-4CA2-B343C7F8D82E}"/>
              </a:ext>
            </a:extLst>
          </p:cNvPr>
          <p:cNvSpPr txBox="1">
            <a:spLocks/>
          </p:cNvSpPr>
          <p:nvPr/>
        </p:nvSpPr>
        <p:spPr>
          <a:xfrm>
            <a:off x="2544854" y="5129574"/>
            <a:ext cx="1762125" cy="753588"/>
          </a:xfrm>
          <a:prstGeom prst="roundRect">
            <a:avLst/>
          </a:prstGeom>
          <a:solidFill>
            <a:srgbClr val="7030A0"/>
          </a:solidFill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60000"/>
              </a:lnSpc>
              <a:buFont typeface="Arial" panose="020B0604020202020204" pitchFamily="34" charset="0"/>
              <a:buNone/>
            </a:pPr>
            <a:r>
              <a:rPr lang="en-US" sz="3000" dirty="0">
                <a:solidFill>
                  <a:schemeClr val="bg1"/>
                </a:solidFill>
                <a:latin typeface="Andika" panose="02000000000000000000" pitchFamily="2" charset="0"/>
              </a:rPr>
              <a:t>usual</a:t>
            </a:r>
            <a:endParaRPr lang="en-US" sz="3000" b="1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37" name="Content Placeholder 2">
            <a:extLst>
              <a:ext uri="{FF2B5EF4-FFF2-40B4-BE49-F238E27FC236}">
                <a16:creationId xmlns:a16="http://schemas.microsoft.com/office/drawing/2014/main" id="{870C009B-357A-D252-C6D8-F36B829475EF}"/>
              </a:ext>
            </a:extLst>
          </p:cNvPr>
          <p:cNvSpPr txBox="1">
            <a:spLocks/>
          </p:cNvSpPr>
          <p:nvPr/>
        </p:nvSpPr>
        <p:spPr>
          <a:xfrm>
            <a:off x="4471429" y="5143655"/>
            <a:ext cx="685516" cy="753588"/>
          </a:xfrm>
          <a:prstGeom prst="roundRect">
            <a:avLst/>
          </a:prstGeom>
          <a:solidFill>
            <a:srgbClr val="7030A0"/>
          </a:solidFill>
        </p:spPr>
        <p:txBody>
          <a:bodyPr vert="horz" lIns="91440" tIns="45720" rIns="91440" bIns="45720" rtlCol="0" anchor="ctr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sz="3000" dirty="0">
                <a:solidFill>
                  <a:schemeClr val="bg1"/>
                </a:solidFill>
              </a:rPr>
              <a:t>+</a:t>
            </a:r>
            <a:endParaRPr lang="en-US" sz="3000" b="1" dirty="0">
              <a:solidFill>
                <a:schemeClr val="bg1"/>
              </a:solidFill>
            </a:endParaRPr>
          </a:p>
        </p:txBody>
      </p:sp>
      <p:sp>
        <p:nvSpPr>
          <p:cNvPr id="38" name="Content Placeholder 2">
            <a:extLst>
              <a:ext uri="{FF2B5EF4-FFF2-40B4-BE49-F238E27FC236}">
                <a16:creationId xmlns:a16="http://schemas.microsoft.com/office/drawing/2014/main" id="{8745D988-C094-EB29-8F14-377DE80448DE}"/>
              </a:ext>
            </a:extLst>
          </p:cNvPr>
          <p:cNvSpPr txBox="1">
            <a:spLocks/>
          </p:cNvSpPr>
          <p:nvPr/>
        </p:nvSpPr>
        <p:spPr>
          <a:xfrm>
            <a:off x="5321394" y="5129574"/>
            <a:ext cx="943258" cy="753588"/>
          </a:xfrm>
          <a:prstGeom prst="roundRect">
            <a:avLst/>
          </a:prstGeom>
          <a:solidFill>
            <a:srgbClr val="7030A0"/>
          </a:solidFill>
        </p:spPr>
        <p:txBody>
          <a:bodyPr vert="horz" lIns="91440" tIns="45720" rIns="91440" bIns="45720" rtlCol="0" anchor="ctr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sz="3000" b="1" dirty="0">
                <a:solidFill>
                  <a:schemeClr val="bg1"/>
                </a:solidFill>
              </a:rPr>
              <a:t>ly</a:t>
            </a:r>
          </a:p>
        </p:txBody>
      </p:sp>
      <p:cxnSp>
        <p:nvCxnSpPr>
          <p:cNvPr id="39" name="Straight Arrow Connector 38">
            <a:extLst>
              <a:ext uri="{FF2B5EF4-FFF2-40B4-BE49-F238E27FC236}">
                <a16:creationId xmlns:a16="http://schemas.microsoft.com/office/drawing/2014/main" id="{F3C584DD-0409-EE1B-F2A0-3578659AF486}"/>
              </a:ext>
            </a:extLst>
          </p:cNvPr>
          <p:cNvCxnSpPr>
            <a:cxnSpLocks/>
          </p:cNvCxnSpPr>
          <p:nvPr/>
        </p:nvCxnSpPr>
        <p:spPr>
          <a:xfrm>
            <a:off x="6609506" y="5534624"/>
            <a:ext cx="985838" cy="0"/>
          </a:xfrm>
          <a:prstGeom prst="straightConnector1">
            <a:avLst/>
          </a:prstGeom>
          <a:ln w="63500"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0" name="TextBox 39">
            <a:extLst>
              <a:ext uri="{FF2B5EF4-FFF2-40B4-BE49-F238E27FC236}">
                <a16:creationId xmlns:a16="http://schemas.microsoft.com/office/drawing/2014/main" id="{C6891B81-D154-8B04-DC4C-D17DAD8B1E66}"/>
              </a:ext>
            </a:extLst>
          </p:cNvPr>
          <p:cNvSpPr txBox="1"/>
          <p:nvPr/>
        </p:nvSpPr>
        <p:spPr>
          <a:xfrm>
            <a:off x="1718425" y="6090388"/>
            <a:ext cx="3479428" cy="510778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Andika" panose="02000000000000000000" pitchFamily="2" charset="0"/>
              </a:rPr>
              <a:t>Ends in a consonant</a:t>
            </a:r>
          </a:p>
        </p:txBody>
      </p:sp>
      <p:sp>
        <p:nvSpPr>
          <p:cNvPr id="41" name="Arrow: Right 40">
            <a:extLst>
              <a:ext uri="{FF2B5EF4-FFF2-40B4-BE49-F238E27FC236}">
                <a16:creationId xmlns:a16="http://schemas.microsoft.com/office/drawing/2014/main" id="{0D755393-BFC9-9B26-AE60-C22E2E197EA8}"/>
              </a:ext>
            </a:extLst>
          </p:cNvPr>
          <p:cNvSpPr/>
          <p:nvPr/>
        </p:nvSpPr>
        <p:spPr>
          <a:xfrm rot="18089702">
            <a:off x="3226354" y="5861307"/>
            <a:ext cx="463567" cy="221424"/>
          </a:xfrm>
          <a:prstGeom prst="rightArrow">
            <a:avLst/>
          </a:prstGeom>
          <a:solidFill>
            <a:srgbClr val="EF8023"/>
          </a:solidFill>
          <a:ln>
            <a:solidFill>
              <a:srgbClr val="EF802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626916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9" grpId="0" animBg="1"/>
      <p:bldP spid="20" grpId="0" animBg="1"/>
      <p:bldP spid="22" grpId="0" animBg="1"/>
      <p:bldP spid="23" grpId="0" animBg="1"/>
      <p:bldP spid="25" grpId="0" animBg="1"/>
      <p:bldP spid="26" grpId="0" animBg="1"/>
      <p:bldP spid="27" grpId="0" animBg="1"/>
      <p:bldP spid="31" grpId="0" animBg="1"/>
      <p:bldP spid="32" grpId="0" animBg="1"/>
      <p:bldP spid="33" grpId="0" animBg="1"/>
      <p:bldP spid="34" grpId="0" animBg="1"/>
      <p:bldP spid="36" grpId="0" animBg="1"/>
      <p:bldP spid="37" grpId="0" animBg="1"/>
      <p:bldP spid="38" grpId="0" animBg="1"/>
      <p:bldP spid="40" grpId="0" animBg="1"/>
      <p:bldP spid="41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AB73B74-B7F1-5B02-10C2-87EE903467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83F7F0DD-08EB-E846-8535-D30F13F1078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1BCE3F66-BAC1-C2E5-EA48-05CA4489D1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22D348F5-DD56-0267-1D31-8DF5DB8E522D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9610586D-C36A-1C3A-4EE3-1BEA8A686F7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3EDD1887-661E-F2C4-CCDD-3D70D09803FC}"/>
              </a:ext>
            </a:extLst>
          </p:cNvPr>
          <p:cNvSpPr txBox="1"/>
          <p:nvPr/>
        </p:nvSpPr>
        <p:spPr>
          <a:xfrm>
            <a:off x="732906" y="2102255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While they scampered around quickly, Milo moved gentally and quetly.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ECFC0D5-35D4-7F58-976E-20655DD8F586}"/>
              </a:ext>
            </a:extLst>
          </p:cNvPr>
          <p:cNvSpPr txBox="1"/>
          <p:nvPr/>
        </p:nvSpPr>
        <p:spPr>
          <a:xfrm>
            <a:off x="683031" y="3574793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To his surprise, the mice were actualy kind and welcoming.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960417B-D212-72A9-9B00-409F7E8250F1}"/>
              </a:ext>
            </a:extLst>
          </p:cNvPr>
          <p:cNvSpPr txBox="1"/>
          <p:nvPr/>
        </p:nvSpPr>
        <p:spPr>
          <a:xfrm>
            <a:off x="673330" y="5097394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The little mice played together occasionaly, sharing laughter and joy.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B83D266-45A2-DC9A-CACE-B8EBD90060A9}"/>
              </a:ext>
            </a:extLst>
          </p:cNvPr>
          <p:cNvSpPr txBox="1"/>
          <p:nvPr/>
        </p:nvSpPr>
        <p:spPr>
          <a:xfrm>
            <a:off x="768927" y="2097549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While they scampered around quickly, Milo moved gent</a:t>
            </a:r>
            <a:r>
              <a:rPr lang="en-GB" sz="3600" u="sng" dirty="0">
                <a:solidFill>
                  <a:srgbClr val="FF0000"/>
                </a:solidFill>
              </a:rPr>
              <a:t>ly</a:t>
            </a:r>
            <a:r>
              <a:rPr lang="en-GB" sz="3600" dirty="0">
                <a:solidFill>
                  <a:schemeClr val="bg1"/>
                </a:solidFill>
              </a:rPr>
              <a:t> and qu</a:t>
            </a:r>
            <a:r>
              <a:rPr lang="en-GB" sz="3600" u="sng" dirty="0">
                <a:solidFill>
                  <a:srgbClr val="FF0000"/>
                </a:solidFill>
              </a:rPr>
              <a:t>i</a:t>
            </a:r>
            <a:r>
              <a:rPr lang="en-GB" sz="3600" dirty="0">
                <a:solidFill>
                  <a:schemeClr val="bg1"/>
                </a:solidFill>
              </a:rPr>
              <a:t>etly.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F1F55F9-FEFF-10A3-B5E7-22365558DF13}"/>
              </a:ext>
            </a:extLst>
          </p:cNvPr>
          <p:cNvSpPr txBox="1"/>
          <p:nvPr/>
        </p:nvSpPr>
        <p:spPr>
          <a:xfrm>
            <a:off x="742606" y="3584919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To his surprise, the mice were actua</a:t>
            </a:r>
            <a:r>
              <a:rPr lang="en-GB" sz="3600" u="sng" dirty="0">
                <a:solidFill>
                  <a:srgbClr val="FF0000"/>
                </a:solidFill>
              </a:rPr>
              <a:t>l</a:t>
            </a:r>
            <a:r>
              <a:rPr lang="en-GB" sz="3600" dirty="0">
                <a:solidFill>
                  <a:schemeClr val="bg1"/>
                </a:solidFill>
              </a:rPr>
              <a:t>ly kind and welcoming.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6294BCD-0CB5-3874-4E39-3E2FEB1EBF44}"/>
              </a:ext>
            </a:extLst>
          </p:cNvPr>
          <p:cNvSpPr txBox="1"/>
          <p:nvPr/>
        </p:nvSpPr>
        <p:spPr>
          <a:xfrm>
            <a:off x="673330" y="5083565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The little mice played together occasiona</a:t>
            </a:r>
            <a:r>
              <a:rPr lang="en-GB" sz="3600" u="sng" dirty="0">
                <a:solidFill>
                  <a:srgbClr val="FF0000"/>
                </a:solidFill>
              </a:rPr>
              <a:t>l</a:t>
            </a:r>
            <a:r>
              <a:rPr lang="en-GB" sz="3600" dirty="0">
                <a:solidFill>
                  <a:schemeClr val="bg1"/>
                </a:solidFill>
              </a:rPr>
              <a:t>ly, sharing laughter and joy. </a:t>
            </a:r>
          </a:p>
        </p:txBody>
      </p:sp>
    </p:spTree>
    <p:extLst>
      <p:ext uri="{BB962C8B-B14F-4D97-AF65-F5344CB8AC3E}">
        <p14:creationId xmlns:p14="http://schemas.microsoft.com/office/powerpoint/2010/main" val="82520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7" grpId="0"/>
      <p:bldP spid="3" grpId="0"/>
      <p:bldP spid="5" grpId="0"/>
      <p:bldP spid="8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5751194D-481E-9C5D-7FA7-4F13A3F54E6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5" name="Picture 4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AEDAD691-208A-0D7D-25BA-7AEC5B59A79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625400" y="4217426"/>
            <a:ext cx="2049449" cy="2640574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06721124"/>
              </p:ext>
            </p:extLst>
          </p:nvPr>
        </p:nvGraphicFramePr>
        <p:xfrm>
          <a:off x="3009494" y="597746"/>
          <a:ext cx="6173010" cy="50224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86505">
                  <a:extLst>
                    <a:ext uri="{9D8B030D-6E8A-4147-A177-3AD203B41FA5}">
                      <a16:colId xmlns:a16="http://schemas.microsoft.com/office/drawing/2014/main" val="100053916"/>
                    </a:ext>
                  </a:extLst>
                </a:gridCol>
                <a:gridCol w="3086505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</a:tblGrid>
              <a:tr h="541867">
                <a:tc>
                  <a:txBody>
                    <a:bodyPr/>
                    <a:lstStyle/>
                    <a:p>
                      <a:r>
                        <a:rPr lang="en-GB" dirty="0"/>
                        <a:t>Activity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Game Code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Learn game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SY3T1BW1L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27501023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Practise game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SY3T1BW1P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75912010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Snake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SY3T1BW1S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35253869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Frogger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SY3T1BW1F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80849814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Anagram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SY3T1BW1A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53888042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Sailing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SY3T1BW1Sa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39806352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Feast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SY3T1BW1Fe 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294148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37964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2.59259E-6 L -0.26094 -0.0129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047" y="-64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706F08C8-23DC-196F-7AB1-301B7848D5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78469" cy="6858000"/>
          </a:xfrm>
          <a:prstGeom prst="rect">
            <a:avLst/>
          </a:prstGeom>
        </p:spPr>
      </p:pic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2DB86BBE-3734-FDBB-5435-7E7731B9B380}"/>
              </a:ext>
            </a:extLst>
          </p:cNvPr>
          <p:cNvSpPr/>
          <p:nvPr/>
        </p:nvSpPr>
        <p:spPr>
          <a:xfrm>
            <a:off x="2132753" y="1660124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9" name="Picture 8" descr="A picture containing text&#10;&#10;Description automatically generated">
            <a:extLst>
              <a:ext uri="{FF2B5EF4-FFF2-40B4-BE49-F238E27FC236}">
                <a16:creationId xmlns:a16="http://schemas.microsoft.com/office/drawing/2014/main" id="{283E3B2E-4210-235D-52D9-EBE11781B4E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396202" y="3806660"/>
            <a:ext cx="2556073" cy="1424548"/>
          </a:xfrm>
          <a:prstGeom prst="rect">
            <a:avLst/>
          </a:prstGeom>
        </p:spPr>
      </p:pic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573434"/>
            <a:ext cx="8709891" cy="870533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  <a:latin typeface="+mj-lt"/>
              </a:rPr>
              <a:t>Here are this week’s spellings to practise: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4A98FF5-4F3C-D9B6-7AF1-1894F09399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69393" y="2038872"/>
            <a:ext cx="3267562" cy="39744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1. 	sadly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2.	completely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3.	usually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4.	finally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5.	comically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6.	quickly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endParaRPr lang="en-GB" altLang="en-US" sz="24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904D6C1-734D-0AB9-F629-AB913652AE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51912" y="2038871"/>
            <a:ext cx="3182420" cy="39744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7.	quietly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8.	kindly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9.	gently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10.	bravely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11.	actually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12.	occasionally 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endParaRPr lang="fr-FR" altLang="en-US" sz="2400" dirty="0">
              <a:solidFill>
                <a:schemeClr val="tx1"/>
              </a:solidFill>
              <a:latin typeface="+mn-lt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7D9C3F1-EF27-AAF8-2DA3-BF3D3DB7481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89280" y="287383"/>
            <a:ext cx="753554" cy="1243670"/>
          </a:xfrm>
          <a:prstGeom prst="rect">
            <a:avLst/>
          </a:prstGeom>
        </p:spPr>
      </p:pic>
      <p:sp>
        <p:nvSpPr>
          <p:cNvPr id="4" name="Rectangle: Rounded Corners 3">
            <a:hlinkClick r:id="rId5"/>
            <a:extLst>
              <a:ext uri="{FF2B5EF4-FFF2-40B4-BE49-F238E27FC236}">
                <a16:creationId xmlns:a16="http://schemas.microsoft.com/office/drawing/2014/main" id="{400DA322-6E9E-E84D-8F5A-4930F13B7159}"/>
              </a:ext>
            </a:extLst>
          </p:cNvPr>
          <p:cNvSpPr/>
          <p:nvPr/>
        </p:nvSpPr>
        <p:spPr>
          <a:xfrm>
            <a:off x="8941591" y="5524105"/>
            <a:ext cx="3064887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</a:t>
            </a:r>
            <a:br>
              <a:rPr lang="en-GB" sz="2400" b="1" dirty="0">
                <a:solidFill>
                  <a:schemeClr val="bg1"/>
                </a:solidFill>
              </a:rPr>
            </a:br>
            <a:r>
              <a:rPr lang="en-GB" sz="2400" b="1" dirty="0">
                <a:solidFill>
                  <a:schemeClr val="bg1"/>
                </a:solidFill>
              </a:rPr>
              <a:t>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44 0.1287 L 1.29258 0.4699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557" y="1706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Diagram, background pattern&#10;&#10;Description automatically generated">
            <a:extLst>
              <a:ext uri="{FF2B5EF4-FFF2-40B4-BE49-F238E27FC236}">
                <a16:creationId xmlns:a16="http://schemas.microsoft.com/office/drawing/2014/main" id="{5F264056-0980-FE3F-8AB5-6B2F262C41F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1223" y="391887"/>
            <a:ext cx="11338560" cy="6281868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000" dirty="0">
                <a:solidFill>
                  <a:schemeClr val="bg1"/>
                </a:solidFill>
              </a:rPr>
              <a:t>A suffix is a group of letters that go at the </a:t>
            </a:r>
            <a:r>
              <a:rPr lang="en-GB" sz="4000" u="sng" dirty="0">
                <a:solidFill>
                  <a:schemeClr val="bg1"/>
                </a:solidFill>
              </a:rPr>
              <a:t>end</a:t>
            </a:r>
            <a:r>
              <a:rPr lang="en-GB" sz="4000" dirty="0">
                <a:solidFill>
                  <a:schemeClr val="bg1"/>
                </a:solidFill>
              </a:rPr>
              <a:t> of a </a:t>
            </a:r>
            <a:r>
              <a:rPr lang="en-GB" sz="4000" u="sng" dirty="0">
                <a:solidFill>
                  <a:schemeClr val="bg1"/>
                </a:solidFill>
              </a:rPr>
              <a:t>root word</a:t>
            </a:r>
            <a:r>
              <a:rPr lang="en-GB" sz="4000" dirty="0">
                <a:solidFill>
                  <a:schemeClr val="bg1"/>
                </a:solidFill>
              </a:rPr>
              <a:t> and change the meaning of the word. </a:t>
            </a:r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0051CB96-B8D4-1534-1BEC-C5EF4D8BD66F}"/>
              </a:ext>
            </a:extLst>
          </p:cNvPr>
          <p:cNvGrpSpPr/>
          <p:nvPr/>
        </p:nvGrpSpPr>
        <p:grpSpPr>
          <a:xfrm>
            <a:off x="653658" y="3195115"/>
            <a:ext cx="3524597" cy="1200329"/>
            <a:chOff x="1299117" y="4052871"/>
            <a:chExt cx="3524597" cy="1200329"/>
          </a:xfrm>
        </p:grpSpPr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A1DDAB4A-25A5-0172-53B3-D1968404AD86}"/>
                </a:ext>
              </a:extLst>
            </p:cNvPr>
            <p:cNvSpPr txBox="1"/>
            <p:nvPr/>
          </p:nvSpPr>
          <p:spPr>
            <a:xfrm>
              <a:off x="1299117" y="4052871"/>
              <a:ext cx="1828800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chemeClr val="bg1"/>
                  </a:solidFill>
                </a:rPr>
                <a:t>Root word</a:t>
              </a:r>
            </a:p>
          </p:txBody>
        </p:sp>
        <p:cxnSp>
          <p:nvCxnSpPr>
            <p:cNvPr id="4" name="Straight Arrow Connector 3">
              <a:extLst>
                <a:ext uri="{FF2B5EF4-FFF2-40B4-BE49-F238E27FC236}">
                  <a16:creationId xmlns:a16="http://schemas.microsoft.com/office/drawing/2014/main" id="{68ECCB54-CB71-DCB2-EC95-B5006F04DA31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986177" y="4277058"/>
              <a:ext cx="1837537" cy="98978"/>
            </a:xfrm>
            <a:prstGeom prst="straightConnector1">
              <a:avLst/>
            </a:prstGeom>
            <a:ln w="38100">
              <a:solidFill>
                <a:schemeClr val="bg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AFAD2B8E-1A71-C7C8-5A78-CDB886A671FB}"/>
              </a:ext>
            </a:extLst>
          </p:cNvPr>
          <p:cNvGrpSpPr/>
          <p:nvPr/>
        </p:nvGrpSpPr>
        <p:grpSpPr>
          <a:xfrm>
            <a:off x="7849678" y="3192403"/>
            <a:ext cx="4180198" cy="646331"/>
            <a:chOff x="8495137" y="4050159"/>
            <a:chExt cx="4180198" cy="646331"/>
          </a:xfrm>
        </p:grpSpPr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82B41AAA-65BD-51D9-4553-B94F794C196B}"/>
                </a:ext>
              </a:extLst>
            </p:cNvPr>
            <p:cNvSpPr txBox="1"/>
            <p:nvPr/>
          </p:nvSpPr>
          <p:spPr>
            <a:xfrm>
              <a:off x="10294686" y="4050159"/>
              <a:ext cx="238064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chemeClr val="bg1"/>
                  </a:solidFill>
                </a:rPr>
                <a:t>Suffix </a:t>
              </a:r>
            </a:p>
          </p:txBody>
        </p:sp>
        <p:cxnSp>
          <p:nvCxnSpPr>
            <p:cNvPr id="15" name="Straight Arrow Connector 14">
              <a:extLst>
                <a:ext uri="{FF2B5EF4-FFF2-40B4-BE49-F238E27FC236}">
                  <a16:creationId xmlns:a16="http://schemas.microsoft.com/office/drawing/2014/main" id="{1E2DB22A-07AA-2B2F-37D5-CB97EA0CF5B9}"/>
                </a:ext>
              </a:extLst>
            </p:cNvPr>
            <p:cNvCxnSpPr>
              <a:cxnSpLocks/>
              <a:stCxn id="13" idx="1"/>
            </p:cNvCxnSpPr>
            <p:nvPr/>
          </p:nvCxnSpPr>
          <p:spPr>
            <a:xfrm flipH="1" flipV="1">
              <a:off x="8495137" y="4331192"/>
              <a:ext cx="1799549" cy="42133"/>
            </a:xfrm>
            <a:prstGeom prst="straightConnector1">
              <a:avLst/>
            </a:prstGeom>
            <a:ln w="38100">
              <a:solidFill>
                <a:schemeClr val="bg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3" name="TextBox 22">
            <a:extLst>
              <a:ext uri="{FF2B5EF4-FFF2-40B4-BE49-F238E27FC236}">
                <a16:creationId xmlns:a16="http://schemas.microsoft.com/office/drawing/2014/main" id="{577C188B-EEF9-A415-F387-17971485C4FD}"/>
              </a:ext>
            </a:extLst>
          </p:cNvPr>
          <p:cNvSpPr txBox="1"/>
          <p:nvPr/>
        </p:nvSpPr>
        <p:spPr>
          <a:xfrm>
            <a:off x="3708596" y="5546217"/>
            <a:ext cx="604500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</a:rPr>
              <a:t>do + ing = doing</a:t>
            </a: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F807F425-F033-C5B5-CA78-FE854C7DDFD9}"/>
              </a:ext>
            </a:extLst>
          </p:cNvPr>
          <p:cNvGrpSpPr/>
          <p:nvPr/>
        </p:nvGrpSpPr>
        <p:grpSpPr>
          <a:xfrm>
            <a:off x="2340718" y="2655446"/>
            <a:ext cx="2352052" cy="2573025"/>
            <a:chOff x="2340718" y="2655446"/>
            <a:chExt cx="2352052" cy="2573025"/>
          </a:xfrm>
        </p:grpSpPr>
        <p:pic>
          <p:nvPicPr>
            <p:cNvPr id="10" name="Picture 9" descr="Icon&#10;&#10;Description automatically generated">
              <a:extLst>
                <a:ext uri="{FF2B5EF4-FFF2-40B4-BE49-F238E27FC236}">
                  <a16:creationId xmlns:a16="http://schemas.microsoft.com/office/drawing/2014/main" id="{5D3E6D3C-6626-2E0F-65D5-15EBE279B08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340718" y="2655446"/>
              <a:ext cx="2352052" cy="2573025"/>
            </a:xfrm>
            <a:prstGeom prst="rect">
              <a:avLst/>
            </a:prstGeom>
          </p:spPr>
        </p:pic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09FD7A94-C0BF-748F-6F71-D3863E7843B9}"/>
                </a:ext>
              </a:extLst>
            </p:cNvPr>
            <p:cNvSpPr txBox="1"/>
            <p:nvPr/>
          </p:nvSpPr>
          <p:spPr>
            <a:xfrm>
              <a:off x="2364992" y="3363332"/>
              <a:ext cx="1695919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>
                  <a:solidFill>
                    <a:schemeClr val="bg1"/>
                  </a:solidFill>
                </a:rPr>
                <a:t>do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018E4268-C4D7-35F9-F14D-77ADAE0701D9}"/>
              </a:ext>
            </a:extLst>
          </p:cNvPr>
          <p:cNvGrpSpPr/>
          <p:nvPr/>
        </p:nvGrpSpPr>
        <p:grpSpPr>
          <a:xfrm>
            <a:off x="8429250" y="2499124"/>
            <a:ext cx="1799548" cy="2714574"/>
            <a:chOff x="8429250" y="2499124"/>
            <a:chExt cx="1799548" cy="2714574"/>
          </a:xfrm>
        </p:grpSpPr>
        <p:pic>
          <p:nvPicPr>
            <p:cNvPr id="5" name="Picture 4" descr="Logo, icon&#10;&#10;Description automatically generated">
              <a:extLst>
                <a:ext uri="{FF2B5EF4-FFF2-40B4-BE49-F238E27FC236}">
                  <a16:creationId xmlns:a16="http://schemas.microsoft.com/office/drawing/2014/main" id="{F039F7F7-8C71-15FB-F1FA-D17FC8B9D97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429250" y="2499124"/>
              <a:ext cx="1799548" cy="2714574"/>
            </a:xfrm>
            <a:prstGeom prst="rect">
              <a:avLst/>
            </a:prstGeom>
          </p:spPr>
        </p:pic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D4B8FD4F-9933-4BEE-90E3-4A3D0867A691}"/>
                </a:ext>
              </a:extLst>
            </p:cNvPr>
            <p:cNvSpPr txBox="1"/>
            <p:nvPr/>
          </p:nvSpPr>
          <p:spPr>
            <a:xfrm>
              <a:off x="8482501" y="3195115"/>
              <a:ext cx="1695919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>
                  <a:solidFill>
                    <a:schemeClr val="bg1"/>
                  </a:solidFill>
                </a:rPr>
                <a:t>ing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264956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1.48148E-6 L 0.15873 1.48148E-6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930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1.48148E-6 L -0.18697 0.01157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349" y="579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Background pattern&#10;&#10;Description automatically generated">
            <a:extLst>
              <a:ext uri="{FF2B5EF4-FFF2-40B4-BE49-F238E27FC236}">
                <a16:creationId xmlns:a16="http://schemas.microsoft.com/office/drawing/2014/main" id="{2A7499B8-109E-43FB-4BB0-27EC5A33968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31938AE-C7D9-634F-66A1-F3735A64F606}"/>
              </a:ext>
            </a:extLst>
          </p:cNvPr>
          <p:cNvSpPr txBox="1">
            <a:spLocks/>
          </p:cNvSpPr>
          <p:nvPr/>
        </p:nvSpPr>
        <p:spPr>
          <a:xfrm>
            <a:off x="461554" y="1303469"/>
            <a:ext cx="11268891" cy="2545720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Can you remember </a:t>
            </a:r>
          </a:p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any </a:t>
            </a:r>
            <a:r>
              <a:rPr lang="en-GB" b="1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suffixes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</a:p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we have already looked at? </a:t>
            </a:r>
          </a:p>
        </p:txBody>
      </p:sp>
      <p:pic>
        <p:nvPicPr>
          <p:cNvPr id="7" name="Picture 6" descr="A picture containing wheel&#10;&#10;Description automatically generated">
            <a:extLst>
              <a:ext uri="{FF2B5EF4-FFF2-40B4-BE49-F238E27FC236}">
                <a16:creationId xmlns:a16="http://schemas.microsoft.com/office/drawing/2014/main" id="{A82C2FEB-EE39-CD09-539A-CAC1699C4B2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400930" y="-347722"/>
            <a:ext cx="3344348" cy="3120228"/>
          </a:xfrm>
          <a:prstGeom prst="rect">
            <a:avLst/>
          </a:prstGeom>
        </p:spPr>
      </p:pic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C9447A6-3CFC-3188-EB8D-134B494FADA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1555" y="4196911"/>
            <a:ext cx="11268890" cy="218864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How about: </a:t>
            </a:r>
          </a:p>
          <a:p>
            <a:pPr marL="627063" indent="3175">
              <a:buNone/>
            </a:pPr>
            <a:r>
              <a:rPr lang="en-GB" sz="35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-ment,  -ful,  -ness,   -ing,  -ed,   -er,  -est or -ies?</a:t>
            </a: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90746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uiExpand="1" build="p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hape, background pattern&#10;&#10;Description automatically generated">
            <a:extLst>
              <a:ext uri="{FF2B5EF4-FFF2-40B4-BE49-F238E27FC236}">
                <a16:creationId xmlns:a16="http://schemas.microsoft.com/office/drawing/2014/main" id="{249E80BD-DA2B-1974-713A-8CBC8EF45CB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31938AE-C7D9-634F-66A1-F3735A64F606}"/>
              </a:ext>
            </a:extLst>
          </p:cNvPr>
          <p:cNvSpPr txBox="1">
            <a:spLocks/>
          </p:cNvSpPr>
          <p:nvPr/>
        </p:nvSpPr>
        <p:spPr>
          <a:xfrm>
            <a:off x="711832" y="965446"/>
            <a:ext cx="10721008" cy="1845286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 panose="02000000000000000000" pitchFamily="2" charset="0"/>
                <a:cs typeface="Andika" panose="02000000000000000000" pitchFamily="2" charset="0"/>
              </a:rPr>
              <a:t>We’re going to look in more detail at the </a:t>
            </a:r>
            <a:r>
              <a:rPr lang="en-GB" b="1" dirty="0">
                <a:solidFill>
                  <a:schemeClr val="bg1"/>
                </a:solidFill>
                <a:latin typeface="Andika"/>
                <a:ea typeface="Andika" panose="02000000000000000000" pitchFamily="2" charset="0"/>
                <a:cs typeface="Andika" panose="02000000000000000000" pitchFamily="2" charset="0"/>
              </a:rPr>
              <a:t>suffix</a:t>
            </a:r>
            <a:r>
              <a:rPr lang="en-GB" dirty="0">
                <a:solidFill>
                  <a:schemeClr val="bg1"/>
                </a:solidFill>
                <a:latin typeface="Andika"/>
                <a:ea typeface="Andika" panose="02000000000000000000" pitchFamily="2" charset="0"/>
                <a:cs typeface="Andika" panose="02000000000000000000" pitchFamily="2" charset="0"/>
              </a:rPr>
              <a:t> -</a:t>
            </a:r>
            <a:r>
              <a:rPr lang="en-GB" b="1" u="sng" dirty="0">
                <a:solidFill>
                  <a:schemeClr val="bg1"/>
                </a:solidFill>
                <a:latin typeface="Andika"/>
                <a:ea typeface="Andika" panose="02000000000000000000" pitchFamily="2" charset="0"/>
                <a:cs typeface="Andika" panose="02000000000000000000" pitchFamily="2" charset="0"/>
              </a:rPr>
              <a:t>ly</a:t>
            </a:r>
            <a:r>
              <a:rPr lang="en-GB" dirty="0">
                <a:solidFill>
                  <a:schemeClr val="bg1"/>
                </a:solidFill>
                <a:latin typeface="Andika"/>
                <a:ea typeface="Andika" panose="02000000000000000000" pitchFamily="2" charset="0"/>
                <a:cs typeface="Andika" panose="02000000000000000000" pitchFamily="2" charset="0"/>
              </a:rPr>
              <a:t>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4D89600-640D-7F15-B162-3FFBC8D092E8}"/>
              </a:ext>
            </a:extLst>
          </p:cNvPr>
          <p:cNvSpPr txBox="1">
            <a:spLocks/>
          </p:cNvSpPr>
          <p:nvPr/>
        </p:nvSpPr>
        <p:spPr>
          <a:xfrm>
            <a:off x="711832" y="3163088"/>
            <a:ext cx="10694196" cy="2218809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 panose="02000000000000000000" pitchFamily="2" charset="0"/>
                <a:cs typeface="Andika" panose="02000000000000000000" pitchFamily="2" charset="0"/>
              </a:rPr>
              <a:t>Can you think of any words that end in the </a:t>
            </a:r>
            <a:r>
              <a:rPr lang="en-GB" b="1" u="sng" dirty="0">
                <a:solidFill>
                  <a:schemeClr val="bg1"/>
                </a:solidFill>
                <a:latin typeface="Andika"/>
                <a:ea typeface="Andika" panose="02000000000000000000" pitchFamily="2" charset="0"/>
                <a:cs typeface="Andika" panose="02000000000000000000" pitchFamily="2" charset="0"/>
              </a:rPr>
              <a:t>suffix</a:t>
            </a:r>
            <a:r>
              <a:rPr lang="en-GB" dirty="0">
                <a:solidFill>
                  <a:schemeClr val="bg1"/>
                </a:solidFill>
                <a:latin typeface="Andika"/>
                <a:ea typeface="Andika" panose="02000000000000000000" pitchFamily="2" charset="0"/>
                <a:cs typeface="Andika" panose="02000000000000000000" pitchFamily="2" charset="0"/>
              </a:rPr>
              <a:t> -</a:t>
            </a:r>
            <a:r>
              <a:rPr lang="en-GB" b="1" u="sng" dirty="0">
                <a:solidFill>
                  <a:schemeClr val="bg1"/>
                </a:solidFill>
                <a:latin typeface="Andika"/>
                <a:ea typeface="Andika" panose="02000000000000000000" pitchFamily="2" charset="0"/>
                <a:cs typeface="Andika" panose="02000000000000000000" pitchFamily="2" charset="0"/>
              </a:rPr>
              <a:t>ly</a:t>
            </a:r>
            <a:r>
              <a:rPr lang="en-GB" dirty="0">
                <a:solidFill>
                  <a:schemeClr val="bg1"/>
                </a:solidFill>
                <a:latin typeface="Andika"/>
                <a:ea typeface="Andika" panose="02000000000000000000" pitchFamily="2" charset="0"/>
                <a:cs typeface="Andika" panose="02000000000000000000" pitchFamily="2" charset="0"/>
              </a:rPr>
              <a:t>?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BCC8543-7B8D-F0F1-64E8-334E936C584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07141" y="4877010"/>
            <a:ext cx="1484859" cy="19131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346946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hape&#10;&#10;Description automatically generated">
            <a:extLst>
              <a:ext uri="{FF2B5EF4-FFF2-40B4-BE49-F238E27FC236}">
                <a16:creationId xmlns:a16="http://schemas.microsoft.com/office/drawing/2014/main" id="{FA3D1221-8C85-3BE5-2057-8E34BD0073B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92CDDA8-35D0-02D3-8500-52A2A34130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52116" y="3287805"/>
            <a:ext cx="6287763" cy="1441077"/>
          </a:xfrm>
          <a:prstGeom prst="roundRect">
            <a:avLst/>
          </a:prstGeom>
          <a:solidFill>
            <a:schemeClr val="accent2"/>
          </a:solidFill>
        </p:spPr>
        <p:txBody>
          <a:bodyPr>
            <a:normAutofit fontScale="90000"/>
          </a:bodyPr>
          <a:lstStyle/>
          <a:p>
            <a:pPr algn="ctr"/>
            <a:r>
              <a:rPr lang="en-US" sz="4800" dirty="0">
                <a:solidFill>
                  <a:schemeClr val="bg1"/>
                </a:solidFill>
              </a:rPr>
              <a:t>How many words end in the suffix –ly?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A487FDD-8952-06CC-E950-47A943AD04B5}"/>
              </a:ext>
            </a:extLst>
          </p:cNvPr>
          <p:cNvSpPr txBox="1"/>
          <p:nvPr/>
        </p:nvSpPr>
        <p:spPr>
          <a:xfrm>
            <a:off x="1958956" y="1399436"/>
            <a:ext cx="8274085" cy="1328023"/>
          </a:xfrm>
          <a:prstGeom prst="round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7200" dirty="0">
                <a:solidFill>
                  <a:schemeClr val="bg1"/>
                </a:solidFill>
                <a:latin typeface="Andika" panose="02000000000000000000" pitchFamily="2" charset="0"/>
              </a:rPr>
              <a:t>Let’s read a story!</a:t>
            </a:r>
          </a:p>
        </p:txBody>
      </p:sp>
    </p:spTree>
    <p:extLst>
      <p:ext uri="{BB962C8B-B14F-4D97-AF65-F5344CB8AC3E}">
        <p14:creationId xmlns:p14="http://schemas.microsoft.com/office/powerpoint/2010/main" val="28556895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hape&#10;&#10;Description automatically generated">
            <a:extLst>
              <a:ext uri="{FF2B5EF4-FFF2-40B4-BE49-F238E27FC236}">
                <a16:creationId xmlns:a16="http://schemas.microsoft.com/office/drawing/2014/main" id="{C08AC23F-E0D8-E288-5391-B02BD7ABCC6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Subtitle 2">
            <a:extLst>
              <a:ext uri="{FF2B5EF4-FFF2-40B4-BE49-F238E27FC236}">
                <a16:creationId xmlns:a16="http://schemas.microsoft.com/office/drawing/2014/main" id="{7FF71C9F-EA8B-C12E-9910-ABA79005440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15265" y="242047"/>
            <a:ext cx="11761470" cy="5522259"/>
          </a:xfrm>
          <a:prstGeom prst="roundRect">
            <a:avLst/>
          </a:prstGeom>
          <a:solidFill>
            <a:srgbClr val="7030A0"/>
          </a:solidFill>
        </p:spPr>
        <p:txBody>
          <a:bodyPr>
            <a:normAutofit fontScale="92500" lnSpcReduction="10000"/>
          </a:bodyPr>
          <a:lstStyle/>
          <a:p>
            <a:pPr algn="l">
              <a:lnSpc>
                <a:spcPct val="160000"/>
              </a:lnSpc>
            </a:pPr>
            <a:r>
              <a:rPr lang="en-GB" sz="3000" dirty="0">
                <a:solidFill>
                  <a:schemeClr val="bg1"/>
                </a:solidFill>
              </a:rPr>
              <a:t>Emile, the red and purple alien, and his trusty robotic friend, Aimee, were on an adventure to find a hidden treasure. They had a map that was usually very helpful, but today it was completely confusing.</a:t>
            </a:r>
          </a:p>
          <a:p>
            <a:pPr algn="l">
              <a:lnSpc>
                <a:spcPct val="160000"/>
              </a:lnSpc>
            </a:pPr>
            <a:r>
              <a:rPr lang="en-GB" sz="3000" dirty="0">
                <a:solidFill>
                  <a:schemeClr val="bg1"/>
                </a:solidFill>
              </a:rPr>
              <a:t>“Are we lost?” Emile asked sadly.</a:t>
            </a:r>
          </a:p>
          <a:p>
            <a:pPr algn="l">
              <a:lnSpc>
                <a:spcPct val="160000"/>
              </a:lnSpc>
            </a:pPr>
            <a:r>
              <a:rPr lang="en-GB" sz="3000" dirty="0">
                <a:solidFill>
                  <a:schemeClr val="bg1"/>
                </a:solidFill>
              </a:rPr>
              <a:t>“Not completely,” Aimee replied, scanning the area. “Go left, she said. “No, actually, go right!”</a:t>
            </a:r>
            <a:endParaRPr lang="en-US" sz="3000" dirty="0">
              <a:solidFill>
                <a:schemeClr val="bg1"/>
              </a:solidFill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6A1179B-50DF-FCB6-530B-90C95666E17D}"/>
              </a:ext>
            </a:extLst>
          </p:cNvPr>
          <p:cNvSpPr txBox="1">
            <a:spLocks/>
          </p:cNvSpPr>
          <p:nvPr/>
        </p:nvSpPr>
        <p:spPr>
          <a:xfrm>
            <a:off x="4625788" y="6060141"/>
            <a:ext cx="7350947" cy="620694"/>
          </a:xfrm>
          <a:prstGeom prst="roundRect">
            <a:avLst/>
          </a:prstGeom>
          <a:solidFill>
            <a:schemeClr val="accent2"/>
          </a:solidFill>
        </p:spPr>
        <p:txBody>
          <a:bodyPr vert="horz" lIns="91440" tIns="45720" rIns="91440" bIns="45720" rtlCol="0" anchor="b">
            <a:normAutofit fontScale="975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000" dirty="0">
                <a:solidFill>
                  <a:schemeClr val="bg1"/>
                </a:solidFill>
              </a:rPr>
              <a:t>How many words end in the suffix –ly?</a:t>
            </a:r>
          </a:p>
        </p:txBody>
      </p:sp>
      <p:sp>
        <p:nvSpPr>
          <p:cNvPr id="5" name="Subtitle 2">
            <a:extLst>
              <a:ext uri="{FF2B5EF4-FFF2-40B4-BE49-F238E27FC236}">
                <a16:creationId xmlns:a16="http://schemas.microsoft.com/office/drawing/2014/main" id="{F27C0A5E-1E6F-4012-35ED-A8A93E50046A}"/>
              </a:ext>
            </a:extLst>
          </p:cNvPr>
          <p:cNvSpPr txBox="1">
            <a:spLocks/>
          </p:cNvSpPr>
          <p:nvPr/>
        </p:nvSpPr>
        <p:spPr>
          <a:xfrm>
            <a:off x="215264" y="242047"/>
            <a:ext cx="11761470" cy="5522259"/>
          </a:xfrm>
          <a:prstGeom prst="roundRect">
            <a:avLst/>
          </a:prstGeom>
          <a:solidFill>
            <a:srgbClr val="7030A0"/>
          </a:solidFill>
        </p:spPr>
        <p:txBody>
          <a:bodyPr vert="horz" lIns="91440" tIns="45720" rIns="91440" bIns="45720" rtlCol="0">
            <a:normAutofit fontScale="92500" lnSpcReduction="1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60000"/>
              </a:lnSpc>
            </a:pPr>
            <a:r>
              <a:rPr lang="en-GB" sz="3000" dirty="0">
                <a:solidFill>
                  <a:schemeClr val="bg1"/>
                </a:solidFill>
              </a:rPr>
              <a:t>Emile, the red and purple alien, and his trusty robotic friend, Aimee, were on an adventure to find a hidden treasure. They had a map that was </a:t>
            </a:r>
            <a:r>
              <a:rPr lang="en-GB" sz="3000" b="1" u="sng" dirty="0">
                <a:solidFill>
                  <a:schemeClr val="bg1"/>
                </a:solidFill>
              </a:rPr>
              <a:t>usually</a:t>
            </a:r>
            <a:r>
              <a:rPr lang="en-GB" sz="3000" dirty="0">
                <a:solidFill>
                  <a:schemeClr val="bg1"/>
                </a:solidFill>
              </a:rPr>
              <a:t> very helpful, but today it was </a:t>
            </a:r>
            <a:r>
              <a:rPr lang="en-GB" sz="3000" b="1" u="sng" dirty="0">
                <a:solidFill>
                  <a:schemeClr val="bg1"/>
                </a:solidFill>
              </a:rPr>
              <a:t>completely</a:t>
            </a:r>
            <a:r>
              <a:rPr lang="en-GB" sz="3000" dirty="0">
                <a:solidFill>
                  <a:schemeClr val="bg1"/>
                </a:solidFill>
              </a:rPr>
              <a:t> confusing.</a:t>
            </a:r>
          </a:p>
          <a:p>
            <a:pPr algn="l">
              <a:lnSpc>
                <a:spcPct val="160000"/>
              </a:lnSpc>
            </a:pPr>
            <a:r>
              <a:rPr lang="en-GB" sz="3000" dirty="0">
                <a:solidFill>
                  <a:schemeClr val="bg1"/>
                </a:solidFill>
              </a:rPr>
              <a:t>“Are we lost?” Emile asked </a:t>
            </a:r>
            <a:r>
              <a:rPr lang="en-GB" sz="3000" b="1" u="sng" dirty="0">
                <a:solidFill>
                  <a:schemeClr val="bg1"/>
                </a:solidFill>
              </a:rPr>
              <a:t>sadly</a:t>
            </a:r>
            <a:r>
              <a:rPr lang="en-GB" sz="3000" dirty="0">
                <a:solidFill>
                  <a:schemeClr val="bg1"/>
                </a:solidFill>
              </a:rPr>
              <a:t>.</a:t>
            </a:r>
          </a:p>
          <a:p>
            <a:pPr algn="l">
              <a:lnSpc>
                <a:spcPct val="160000"/>
              </a:lnSpc>
            </a:pPr>
            <a:r>
              <a:rPr lang="en-GB" sz="3000" dirty="0">
                <a:solidFill>
                  <a:schemeClr val="bg1"/>
                </a:solidFill>
              </a:rPr>
              <a:t>“Not </a:t>
            </a:r>
            <a:r>
              <a:rPr lang="en-GB" sz="3000" b="1" u="sng" dirty="0">
                <a:solidFill>
                  <a:schemeClr val="bg1"/>
                </a:solidFill>
              </a:rPr>
              <a:t>completely</a:t>
            </a:r>
            <a:r>
              <a:rPr lang="en-GB" sz="3000" dirty="0">
                <a:solidFill>
                  <a:schemeClr val="bg1"/>
                </a:solidFill>
              </a:rPr>
              <a:t>,” Aimee replied, scanning the area. “Go left, she said. “No, </a:t>
            </a:r>
            <a:r>
              <a:rPr lang="en-GB" sz="3000" b="1" u="sng" dirty="0">
                <a:solidFill>
                  <a:schemeClr val="bg1"/>
                </a:solidFill>
              </a:rPr>
              <a:t>actually</a:t>
            </a:r>
            <a:r>
              <a:rPr lang="en-GB" sz="3000" dirty="0">
                <a:solidFill>
                  <a:schemeClr val="bg1"/>
                </a:solidFill>
              </a:rPr>
              <a:t>, go right!”</a:t>
            </a:r>
            <a:endParaRPr lang="en-US" sz="3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151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D0130772A5EDD478037AD83B01C7056" ma:contentTypeVersion="16" ma:contentTypeDescription="Create a new document." ma:contentTypeScope="" ma:versionID="3c4778ca2a19b1ed5c571a0b269ff5a9">
  <xsd:schema xmlns:xsd="http://www.w3.org/2001/XMLSchema" xmlns:xs="http://www.w3.org/2001/XMLSchema" xmlns:p="http://schemas.microsoft.com/office/2006/metadata/properties" xmlns:ns3="2e7093a8-2777-4172-8000-a8b1f6aa4293" xmlns:ns4="938f5ce4-a2a3-40e9-a943-26739aeb5674" targetNamespace="http://schemas.microsoft.com/office/2006/metadata/properties" ma:root="true" ma:fieldsID="b2efb836ca611fadf7c5b61e2d20fb7f" ns3:_="" ns4:_="">
    <xsd:import namespace="2e7093a8-2777-4172-8000-a8b1f6aa4293"/>
    <xsd:import namespace="938f5ce4-a2a3-40e9-a943-26739aeb567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Location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  <xsd:element ref="ns3:MediaLengthInSeconds" minOccurs="0"/>
                <xsd:element ref="ns3:_activity" minOccurs="0"/>
                <xsd:element ref="ns3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e7093a8-2777-4172-8000-a8b1f6aa429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3" nillable="true" ma:displayName="Location" ma:internalName="MediaServiceLocation" ma:readOnly="true">
      <xsd:simpleType>
        <xsd:restriction base="dms:Text"/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1" nillable="true" ma:displayName="Length (seconds)" ma:internalName="MediaLengthInSeconds" ma:readOnly="true">
      <xsd:simpleType>
        <xsd:restriction base="dms:Unknown"/>
      </xsd:simpleType>
    </xsd:element>
    <xsd:element name="_activity" ma:index="22" nillable="true" ma:displayName="_activity" ma:hidden="true" ma:internalName="_activity">
      <xsd:simpleType>
        <xsd:restriction base="dms:Note"/>
      </xsd:simpleType>
    </xsd:element>
    <xsd:element name="MediaServiceObjectDetectorVersions" ma:index="23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38f5ce4-a2a3-40e9-a943-26739aeb5674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6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activity xmlns="2e7093a8-2777-4172-8000-a8b1f6aa4293" xsi:nil="true"/>
  </documentManagement>
</p:properties>
</file>

<file path=customXml/itemProps1.xml><?xml version="1.0" encoding="utf-8"?>
<ds:datastoreItem xmlns:ds="http://schemas.openxmlformats.org/officeDocument/2006/customXml" ds:itemID="{E82DE049-18A3-4361-9291-ED056ED90EB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e7093a8-2777-4172-8000-a8b1f6aa4293"/>
    <ds:schemaRef ds:uri="938f5ce4-a2a3-40e9-a943-26739aeb567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71D0DDDE-00B6-4A08-9506-9D5CDFF17C03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7E89779F-5C91-4631-89B8-57115E0A9F3F}">
  <ds:schemaRefs>
    <ds:schemaRef ds:uri="http://schemas.microsoft.com/office/2006/metadata/properties"/>
    <ds:schemaRef ds:uri="938f5ce4-a2a3-40e9-a943-26739aeb5674"/>
    <ds:schemaRef ds:uri="http://purl.org/dc/terms/"/>
    <ds:schemaRef ds:uri="http://purl.org/dc/dcmitype/"/>
    <ds:schemaRef ds:uri="http://schemas.microsoft.com/office/2006/documentManagement/types"/>
    <ds:schemaRef ds:uri="http://purl.org/dc/elements/1.1/"/>
    <ds:schemaRef ds:uri="2e7093a8-2777-4172-8000-a8b1f6aa4293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1282</Words>
  <Application>Microsoft Office PowerPoint</Application>
  <PresentationFormat>Widescreen</PresentationFormat>
  <Paragraphs>163</Paragraphs>
  <Slides>44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44</vt:i4>
      </vt:variant>
    </vt:vector>
  </HeadingPairs>
  <TitlesOfParts>
    <vt:vector size="48" baseType="lpstr">
      <vt:lpstr>Andika</vt:lpstr>
      <vt:lpstr>Aptos</vt:lpstr>
      <vt:lpstr>Arial</vt:lpstr>
      <vt:lpstr>Office Theme</vt:lpstr>
      <vt:lpstr> How to Use this PowerPoint</vt:lpstr>
      <vt:lpstr>Scrambler has been scrambling!!!</vt:lpstr>
      <vt:lpstr>Suffix -ly</vt:lpstr>
      <vt:lpstr>PowerPoint Presentation</vt:lpstr>
      <vt:lpstr>PowerPoint Presentation</vt:lpstr>
      <vt:lpstr>PowerPoint Presentation</vt:lpstr>
      <vt:lpstr>PowerPoint Presentation</vt:lpstr>
      <vt:lpstr>How many words end in the suffix –ly?</vt:lpstr>
      <vt:lpstr>PowerPoint Presentation</vt:lpstr>
      <vt:lpstr>PowerPoint Presentation</vt:lpstr>
      <vt:lpstr>PowerPoint Presentation</vt:lpstr>
      <vt:lpstr>PowerPoint Presentation</vt:lpstr>
      <vt:lpstr>When the word ends in a consonant, we can just add –ly.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Can you turn these words into adverbs?</vt:lpstr>
      <vt:lpstr>Can you spot the spelling mistakes?</vt:lpstr>
      <vt:lpstr>PowerPoint Presentation</vt:lpstr>
      <vt:lpstr>Here are this week’s spellings to practise: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45</cp:revision>
  <dcterms:created xsi:type="dcterms:W3CDTF">2022-05-31T09:42:07Z</dcterms:created>
  <dcterms:modified xsi:type="dcterms:W3CDTF">2025-12-08T16:24:02Z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0x0101005D0130772A5EDD478037AD83B01C7056</vt:lpwstr>
  </property>
</Properties>
</file>