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75" r:id="rId2"/>
    <p:sldId id="389" r:id="rId3"/>
    <p:sldId id="274" r:id="rId4"/>
    <p:sldId id="362" r:id="rId5"/>
    <p:sldId id="363" r:id="rId6"/>
    <p:sldId id="294" r:id="rId7"/>
    <p:sldId id="364" r:id="rId8"/>
    <p:sldId id="384" r:id="rId9"/>
    <p:sldId id="310" r:id="rId10"/>
    <p:sldId id="313" r:id="rId11"/>
    <p:sldId id="298" r:id="rId12"/>
    <p:sldId id="281" r:id="rId13"/>
    <p:sldId id="314" r:id="rId14"/>
    <p:sldId id="282" r:id="rId15"/>
    <p:sldId id="315" r:id="rId16"/>
    <p:sldId id="283" r:id="rId17"/>
    <p:sldId id="316" r:id="rId18"/>
    <p:sldId id="302" r:id="rId19"/>
    <p:sldId id="317" r:id="rId20"/>
    <p:sldId id="303" r:id="rId21"/>
    <p:sldId id="318" r:id="rId22"/>
    <p:sldId id="304" r:id="rId23"/>
    <p:sldId id="319" r:id="rId24"/>
    <p:sldId id="286" r:id="rId25"/>
    <p:sldId id="320" r:id="rId26"/>
    <p:sldId id="285" r:id="rId27"/>
    <p:sldId id="321" r:id="rId28"/>
    <p:sldId id="287" r:id="rId29"/>
    <p:sldId id="322" r:id="rId30"/>
    <p:sldId id="366" r:id="rId31"/>
    <p:sldId id="312" r:id="rId32"/>
    <p:sldId id="385" r:id="rId33"/>
    <p:sldId id="308" r:id="rId34"/>
    <p:sldId id="387" r:id="rId35"/>
    <p:sldId id="388" r:id="rId36"/>
    <p:sldId id="365" r:id="rId37"/>
    <p:sldId id="277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A8EBB6-8623-4DBF-9287-34A8F6CA2DE4}" v="2" dt="2025-12-08T16:17:45.4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17:45.445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17:45.445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17:45.445" v="2"/>
          <ac:spMkLst>
            <pc:docMk/>
            <pc:sldMk cId="0" sldId="277"/>
            <ac:spMk id="2" creationId="{A79CC805-D771-1A2A-9A05-6A3CF58712EB}"/>
          </ac:spMkLst>
        </pc:spChg>
      </pc:sldChg>
      <pc:sldChg chg="del">
        <pc:chgData name="Glen Jones" userId="e846aaca-4b24-4b13-b0d0-f2308e16b284" providerId="ADAL" clId="{ED47ACC3-9597-4D89-A1DC-43CF280EF274}" dt="2025-12-08T16:11:32.905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11:31.826" v="0"/>
        <pc:sldMkLst>
          <pc:docMk/>
          <pc:sldMk cId="461087981" sldId="3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BF421EB6-4D07-4E04-B0A6-E2E51AC1CE78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2A0E465-DB63-4C5B-B752-08570067398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5020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3CEC34C-FFCE-0FA3-914A-DAAD0EA187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35496" y="1594159"/>
            <a:ext cx="10721008" cy="176251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look at another rule about 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 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 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429" y="2475416"/>
            <a:ext cx="2791148" cy="359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51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D876340-ABC7-C4E4-ACBA-131291C23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F3FACC-A1C9-252B-4604-06490D8D69B0}"/>
              </a:ext>
            </a:extLst>
          </p:cNvPr>
          <p:cNvSpPr txBox="1"/>
          <p:nvPr/>
        </p:nvSpPr>
        <p:spPr>
          <a:xfrm>
            <a:off x="2525026" y="449266"/>
            <a:ext cx="6715125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ndika" panose="02000000000000000000" pitchFamily="2" charset="0"/>
              </a:rPr>
              <a:t>What is the rule?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AF1113-5E7D-A609-E0EA-8734EDF2F037}"/>
              </a:ext>
            </a:extLst>
          </p:cNvPr>
          <p:cNvSpPr txBox="1">
            <a:spLocks/>
          </p:cNvSpPr>
          <p:nvPr/>
        </p:nvSpPr>
        <p:spPr>
          <a:xfrm>
            <a:off x="2438956" y="1947606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happy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66EE40-0BBE-44B7-24F6-3E9B9DDB5898}"/>
              </a:ext>
            </a:extLst>
          </p:cNvPr>
          <p:cNvSpPr txBox="1">
            <a:spLocks/>
          </p:cNvSpPr>
          <p:nvPr/>
        </p:nvSpPr>
        <p:spPr>
          <a:xfrm>
            <a:off x="7761862" y="1943553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happily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B14FB90-C8F2-5A7F-01B8-9EF568FF4E02}"/>
              </a:ext>
            </a:extLst>
          </p:cNvPr>
          <p:cNvCxnSpPr>
            <a:cxnSpLocks/>
          </p:cNvCxnSpPr>
          <p:nvPr/>
        </p:nvCxnSpPr>
        <p:spPr>
          <a:xfrm>
            <a:off x="6503607" y="2351832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772E300-E7CB-2893-4561-4C864105BD08}"/>
              </a:ext>
            </a:extLst>
          </p:cNvPr>
          <p:cNvSpPr txBox="1">
            <a:spLocks/>
          </p:cNvSpPr>
          <p:nvPr/>
        </p:nvSpPr>
        <p:spPr>
          <a:xfrm>
            <a:off x="4365530" y="1976399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3E04899-9023-B3EE-405E-3D7F717B0361}"/>
              </a:ext>
            </a:extLst>
          </p:cNvPr>
          <p:cNvSpPr txBox="1">
            <a:spLocks/>
          </p:cNvSpPr>
          <p:nvPr/>
        </p:nvSpPr>
        <p:spPr>
          <a:xfrm>
            <a:off x="5215495" y="1962318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05E46D9-52BD-71F2-C71D-F27552CF68A5}"/>
              </a:ext>
            </a:extLst>
          </p:cNvPr>
          <p:cNvSpPr txBox="1">
            <a:spLocks/>
          </p:cNvSpPr>
          <p:nvPr/>
        </p:nvSpPr>
        <p:spPr>
          <a:xfrm>
            <a:off x="7761862" y="2978257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angrily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55F662C-82CE-53DE-7206-148F9E47968A}"/>
              </a:ext>
            </a:extLst>
          </p:cNvPr>
          <p:cNvGrpSpPr/>
          <p:nvPr/>
        </p:nvGrpSpPr>
        <p:grpSpPr>
          <a:xfrm>
            <a:off x="2438955" y="3022726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D7953239-05CC-DFFD-3F25-48120329EA86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angry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220E454B-8361-2238-4E6C-65D96B3206FA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ontent Placeholder 2">
              <a:extLst>
                <a:ext uri="{FF2B5EF4-FFF2-40B4-BE49-F238E27FC236}">
                  <a16:creationId xmlns:a16="http://schemas.microsoft.com/office/drawing/2014/main" id="{66D494EE-99CA-C627-2AFF-927B79A3845B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938DB9C-2486-19A1-5F20-50B20FD8C099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4B42C479-8E81-3E99-58B6-CE16EE88749A}"/>
              </a:ext>
            </a:extLst>
          </p:cNvPr>
          <p:cNvSpPr txBox="1">
            <a:spLocks/>
          </p:cNvSpPr>
          <p:nvPr/>
        </p:nvSpPr>
        <p:spPr>
          <a:xfrm>
            <a:off x="7761862" y="193072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happ</a:t>
            </a:r>
            <a:r>
              <a:rPr lang="en-US" sz="3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ily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6272D040-8EC7-EB1B-9B2F-8F9E35206443}"/>
              </a:ext>
            </a:extLst>
          </p:cNvPr>
          <p:cNvSpPr txBox="1">
            <a:spLocks/>
          </p:cNvSpPr>
          <p:nvPr/>
        </p:nvSpPr>
        <p:spPr>
          <a:xfrm>
            <a:off x="7761862" y="291546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angr</a:t>
            </a:r>
            <a:r>
              <a:rPr lang="en-US" sz="3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ily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DC4F325-E843-5D3D-3377-7ADBFA2E2F61}"/>
              </a:ext>
            </a:extLst>
          </p:cNvPr>
          <p:cNvSpPr txBox="1">
            <a:spLocks/>
          </p:cNvSpPr>
          <p:nvPr/>
        </p:nvSpPr>
        <p:spPr>
          <a:xfrm>
            <a:off x="1627093" y="4232690"/>
            <a:ext cx="8937812" cy="159436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“y”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it becomes an “i”.</a:t>
            </a:r>
          </a:p>
        </p:txBody>
      </p:sp>
    </p:spTree>
    <p:extLst>
      <p:ext uri="{BB962C8B-B14F-4D97-AF65-F5344CB8AC3E}">
        <p14:creationId xmlns:p14="http://schemas.microsoft.com/office/powerpoint/2010/main" val="133756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  <p:bldP spid="21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15150B1-720C-3F45-FBDA-5ABB81A4A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63122" y="2558407"/>
            <a:ext cx="67277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3AF47EF5-1C99-1291-AB1D-006A301D1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lived happily ever after.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happ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875" y="205531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57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4610A8BB-C0C5-B800-D882-1784D3551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3" y="2558407"/>
            <a:ext cx="662106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angr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7DCDC9D0-117B-31C3-247F-759DAD76D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shouted angrily.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394" y="1732691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812DBF4-7973-EE1A-1C07-0EC4987091EF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angr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28677340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758B394-4A21-964D-16D6-62405FFA5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4829452" y="2558407"/>
            <a:ext cx="71731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greed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51134848-87D3-EB86-D944-EAC79EC6F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ate greedily.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603" y="193698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C0329E-3BA7-23BF-9AE5-C3D0770F307E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greed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21705613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BBBA5CC-A449-3718-FEDE-A850BD676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4428565" y="2558407"/>
            <a:ext cx="68622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luck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936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8204D3-33EA-1B8F-4285-242B5D03B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Luckily the boy escaped.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148" y="1769465"/>
            <a:ext cx="4925919" cy="38838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942584-A96F-70AE-9317-70B443E648A9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luck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1879242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road with white text on it&#10;&#10;AI-generated content may be incorrect.">
            <a:extLst>
              <a:ext uri="{FF2B5EF4-FFF2-40B4-BE49-F238E27FC236}">
                <a16:creationId xmlns:a16="http://schemas.microsoft.com/office/drawing/2014/main" id="{3A67491E-86F7-AB38-DCF9-BA0198AE81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469" y="1949388"/>
            <a:ext cx="5997801" cy="399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756D731-F2A1-79C6-609C-68680A6BB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5141844" y="2558407"/>
            <a:ext cx="6149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eas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1114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5EA59C3-F8E8-09E4-EC8C-7AD59BE0F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easily hid from the man.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565" y="1887678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3B7B8D-D4B8-1708-AE67-7BB7752E0253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eas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1065372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A705DD1-7D89-3CD3-8C5D-170CCACAA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729" y="1324427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4829452" y="2566743"/>
            <a:ext cx="67976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sleep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41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D20A6052-329E-B318-DB9E-9113C1CBE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answered sleepily.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1121" y="2038333"/>
            <a:ext cx="3740723" cy="48196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0A7CC8-298C-4B67-0589-50B6F3047D3C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sleep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1962693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180C94B-BD9B-A097-4345-D2FBA088B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808" y="334389"/>
            <a:ext cx="5641541" cy="4448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16C0C-9FB4-9840-152C-3904DE5F0274}"/>
              </a:ext>
            </a:extLst>
          </p:cNvPr>
          <p:cNvSpPr txBox="1"/>
          <p:nvPr/>
        </p:nvSpPr>
        <p:spPr>
          <a:xfrm>
            <a:off x="5141844" y="2558407"/>
            <a:ext cx="61490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laz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791B4E1-4EA2-70D8-BC2D-039773467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spoke lazily.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657828"/>
            <a:ext cx="5641541" cy="4448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316C0C-9FB4-9840-152C-3904DE5F0274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laz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2487094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6E4E297-925D-C615-65BF-ADA66925C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540" y="2490545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0A49D0-5C2E-4EC1-7CDB-8D27A7AE82DA}"/>
              </a:ext>
            </a:extLst>
          </p:cNvPr>
          <p:cNvSpPr txBox="1"/>
          <p:nvPr/>
        </p:nvSpPr>
        <p:spPr>
          <a:xfrm>
            <a:off x="4537859" y="2767278"/>
            <a:ext cx="67276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nois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638E2038-521C-D979-E5E3-559D9D496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children played noisily.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949" y="1769083"/>
            <a:ext cx="3962754" cy="36971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0A49D0-5C2E-4EC1-7CDB-8D27A7AE82DA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nois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150861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725FE8B-7DD0-FF4B-99A2-586F2FD1A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062" y="1530644"/>
            <a:ext cx="2946768" cy="3796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47A508-2392-4705-D7E7-3D7CAAE4002B}"/>
              </a:ext>
            </a:extLst>
          </p:cNvPr>
          <p:cNvSpPr txBox="1"/>
          <p:nvPr/>
        </p:nvSpPr>
        <p:spPr>
          <a:xfrm>
            <a:off x="5141843" y="2558407"/>
            <a:ext cx="679760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wear</a:t>
            </a:r>
            <a:r>
              <a:rPr lang="en-GB" sz="8000" dirty="0">
                <a:solidFill>
                  <a:srgbClr val="7030A0"/>
                </a:solidFill>
              </a:rPr>
              <a:t>y</a:t>
            </a:r>
            <a:r>
              <a:rPr lang="en-GB" sz="8000" dirty="0">
                <a:solidFill>
                  <a:schemeClr val="bg1"/>
                </a:solidFill>
              </a:rPr>
              <a:t> + ly = ?</a:t>
            </a:r>
          </a:p>
          <a:p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E40C0FC-DEC1-697D-2CE0-CA468C558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old woman moved wearily.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51" y="1939017"/>
            <a:ext cx="3746375" cy="4826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47A508-2392-4705-D7E7-3D7CAAE4002B}"/>
              </a:ext>
            </a:extLst>
          </p:cNvPr>
          <p:cNvSpPr txBox="1"/>
          <p:nvPr/>
        </p:nvSpPr>
        <p:spPr>
          <a:xfrm>
            <a:off x="5141844" y="2558407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wear</a:t>
            </a:r>
            <a:r>
              <a:rPr lang="en-GB" sz="8000" dirty="0">
                <a:solidFill>
                  <a:srgbClr val="7030A0"/>
                </a:solidFill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1224505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2BA8A09-660E-D302-00C3-43C9C15C99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18585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Suffix –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 where the root word ends 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72D1809-1217-BAFA-70C7-8B69DF23A5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34FD31E-2916-B2E4-AB90-F794B9CE72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9713509-B344-8B04-997C-8588449FEB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099 0.474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95" y="237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424 -0.0673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19" y="-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649775" y="248582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an angryly cat named Whiskers moved into the neighbourhood.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49775" y="433294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mice were scared, but luckyly, they had a wise old mouse named Grandpa Mouse.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599901" y="248468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One day, an ang</a:t>
            </a:r>
            <a:r>
              <a:rPr lang="en-GB" sz="3600" u="sng" dirty="0">
                <a:solidFill>
                  <a:srgbClr val="FF0000"/>
                </a:solidFill>
              </a:rPr>
              <a:t>rily</a:t>
            </a:r>
            <a:r>
              <a:rPr lang="en-GB" sz="3600" dirty="0">
                <a:solidFill>
                  <a:schemeClr val="bg1"/>
                </a:solidFill>
              </a:rPr>
              <a:t> cat named Whiskers moved into the neighbourhood.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599901" y="433408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mice were scared, but luck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ly, they had a wise old mouse named Grandpa Mouse.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8477F0-E077-7840-AF34-7B4D8225A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680465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97688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78339" y="2900925"/>
            <a:ext cx="461554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728465" y="2900925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52067" y="5290945"/>
            <a:ext cx="10138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 adverb (sadly) describes the verb (sat).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/>
      <p:bldP spid="8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F11F9D-CE4B-B910-EF2C-05BD4A36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51013" y="373263"/>
            <a:ext cx="11739704" cy="1139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we swap the adverb, it can change the meaning or imagery of a sentence.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652067" y="2553789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nervously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597036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14259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094910" y="2234720"/>
            <a:ext cx="0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645036" y="2234720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85020" y="4777139"/>
            <a:ext cx="10138504" cy="146423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 change of adverb from </a:t>
            </a:r>
            <a:r>
              <a:rPr lang="en-GB" sz="4000" u="sng" dirty="0"/>
              <a:t>sadly</a:t>
            </a:r>
            <a:r>
              <a:rPr lang="en-GB" sz="4000" dirty="0"/>
              <a:t> to </a:t>
            </a:r>
            <a:r>
              <a:rPr lang="en-GB" sz="4000" u="sng" dirty="0"/>
              <a:t>nervously</a:t>
            </a:r>
            <a:r>
              <a:rPr lang="en-GB" sz="4000" dirty="0"/>
              <a:t> changes the image created.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223239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192071"/>
            <a:ext cx="11770659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718425" y="2393774"/>
            <a:ext cx="347942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4856" y="14143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slow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7867762" y="141033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slowly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7867762" y="322673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6609507" y="181861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4471430" y="144318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5321395" y="142910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2544855" y="3212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4471430" y="322673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5321395" y="321265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6609507" y="361770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18089702">
            <a:off x="3271011" y="2164516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2169459" y="4173469"/>
            <a:ext cx="2554942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 rot="18089702">
            <a:off x="3226355" y="3944388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7867761" y="5143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2544854" y="512957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lazy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4471429" y="514365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5321394" y="512957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6609506" y="553462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718425" y="6090388"/>
            <a:ext cx="347942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 rot="18089702">
            <a:off x="3226354" y="5861307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192071"/>
            <a:ext cx="11770659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718425" y="2393774"/>
            <a:ext cx="347942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 consonant.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4856" y="14143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quick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7867762" y="141033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7867762" y="322673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6609507" y="181861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4471430" y="144318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5321395" y="142910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2544855" y="3212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4471430" y="322673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5321395" y="321265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6609507" y="361770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18089702">
            <a:off x="3271011" y="2164516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2169459" y="4173469"/>
            <a:ext cx="2554942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an “e”.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 rot="18089702">
            <a:off x="3226355" y="3944388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7867761" y="5143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2544854" y="512957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sleepy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4471429" y="514365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5321394" y="512957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6609506" y="553462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718425" y="6090388"/>
            <a:ext cx="347942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 rot="18089702">
            <a:off x="3226354" y="5861307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192071"/>
            <a:ext cx="11770659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AB1E10-7F67-B368-C487-21B635EB2335}"/>
              </a:ext>
            </a:extLst>
          </p:cNvPr>
          <p:cNvSpPr txBox="1"/>
          <p:nvPr/>
        </p:nvSpPr>
        <p:spPr>
          <a:xfrm>
            <a:off x="1718425" y="2393774"/>
            <a:ext cx="347942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4856" y="14143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noisy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7867762" y="141033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noisily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7867762" y="322673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luckily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6609507" y="181861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4471430" y="144318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5321395" y="142910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2544855" y="3212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lucky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4471430" y="322673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5321395" y="321265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6609507" y="361770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52DE81E2-6113-5835-113E-13DC47608B98}"/>
              </a:ext>
            </a:extLst>
          </p:cNvPr>
          <p:cNvSpPr/>
          <p:nvPr/>
        </p:nvSpPr>
        <p:spPr>
          <a:xfrm rot="18089702">
            <a:off x="3271011" y="2164516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F9E0477-653D-8817-329D-69C92879535E}"/>
              </a:ext>
            </a:extLst>
          </p:cNvPr>
          <p:cNvSpPr txBox="1"/>
          <p:nvPr/>
        </p:nvSpPr>
        <p:spPr>
          <a:xfrm>
            <a:off x="2169459" y="4173469"/>
            <a:ext cx="2554942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4655A15-16DC-0634-6D2E-D62D43026EFD}"/>
              </a:ext>
            </a:extLst>
          </p:cNvPr>
          <p:cNvSpPr/>
          <p:nvPr/>
        </p:nvSpPr>
        <p:spPr>
          <a:xfrm rot="18089702">
            <a:off x="3226355" y="3944388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7867761" y="5143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easily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2544854" y="512957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easy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4471429" y="514365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5321394" y="512957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6609506" y="553462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C6891B81-D154-8B04-DC4C-D17DAD8B1E66}"/>
              </a:ext>
            </a:extLst>
          </p:cNvPr>
          <p:cNvSpPr txBox="1"/>
          <p:nvPr/>
        </p:nvSpPr>
        <p:spPr>
          <a:xfrm>
            <a:off x="1718425" y="6090388"/>
            <a:ext cx="347942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ndika" panose="02000000000000000000" pitchFamily="2" charset="0"/>
              </a:rPr>
              <a:t>Ends in an “y”.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0D755393-BFC9-9B26-AE60-C22E2E197EA8}"/>
              </a:ext>
            </a:extLst>
          </p:cNvPr>
          <p:cNvSpPr/>
          <p:nvPr/>
        </p:nvSpPr>
        <p:spPr>
          <a:xfrm rot="18089702">
            <a:off x="3226354" y="5861307"/>
            <a:ext cx="463567" cy="221424"/>
          </a:xfrm>
          <a:prstGeom prst="rightArrow">
            <a:avLst/>
          </a:prstGeom>
          <a:solidFill>
            <a:srgbClr val="EF8023"/>
          </a:solidFill>
          <a:ln>
            <a:solidFill>
              <a:srgbClr val="EF80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911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053618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SY3T1BW2Fe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9C01EB7-9332-F53B-D71A-CBB5A1DD0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653564-4F9E-B709-98DD-ABC8D1F3A9AD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FDC04C0-0123-E553-0704-A7372FD83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3311" y="2257834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happily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angrily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greedily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luckily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easily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3541" y="2241752"/>
            <a:ext cx="4260338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sleepily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lazily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noisily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wearily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7113B0-F54F-D2A9-0633-097BF2CA5B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79CC805-D771-1A2A-9A05-6A3CF58712EB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9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BCCA4FF9-73E9-3925-E4EA-0DC3DAC464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711832" y="965446"/>
            <a:ext cx="1072100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We’re going to look in more detail at the </a:t>
            </a:r>
            <a:r>
              <a:rPr lang="en-GB" b="1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 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11832" y="3163088"/>
            <a:ext cx="10694196" cy="221880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Can you think of any words that end in the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suffix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 -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E116CF3-92BA-022D-895E-74FFAC4FE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in the suffix -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861419" y="2219824"/>
            <a:ext cx="1437188" cy="851297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verb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6534858" y="2239113"/>
            <a:ext cx="2717074" cy="851297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adverb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05835" y="3156442"/>
            <a:ext cx="656357" cy="76944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845096" y="3071121"/>
            <a:ext cx="687731" cy="85476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1026747" y="5556663"/>
            <a:ext cx="10138504" cy="715089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adverb (sadly) describes the verb (sat).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1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 animBg="1"/>
      <p:bldP spid="8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36C891-AC27-B71F-8C5F-786503B39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09" y="211988"/>
            <a:ext cx="11905488" cy="960439"/>
          </a:xfrm>
          <a:prstGeom prst="roundRect">
            <a:avLst/>
          </a:prstGeom>
          <a:solidFill>
            <a:srgbClr val="EF8023"/>
          </a:solidFill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 consonant</a:t>
            </a:r>
            <a:r>
              <a:rPr lang="en-US" sz="3400" dirty="0">
                <a:solidFill>
                  <a:schemeClr val="bg1"/>
                </a:solidFill>
              </a:rPr>
              <a:t>, we can just add –ly.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96440FA-CA6B-D4FD-A071-11B91F5AB0D3}"/>
              </a:ext>
            </a:extLst>
          </p:cNvPr>
          <p:cNvSpPr txBox="1">
            <a:spLocks/>
          </p:cNvSpPr>
          <p:nvPr/>
        </p:nvSpPr>
        <p:spPr>
          <a:xfrm>
            <a:off x="7326065" y="3280161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sadly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7326065" y="431486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quickly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A52E833-4707-4231-74FE-AB2D14D8D113}"/>
              </a:ext>
            </a:extLst>
          </p:cNvPr>
          <p:cNvCxnSpPr>
            <a:cxnSpLocks/>
          </p:cNvCxnSpPr>
          <p:nvPr/>
        </p:nvCxnSpPr>
        <p:spPr>
          <a:xfrm>
            <a:off x="6067810" y="3688440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49713" y="2192710"/>
            <a:ext cx="1138428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ndika" panose="02000000000000000000" pitchFamily="2" charset="0"/>
              </a:rPr>
              <a:t>Consonants:  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EF51510-668A-F5A0-39DB-B1746BB4F564}"/>
              </a:ext>
            </a:extLst>
          </p:cNvPr>
          <p:cNvSpPr txBox="1">
            <a:spLocks/>
          </p:cNvSpPr>
          <p:nvPr/>
        </p:nvSpPr>
        <p:spPr>
          <a:xfrm>
            <a:off x="3929733" y="3313007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08733C-8094-20A7-0A47-BCF5C72757FD}"/>
              </a:ext>
            </a:extLst>
          </p:cNvPr>
          <p:cNvSpPr txBox="1">
            <a:spLocks/>
          </p:cNvSpPr>
          <p:nvPr/>
        </p:nvSpPr>
        <p:spPr>
          <a:xfrm>
            <a:off x="4779698" y="3298926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647FEE-BAE8-A97F-D03D-9BCC1E9568E5}"/>
              </a:ext>
            </a:extLst>
          </p:cNvPr>
          <p:cNvGrpSpPr/>
          <p:nvPr/>
        </p:nvGrpSpPr>
        <p:grpSpPr>
          <a:xfrm>
            <a:off x="2003158" y="4359334"/>
            <a:ext cx="5050490" cy="767669"/>
            <a:chOff x="2298238" y="2710007"/>
            <a:chExt cx="5050490" cy="76766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7342D1E-FC1A-7DE7-C5EB-BC4A1E949589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quic</a:t>
              </a:r>
              <a:r>
                <a:rPr lang="en-US" sz="3000" b="1" dirty="0">
                  <a:solidFill>
                    <a:schemeClr val="bg1"/>
                  </a:solidFill>
                  <a:latin typeface="Andika" panose="02000000000000000000" pitchFamily="2" charset="0"/>
                </a:rPr>
                <a:t>k</a:t>
              </a: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E766D8C8-FD17-0E39-BC4C-662442B1F099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ontent Placeholder 2">
              <a:extLst>
                <a:ext uri="{FF2B5EF4-FFF2-40B4-BE49-F238E27FC236}">
                  <a16:creationId xmlns:a16="http://schemas.microsoft.com/office/drawing/2014/main" id="{16D71267-0614-C366-B674-3A91FF922818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9E53DFFB-D056-6BD2-9910-31226A05FAEF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0B5B621-C2BD-4F0B-DAC1-8A5AFA82093A}"/>
              </a:ext>
            </a:extLst>
          </p:cNvPr>
          <p:cNvSpPr txBox="1">
            <a:spLocks/>
          </p:cNvSpPr>
          <p:nvPr/>
        </p:nvSpPr>
        <p:spPr>
          <a:xfrm>
            <a:off x="7326065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92F603-F20F-44A5-DACD-9BD1FA625787}"/>
              </a:ext>
            </a:extLst>
          </p:cNvPr>
          <p:cNvGrpSpPr/>
          <p:nvPr/>
        </p:nvGrpSpPr>
        <p:grpSpPr>
          <a:xfrm>
            <a:off x="2003158" y="5392981"/>
            <a:ext cx="5050490" cy="767669"/>
            <a:chOff x="2298238" y="2710007"/>
            <a:chExt cx="5050490" cy="767669"/>
          </a:xfrm>
        </p:grpSpPr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D91D2573-FF98-4D26-D992-3AB9C7740AD0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actual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2DE1363A-5A4D-0762-BF32-96AF25B06FB6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9E9EFE49-B4E6-ED1F-D0C1-EC4175D7109D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solidFill>
              <a:srgbClr val="7030A0"/>
            </a:solidFill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1F80C6A5-C6B5-1E38-D501-87A914BAF890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DFAC93B1-4333-6802-36C6-CDC6596D95E1}"/>
              </a:ext>
            </a:extLst>
          </p:cNvPr>
          <p:cNvSpPr txBox="1"/>
          <p:nvPr/>
        </p:nvSpPr>
        <p:spPr>
          <a:xfrm>
            <a:off x="4779698" y="6418661"/>
            <a:ext cx="6419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Can you explain why there are </a:t>
            </a:r>
            <a:r>
              <a:rPr lang="en-GB" sz="2000" b="1" u="sng" dirty="0"/>
              <a:t>two</a:t>
            </a:r>
            <a:r>
              <a:rPr lang="en-GB" sz="2000" b="1" dirty="0"/>
              <a:t> </a:t>
            </a:r>
            <a:r>
              <a:rPr lang="en-GB" sz="2000" dirty="0"/>
              <a:t>“l’s” in actually?</a:t>
            </a:r>
            <a:endParaRPr lang="en-GB" sz="10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B711FBA7-C841-35B0-E1DB-A59DDBE7ED57}"/>
              </a:ext>
            </a:extLst>
          </p:cNvPr>
          <p:cNvSpPr txBox="1">
            <a:spLocks/>
          </p:cNvSpPr>
          <p:nvPr/>
        </p:nvSpPr>
        <p:spPr>
          <a:xfrm>
            <a:off x="7326777" y="534851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actually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292764A-69CF-449E-EFA1-2C2FBEADB7CD}"/>
              </a:ext>
            </a:extLst>
          </p:cNvPr>
          <p:cNvCxnSpPr>
            <a:cxnSpLocks/>
          </p:cNvCxnSpPr>
          <p:nvPr/>
        </p:nvCxnSpPr>
        <p:spPr>
          <a:xfrm flipV="1">
            <a:off x="8579616" y="5984072"/>
            <a:ext cx="0" cy="434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97C299A-C07F-4190-5655-0F9B1C7DDAD7}"/>
              </a:ext>
            </a:extLst>
          </p:cNvPr>
          <p:cNvSpPr txBox="1">
            <a:spLocks/>
          </p:cNvSpPr>
          <p:nvPr/>
        </p:nvSpPr>
        <p:spPr>
          <a:xfrm>
            <a:off x="2003158" y="331164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sad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349713" y="1324170"/>
            <a:ext cx="11384280" cy="64698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Who can remember some consonants?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2" grpId="0" animBg="1"/>
      <p:bldP spid="14" grpId="0" animBg="1"/>
      <p:bldP spid="19" grpId="0" animBg="1"/>
      <p:bldP spid="25" grpId="0"/>
      <p:bldP spid="27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6D2567-FCA0-8EB2-C191-21EF8EEA8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D3AA5F-6B76-AE3D-8B81-EBAFEBE7B9DE}"/>
              </a:ext>
            </a:extLst>
          </p:cNvPr>
          <p:cNvSpPr txBox="1">
            <a:spLocks/>
          </p:cNvSpPr>
          <p:nvPr/>
        </p:nvSpPr>
        <p:spPr>
          <a:xfrm>
            <a:off x="8991599" y="3429000"/>
            <a:ext cx="2399368" cy="9604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66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B51FF8-34D6-09AF-E819-71D166C3A6E5}"/>
              </a:ext>
            </a:extLst>
          </p:cNvPr>
          <p:cNvSpPr txBox="1">
            <a:spLocks/>
          </p:cNvSpPr>
          <p:nvPr/>
        </p:nvSpPr>
        <p:spPr>
          <a:xfrm>
            <a:off x="1648291" y="512337"/>
            <a:ext cx="8937812" cy="1594368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3400" b="1" u="sng" dirty="0">
                <a:solidFill>
                  <a:schemeClr val="bg1"/>
                </a:solidFill>
              </a:rPr>
              <a:t>Often </a:t>
            </a:r>
            <a:r>
              <a:rPr lang="en-US" sz="3400" dirty="0">
                <a:solidFill>
                  <a:schemeClr val="bg1"/>
                </a:solidFill>
              </a:rPr>
              <a:t>when the word ends </a:t>
            </a:r>
            <a:r>
              <a:rPr lang="en-US" sz="3400" b="1" u="sng" dirty="0">
                <a:solidFill>
                  <a:schemeClr val="bg1"/>
                </a:solidFill>
              </a:rPr>
              <a:t>in an “e”</a:t>
            </a:r>
            <a:r>
              <a:rPr lang="en-US" sz="3400" dirty="0">
                <a:solidFill>
                  <a:schemeClr val="bg1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en-US" sz="3400" dirty="0">
                <a:solidFill>
                  <a:schemeClr val="bg1"/>
                </a:solidFill>
              </a:rPr>
              <a:t>we can also just add –ly.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19FA24E-75FF-17EC-56B2-FC18E6293EAF}"/>
              </a:ext>
            </a:extLst>
          </p:cNvPr>
          <p:cNvSpPr txBox="1">
            <a:spLocks/>
          </p:cNvSpPr>
          <p:nvPr/>
        </p:nvSpPr>
        <p:spPr>
          <a:xfrm>
            <a:off x="2376203" y="2790288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brave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E75BBF1-AD51-5DEB-5DF6-160D2B26A3BB}"/>
              </a:ext>
            </a:extLst>
          </p:cNvPr>
          <p:cNvSpPr txBox="1">
            <a:spLocks/>
          </p:cNvSpPr>
          <p:nvPr/>
        </p:nvSpPr>
        <p:spPr>
          <a:xfrm>
            <a:off x="7699109" y="2786235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bravely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38A992-856C-393E-7AA6-C5615DBA3431}"/>
              </a:ext>
            </a:extLst>
          </p:cNvPr>
          <p:cNvCxnSpPr>
            <a:cxnSpLocks/>
          </p:cNvCxnSpPr>
          <p:nvPr/>
        </p:nvCxnSpPr>
        <p:spPr>
          <a:xfrm>
            <a:off x="6440854" y="319451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41470C-EE37-43C4-1153-015488C14E6F}"/>
              </a:ext>
            </a:extLst>
          </p:cNvPr>
          <p:cNvSpPr txBox="1">
            <a:spLocks/>
          </p:cNvSpPr>
          <p:nvPr/>
        </p:nvSpPr>
        <p:spPr>
          <a:xfrm>
            <a:off x="4302777" y="2819081"/>
            <a:ext cx="685516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8E5C056-2D44-E60C-754F-E6A6CC6A4F2B}"/>
              </a:ext>
            </a:extLst>
          </p:cNvPr>
          <p:cNvSpPr txBox="1">
            <a:spLocks/>
          </p:cNvSpPr>
          <p:nvPr/>
        </p:nvSpPr>
        <p:spPr>
          <a:xfrm>
            <a:off x="5152742" y="2805000"/>
            <a:ext cx="943258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>
                <a:solidFill>
                  <a:schemeClr val="bg1"/>
                </a:solidFill>
              </a:rPr>
              <a:t>ly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35C45C5-47F5-B963-107C-5F14310C71E7}"/>
              </a:ext>
            </a:extLst>
          </p:cNvPr>
          <p:cNvSpPr txBox="1">
            <a:spLocks/>
          </p:cNvSpPr>
          <p:nvPr/>
        </p:nvSpPr>
        <p:spPr>
          <a:xfrm>
            <a:off x="7699109" y="3820939"/>
            <a:ext cx="1762125" cy="753588"/>
          </a:xfrm>
          <a:prstGeom prst="round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lonely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FE0CAAC-9570-1DF7-057A-AD19ACBC1A8F}"/>
              </a:ext>
            </a:extLst>
          </p:cNvPr>
          <p:cNvGrpSpPr/>
          <p:nvPr/>
        </p:nvGrpSpPr>
        <p:grpSpPr>
          <a:xfrm>
            <a:off x="2376202" y="3865408"/>
            <a:ext cx="5050490" cy="767669"/>
            <a:chOff x="2298238" y="2710007"/>
            <a:chExt cx="5050490" cy="767669"/>
          </a:xfrm>
          <a:solidFill>
            <a:srgbClr val="00B050"/>
          </a:solidFill>
        </p:grpSpPr>
        <p:sp>
          <p:nvSpPr>
            <p:cNvPr id="20" name="Content Placeholder 2">
              <a:extLst>
                <a:ext uri="{FF2B5EF4-FFF2-40B4-BE49-F238E27FC236}">
                  <a16:creationId xmlns:a16="http://schemas.microsoft.com/office/drawing/2014/main" id="{24F093E5-2449-592A-A7D5-19FE7DF4CEE4}"/>
                </a:ext>
              </a:extLst>
            </p:cNvPr>
            <p:cNvSpPr txBox="1">
              <a:spLocks/>
            </p:cNvSpPr>
            <p:nvPr/>
          </p:nvSpPr>
          <p:spPr>
            <a:xfrm>
              <a:off x="2298238" y="2710007"/>
              <a:ext cx="1762125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  <a:latin typeface="Andika" panose="02000000000000000000" pitchFamily="2" charset="0"/>
                </a:rPr>
                <a:t>lone</a:t>
              </a:r>
              <a:endParaRPr lang="en-US" sz="3000" b="1" dirty="0">
                <a:solidFill>
                  <a:schemeClr val="bg1"/>
                </a:solidFill>
                <a:latin typeface="Andika" panose="02000000000000000000" pitchFamily="2" charset="0"/>
              </a:endParaRPr>
            </a:p>
          </p:txBody>
        </p:sp>
        <p:sp>
          <p:nvSpPr>
            <p:cNvPr id="21" name="Content Placeholder 2">
              <a:extLst>
                <a:ext uri="{FF2B5EF4-FFF2-40B4-BE49-F238E27FC236}">
                  <a16:creationId xmlns:a16="http://schemas.microsoft.com/office/drawing/2014/main" id="{8B6A8732-272B-3A9A-1ABB-21436192707E}"/>
                </a:ext>
              </a:extLst>
            </p:cNvPr>
            <p:cNvSpPr txBox="1">
              <a:spLocks/>
            </p:cNvSpPr>
            <p:nvPr/>
          </p:nvSpPr>
          <p:spPr>
            <a:xfrm>
              <a:off x="4224813" y="2724088"/>
              <a:ext cx="685516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dirty="0">
                  <a:solidFill>
                    <a:schemeClr val="bg1"/>
                  </a:solidFill>
                </a:rPr>
                <a:t>+</a:t>
              </a:r>
              <a:endParaRPr lang="en-US" sz="3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F5D5029D-C647-D953-4081-7C9D6CB0F583}"/>
                </a:ext>
              </a:extLst>
            </p:cNvPr>
            <p:cNvSpPr txBox="1">
              <a:spLocks/>
            </p:cNvSpPr>
            <p:nvPr/>
          </p:nvSpPr>
          <p:spPr>
            <a:xfrm>
              <a:off x="5074778" y="2710007"/>
              <a:ext cx="943258" cy="753588"/>
            </a:xfrm>
            <a:prstGeom prst="roundRect">
              <a:avLst/>
            </a:prstGeom>
            <a:grpFill/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sz="3000" b="1" dirty="0">
                  <a:solidFill>
                    <a:schemeClr val="bg1"/>
                  </a:solidFill>
                </a:rPr>
                <a:t>ly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51445E2-B371-ED44-87D7-21B9574F2A06}"/>
                </a:ext>
              </a:extLst>
            </p:cNvPr>
            <p:cNvCxnSpPr>
              <a:cxnSpLocks/>
            </p:cNvCxnSpPr>
            <p:nvPr/>
          </p:nvCxnSpPr>
          <p:spPr>
            <a:xfrm>
              <a:off x="6362890" y="3115057"/>
              <a:ext cx="985838" cy="0"/>
            </a:xfrm>
            <a:prstGeom prst="straightConnector1">
              <a:avLst/>
            </a:prstGeom>
            <a:grpFill/>
            <a:ln w="6350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81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802</Words>
  <Application>Microsoft Office PowerPoint</Application>
  <PresentationFormat>Widescreen</PresentationFormat>
  <Paragraphs>182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Andika</vt:lpstr>
      <vt:lpstr>Arial</vt:lpstr>
      <vt:lpstr>Office Theme</vt:lpstr>
      <vt:lpstr> How to Use this PowerPoint</vt:lpstr>
      <vt:lpstr>Scrambler has been scrambling!!!</vt:lpstr>
      <vt:lpstr>Suffix –ly where the root word ends in y.</vt:lpstr>
      <vt:lpstr>PowerPoint Presentation</vt:lpstr>
      <vt:lpstr>PowerPoint Presentation</vt:lpstr>
      <vt:lpstr>PowerPoint Presentation</vt:lpstr>
      <vt:lpstr>PowerPoint Presentation</vt:lpstr>
      <vt:lpstr>When the word ends in a consonant, we can just add –ly.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Can you turn these words into adverbs?</vt:lpstr>
      <vt:lpstr>Can you turn these words into adverbs?</vt:lpstr>
      <vt:lpstr>Can you turn these words into adverbs?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2025-12-08T16:17:54Z</dcterms:modified>
</cp:coreProperties>
</file>