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375" r:id="rId2"/>
    <p:sldId id="389" r:id="rId3"/>
    <p:sldId id="274" r:id="rId4"/>
    <p:sldId id="360" r:id="rId5"/>
    <p:sldId id="361" r:id="rId6"/>
    <p:sldId id="384" r:id="rId7"/>
    <p:sldId id="310" r:id="rId8"/>
    <p:sldId id="298" r:id="rId9"/>
    <p:sldId id="395" r:id="rId10"/>
    <p:sldId id="294" r:id="rId11"/>
    <p:sldId id="386" r:id="rId12"/>
    <p:sldId id="281" r:id="rId13"/>
    <p:sldId id="314" r:id="rId14"/>
    <p:sldId id="315" r:id="rId15"/>
    <p:sldId id="282" r:id="rId16"/>
    <p:sldId id="283" r:id="rId17"/>
    <p:sldId id="316" r:id="rId18"/>
    <p:sldId id="302" r:id="rId19"/>
    <p:sldId id="317" r:id="rId20"/>
    <p:sldId id="303" r:id="rId21"/>
    <p:sldId id="318" r:id="rId22"/>
    <p:sldId id="304" r:id="rId23"/>
    <p:sldId id="319" r:id="rId24"/>
    <p:sldId id="286" r:id="rId25"/>
    <p:sldId id="320" r:id="rId26"/>
    <p:sldId id="285" r:id="rId27"/>
    <p:sldId id="321" r:id="rId28"/>
    <p:sldId id="287" r:id="rId29"/>
    <p:sldId id="322" r:id="rId30"/>
    <p:sldId id="324" r:id="rId31"/>
    <p:sldId id="325" r:id="rId32"/>
    <p:sldId id="365" r:id="rId33"/>
    <p:sldId id="312" r:id="rId34"/>
    <p:sldId id="387" r:id="rId35"/>
    <p:sldId id="308" r:id="rId36"/>
    <p:sldId id="390" r:id="rId37"/>
    <p:sldId id="391" r:id="rId38"/>
    <p:sldId id="363" r:id="rId39"/>
    <p:sldId id="277" r:id="rId40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736D73-6852-486F-9683-0760676A283B}" v="6" dt="2025-12-08T16:16:39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5714" autoAdjust="0"/>
  </p:normalViewPr>
  <p:slideViewPr>
    <p:cSldViewPr snapToGrid="0">
      <p:cViewPr varScale="1">
        <p:scale>
          <a:sx n="91" d="100"/>
          <a:sy n="91" d="100"/>
        </p:scale>
        <p:origin x="14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">
      <pc:chgData name="Glen Jones" userId="e846aaca-4b24-4b13-b0d0-f2308e16b284" providerId="ADAL" clId="{ED47ACC3-9597-4D89-A1DC-43CF280EF274}" dt="2025-12-08T16:16:39.734" v="9"/>
      <pc:docMkLst>
        <pc:docMk/>
      </pc:docMkLst>
      <pc:sldChg chg="addSp modSp modAnim">
        <pc:chgData name="Glen Jones" userId="e846aaca-4b24-4b13-b0d0-f2308e16b284" providerId="ADAL" clId="{ED47ACC3-9597-4D89-A1DC-43CF280EF274}" dt="2025-12-08T16:16:39.734" v="9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16:39.734" v="9"/>
          <ac:spMkLst>
            <pc:docMk/>
            <pc:sldMk cId="0" sldId="277"/>
            <ac:spMk id="2" creationId="{029A9D09-CD6A-D9F1-3980-F11C1770A7EE}"/>
          </ac:spMkLst>
        </pc:spChg>
      </pc:sldChg>
      <pc:sldChg chg="add del">
        <pc:chgData name="Glen Jones" userId="e846aaca-4b24-4b13-b0d0-f2308e16b284" providerId="ADAL" clId="{ED47ACC3-9597-4D89-A1DC-43CF280EF274}" dt="2025-12-08T16:16:29.530" v="7" actId="47"/>
        <pc:sldMkLst>
          <pc:docMk/>
          <pc:sldMk cId="2355754654" sldId="359"/>
        </pc:sldMkLst>
      </pc:sldChg>
      <pc:sldChg chg="addSp modSp add del modAnim">
        <pc:chgData name="Glen Jones" userId="e846aaca-4b24-4b13-b0d0-f2308e16b284" providerId="ADAL" clId="{ED47ACC3-9597-4D89-A1DC-43CF280EF274}" dt="2025-12-08T16:16:28.696" v="6"/>
        <pc:sldMkLst>
          <pc:docMk/>
          <pc:sldMk cId="461087981" sldId="375"/>
        </pc:sldMkLst>
        <pc:spChg chg="add mod">
          <ac:chgData name="Glen Jones" userId="e846aaca-4b24-4b13-b0d0-f2308e16b284" providerId="ADAL" clId="{ED47ACC3-9597-4D89-A1DC-43CF280EF274}" dt="2025-12-08T16:16:04.461" v="2"/>
          <ac:spMkLst>
            <pc:docMk/>
            <pc:sldMk cId="461087981" sldId="375"/>
            <ac:spMk id="7" creationId="{05E949A8-E451-A8A9-8292-16D0F1B6B7BF}"/>
          </ac:spMkLst>
        </pc:spChg>
      </pc:sldChg>
      <pc:sldChg chg="del">
        <pc:chgData name="Glen Jones" userId="e846aaca-4b24-4b13-b0d0-f2308e16b284" providerId="ADAL" clId="{ED47ACC3-9597-4D89-A1DC-43CF280EF274}" dt="2025-12-08T16:16:37.969" v="8" actId="47"/>
        <pc:sldMkLst>
          <pc:docMk/>
          <pc:sldMk cId="3339816302" sldId="39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368A8F2A-5B8C-4323-B448-31E3A016F0FB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04F6B0BC-DF95-40E0-B69D-B708A2A8B7E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2818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4F7F4C2A-085F-FF6D-B12F-8489546DBD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460840"/>
            <a:ext cx="10721008" cy="36367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in more detail at 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when added to root words ending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  <a:p>
            <a:pPr algn="ctr"/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492F3A1-1446-A895-8278-DA8CB6871A5B}"/>
              </a:ext>
            </a:extLst>
          </p:cNvPr>
          <p:cNvSpPr txBox="1">
            <a:spLocks/>
          </p:cNvSpPr>
          <p:nvPr/>
        </p:nvSpPr>
        <p:spPr>
          <a:xfrm>
            <a:off x="1415805" y="4839075"/>
            <a:ext cx="2670655" cy="108088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8D9290-1005-EE17-BF58-B83A04D327EC}"/>
              </a:ext>
            </a:extLst>
          </p:cNvPr>
          <p:cNvSpPr txBox="1">
            <a:spLocks/>
          </p:cNvSpPr>
          <p:nvPr/>
        </p:nvSpPr>
        <p:spPr>
          <a:xfrm>
            <a:off x="4708966" y="4839075"/>
            <a:ext cx="2670655" cy="108088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bas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8E99CD-AD16-F3F6-B34E-F4AA5D8DED6A}"/>
              </a:ext>
            </a:extLst>
          </p:cNvPr>
          <p:cNvSpPr txBox="1">
            <a:spLocks/>
          </p:cNvSpPr>
          <p:nvPr/>
        </p:nvSpPr>
        <p:spPr>
          <a:xfrm>
            <a:off x="8002127" y="4839075"/>
            <a:ext cx="2670655" cy="108088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dramat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1805" y="4252560"/>
            <a:ext cx="1664505" cy="21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D876340-ABC7-C4E4-ACBA-131291C23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F3FACC-A1C9-252B-4604-06490D8D69B0}"/>
              </a:ext>
            </a:extLst>
          </p:cNvPr>
          <p:cNvSpPr txBox="1"/>
          <p:nvPr/>
        </p:nvSpPr>
        <p:spPr>
          <a:xfrm>
            <a:off x="2525026" y="449266"/>
            <a:ext cx="6715125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What is the rule?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AF1113-5E7D-A609-E0EA-8734EDF2F037}"/>
              </a:ext>
            </a:extLst>
          </p:cNvPr>
          <p:cNvSpPr txBox="1">
            <a:spLocks/>
          </p:cNvSpPr>
          <p:nvPr/>
        </p:nvSpPr>
        <p:spPr>
          <a:xfrm>
            <a:off x="2178426" y="1947606"/>
            <a:ext cx="202265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frantic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66EE40-0BBE-44B7-24F6-3E9B9DDB5898}"/>
              </a:ext>
            </a:extLst>
          </p:cNvPr>
          <p:cNvSpPr txBox="1">
            <a:spLocks/>
          </p:cNvSpPr>
          <p:nvPr/>
        </p:nvSpPr>
        <p:spPr>
          <a:xfrm>
            <a:off x="7761862" y="1943553"/>
            <a:ext cx="2484797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frantically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14FB90-C8F2-5A7F-01B8-9EF568FF4E02}"/>
              </a:ext>
            </a:extLst>
          </p:cNvPr>
          <p:cNvCxnSpPr>
            <a:cxnSpLocks/>
          </p:cNvCxnSpPr>
          <p:nvPr/>
        </p:nvCxnSpPr>
        <p:spPr>
          <a:xfrm>
            <a:off x="6503607" y="2351832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72E300-E7CB-2893-4561-4C864105BD08}"/>
              </a:ext>
            </a:extLst>
          </p:cNvPr>
          <p:cNvSpPr txBox="1">
            <a:spLocks/>
          </p:cNvSpPr>
          <p:nvPr/>
        </p:nvSpPr>
        <p:spPr>
          <a:xfrm>
            <a:off x="4365530" y="1976399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E04899-9023-B3EE-405E-3D7F717B0361}"/>
              </a:ext>
            </a:extLst>
          </p:cNvPr>
          <p:cNvSpPr txBox="1">
            <a:spLocks/>
          </p:cNvSpPr>
          <p:nvPr/>
        </p:nvSpPr>
        <p:spPr>
          <a:xfrm>
            <a:off x="5215495" y="1962318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5E46D9-52BD-71F2-C71D-F27552CF68A5}"/>
              </a:ext>
            </a:extLst>
          </p:cNvPr>
          <p:cNvSpPr txBox="1">
            <a:spLocks/>
          </p:cNvSpPr>
          <p:nvPr/>
        </p:nvSpPr>
        <p:spPr>
          <a:xfrm>
            <a:off x="7761862" y="2978257"/>
            <a:ext cx="2484797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dramatically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5F662C-82CE-53DE-7206-148F9E47968A}"/>
              </a:ext>
            </a:extLst>
          </p:cNvPr>
          <p:cNvGrpSpPr/>
          <p:nvPr/>
        </p:nvGrpSpPr>
        <p:grpSpPr>
          <a:xfrm>
            <a:off x="2178425" y="3022726"/>
            <a:ext cx="5311020" cy="767669"/>
            <a:chOff x="2037708" y="2710007"/>
            <a:chExt cx="5311020" cy="767669"/>
          </a:xfrm>
          <a:solidFill>
            <a:srgbClr val="00B050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7953239-05CC-DFFD-3F25-48120329EA86}"/>
                </a:ext>
              </a:extLst>
            </p:cNvPr>
            <p:cNvSpPr txBox="1">
              <a:spLocks/>
            </p:cNvSpPr>
            <p:nvPr/>
          </p:nvSpPr>
          <p:spPr>
            <a:xfrm>
              <a:off x="2037708" y="2710007"/>
              <a:ext cx="202265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dramatic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220E454B-8361-2238-4E6C-65D96B3206FA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>
              <a:extLst>
                <a:ext uri="{FF2B5EF4-FFF2-40B4-BE49-F238E27FC236}">
                  <a16:creationId xmlns:a16="http://schemas.microsoft.com/office/drawing/2014/main" id="{66D494EE-99CA-C627-2AFF-927B79A3845B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38DB9C-2486-19A1-5F20-50B20FD8C099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B42C479-8E81-3E99-58B6-CE16EE88749A}"/>
              </a:ext>
            </a:extLst>
          </p:cNvPr>
          <p:cNvSpPr txBox="1">
            <a:spLocks/>
          </p:cNvSpPr>
          <p:nvPr/>
        </p:nvSpPr>
        <p:spPr>
          <a:xfrm>
            <a:off x="7761862" y="1954684"/>
            <a:ext cx="2484797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frantical</a:t>
            </a:r>
            <a:r>
              <a:rPr lang="en-US" sz="3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272D040-8EC7-EB1B-9B2F-8F9E35206443}"/>
              </a:ext>
            </a:extLst>
          </p:cNvPr>
          <p:cNvSpPr txBox="1">
            <a:spLocks/>
          </p:cNvSpPr>
          <p:nvPr/>
        </p:nvSpPr>
        <p:spPr>
          <a:xfrm>
            <a:off x="7782663" y="2955996"/>
            <a:ext cx="246399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dramatical</a:t>
            </a:r>
            <a:r>
              <a:rPr lang="en-US" sz="3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DC4F325-E843-5D3D-3377-7ADBFA2E2F61}"/>
              </a:ext>
            </a:extLst>
          </p:cNvPr>
          <p:cNvSpPr txBox="1">
            <a:spLocks/>
          </p:cNvSpPr>
          <p:nvPr/>
        </p:nvSpPr>
        <p:spPr>
          <a:xfrm>
            <a:off x="461682" y="4345704"/>
            <a:ext cx="1139414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ea typeface="Andika"/>
                <a:cs typeface="Andika"/>
              </a:rPr>
              <a:t>When you add the suffix -</a:t>
            </a:r>
            <a:r>
              <a:rPr lang="en-GB" sz="3000" u="sng" dirty="0">
                <a:solidFill>
                  <a:schemeClr val="bg1"/>
                </a:solidFill>
                <a:ea typeface="Andika"/>
                <a:cs typeface="Andika"/>
              </a:rPr>
              <a:t>ly</a:t>
            </a:r>
            <a:r>
              <a:rPr lang="en-GB" sz="3000" dirty="0">
                <a:solidFill>
                  <a:schemeClr val="bg1"/>
                </a:solidFill>
                <a:ea typeface="Andika"/>
                <a:cs typeface="Andika"/>
              </a:rPr>
              <a:t> to a root word that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ends in ic</a:t>
            </a:r>
            <a:r>
              <a:rPr lang="en-GB" sz="3000" dirty="0">
                <a:solidFill>
                  <a:schemeClr val="bg1"/>
                </a:solidFill>
                <a:ea typeface="Andika"/>
                <a:cs typeface="Andika"/>
              </a:rPr>
              <a:t>, </a:t>
            </a:r>
            <a:endParaRPr lang="en-GB" sz="3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3000" u="sng" dirty="0">
                <a:solidFill>
                  <a:schemeClr val="bg1"/>
                </a:solidFill>
                <a:ea typeface="Andika"/>
                <a:cs typeface="Andika"/>
              </a:rPr>
              <a:t>ic becomes ically</a:t>
            </a:r>
            <a:r>
              <a:rPr lang="en-GB" sz="3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557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4C42758-105D-8750-3CE5-5772173C2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7" y="2558407"/>
            <a:ext cx="64791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bas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404727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DBEE0FB-FE2E-0564-90FA-1ADE10935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basically wants to steal all of the gems.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bas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200" y="2168960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57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F706A103-B360-CEF2-EC7E-AC7FDF525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4870989" y="2558407"/>
            <a:ext cx="69895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frant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34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4C9CC092-5BF7-6A3F-F2F0-41F2A1836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searching frantically for the gems.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688302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frant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2BF4E88-B7B0-4FA5-DE5B-E587E1037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73" y="1848209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3666479" y="2558407"/>
            <a:ext cx="82729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dramat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BA7B686-2B55-AF46-FEBF-91B405E0F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dramatically fell to the floor.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603" y="2158928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dramat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2170561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576B332-745F-D611-EBF0-9FCC0448A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3" y="2558407"/>
            <a:ext cx="66654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</a:t>
            </a:r>
            <a:r>
              <a:rPr lang="en-GB" sz="8000" dirty="0">
                <a:solidFill>
                  <a:srgbClr val="7030A0"/>
                </a:solidFill>
              </a:rPr>
              <a:t>ic </a:t>
            </a:r>
            <a:r>
              <a:rPr lang="en-GB" sz="8000" dirty="0">
                <a:solidFill>
                  <a:schemeClr val="bg1"/>
                </a:solidFill>
              </a:rPr>
              <a:t>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FFD20B-DBCA-29AA-1D50-C1F24619E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skipped comically.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955" y="1939941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1879242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5" name="Picture 4" descr="A sign on a wall&#10;&#10;AI-generated content may be incorrect.">
            <a:extLst>
              <a:ext uri="{FF2B5EF4-FFF2-40B4-BE49-F238E27FC236}">
                <a16:creationId xmlns:a16="http://schemas.microsoft.com/office/drawing/2014/main" id="{53CE589C-A7E3-BBA4-D6B3-499B19E65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15" y="1429469"/>
            <a:ext cx="7091969" cy="52917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73F5719-2BDE-0BE2-2013-A88A9D4E0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4767309" y="2558407"/>
            <a:ext cx="70932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crypt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111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43FEF9CB-EEFF-AF0C-BA75-5DDBB3B9C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smiled cryptically.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845" y="1856125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81AEDF-5D7F-A6EA-AB8B-40DF3F5806C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crypt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1065372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A4041F3-639B-6777-4229-0753135E5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5141843" y="2558407"/>
            <a:ext cx="67187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hero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41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EB45BC9-89F2-3666-B202-347087811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acting heroically in accepting his quest.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603" y="1963619"/>
            <a:ext cx="3740723" cy="4819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6E2474-4C0B-7EED-EFED-581C7F3948E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hero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1962693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C902805-50FA-39C4-6743-5695D268CC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thought critically about their next move.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03" y="2136556"/>
            <a:ext cx="5641541" cy="4448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16C0C-9FB4-9840-152C-3904DE5F0274}"/>
              </a:ext>
            </a:extLst>
          </p:cNvPr>
          <p:cNvSpPr txBox="1"/>
          <p:nvPr/>
        </p:nvSpPr>
        <p:spPr>
          <a:xfrm>
            <a:off x="5141843" y="2558407"/>
            <a:ext cx="66654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crit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050C665-5957-E432-1D3E-91B42B5B4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7DCD6E-6A2B-5BE4-8AF9-D8E57D6E64D8}"/>
              </a:ext>
            </a:extLst>
          </p:cNvPr>
          <p:cNvSpPr txBox="1">
            <a:spLocks/>
          </p:cNvSpPr>
          <p:nvPr/>
        </p:nvSpPr>
        <p:spPr>
          <a:xfrm>
            <a:off x="600891" y="918878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Aimee thought critically about their next move.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3CB1E36-138E-1E0B-F44E-CD72FFF1C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03" y="2136557"/>
            <a:ext cx="5641541" cy="44480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0685992-7933-82C4-5B93-4015B7DD78E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crit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2487094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2E3FBB6-83A6-D86B-3AF2-59C4C503A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2148" y="1987083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0A49D0-5C2E-4EC1-7CDB-8D27A7AE82DA}"/>
              </a:ext>
            </a:extLst>
          </p:cNvPr>
          <p:cNvSpPr txBox="1"/>
          <p:nvPr/>
        </p:nvSpPr>
        <p:spPr>
          <a:xfrm>
            <a:off x="3666479" y="2558407"/>
            <a:ext cx="81408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romant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50C0BA2-5076-84BC-865A-08EB3BF56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he look at her romantically?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949" y="1833597"/>
            <a:ext cx="3962754" cy="36971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958578-42F9-6B4B-0137-6ECFE14A486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romant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150861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A36E74D-3C55-ACF6-8EE2-0F1D99DE66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344882"/>
            <a:ext cx="2946768" cy="3796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47A508-2392-4705-D7E7-3D7CAAE4002B}"/>
              </a:ext>
            </a:extLst>
          </p:cNvPr>
          <p:cNvSpPr txBox="1"/>
          <p:nvPr/>
        </p:nvSpPr>
        <p:spPr>
          <a:xfrm>
            <a:off x="3547659" y="2558407"/>
            <a:ext cx="7743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numer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EC5C23A-0FCF-51DE-5BF1-BA8DE8178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were separated numerically.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477" y="1983492"/>
            <a:ext cx="2946768" cy="37967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F48C92-8EF9-173B-201C-3103FDBB5F8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numer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1224505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3C4B9F4-F849-F99E-28CE-C397182FA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18585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–ly where the root word ends in ic.</a:t>
            </a:r>
            <a:endParaRPr lang="en-GB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FBCC48B-79A3-7EE2-2D19-1BCA2D6CC5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97BD0CE-DDE9-6B63-53B2-512F68AC0A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A14D753-DEBF-7B81-F75A-468154A174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75 0.456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2 -0.0101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67" y="-50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C156637-3957-923E-68E8-8FC77FAB2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052" y="2167696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3595455" y="2558407"/>
            <a:ext cx="83439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energet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08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F31FE6-E346-5F3D-AD9C-11BBC25A6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searching for the gems energetically.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4156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E5C56E-6D24-79D8-ECCA-509CF64F4A9A}"/>
              </a:ext>
            </a:extLst>
          </p:cNvPr>
          <p:cNvSpPr txBox="1"/>
          <p:nvPr/>
        </p:nvSpPr>
        <p:spPr>
          <a:xfrm>
            <a:off x="4870988" y="2558407"/>
            <a:ext cx="6419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energet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4115614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Benny was basicly a curious bunny.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518511" y="353753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Benny encountered comicly shaped rocks.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406817" y="512135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Benny heard a criticly important sound.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94846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Benny was bas</a:t>
            </a:r>
            <a:r>
              <a:rPr lang="en-GB" sz="3600" u="sng" dirty="0">
                <a:solidFill>
                  <a:srgbClr val="FF0000"/>
                </a:solidFill>
              </a:rPr>
              <a:t>ically</a:t>
            </a:r>
            <a:r>
              <a:rPr lang="en-GB" sz="3600" dirty="0">
                <a:solidFill>
                  <a:schemeClr val="bg1"/>
                </a:solidFill>
              </a:rPr>
              <a:t> a curious bunny.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04513" y="354752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Benny encountered com</a:t>
            </a:r>
            <a:r>
              <a:rPr lang="en-GB" sz="3600" u="sng" dirty="0">
                <a:solidFill>
                  <a:srgbClr val="FF0000"/>
                </a:solidFill>
              </a:rPr>
              <a:t>ically</a:t>
            </a:r>
            <a:r>
              <a:rPr lang="en-GB" sz="3600" dirty="0">
                <a:solidFill>
                  <a:schemeClr val="bg1"/>
                </a:solidFill>
              </a:rPr>
              <a:t> shaped rocks.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54389" y="513122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Benny heard a crit</a:t>
            </a:r>
            <a:r>
              <a:rPr lang="en-GB" sz="3600" u="sng" dirty="0">
                <a:solidFill>
                  <a:srgbClr val="FF0000"/>
                </a:solidFill>
              </a:rPr>
              <a:t>ically</a:t>
            </a:r>
            <a:r>
              <a:rPr lang="en-GB" sz="3600" dirty="0">
                <a:solidFill>
                  <a:schemeClr val="bg1"/>
                </a:solidFill>
              </a:rPr>
              <a:t> important sound.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8477F0-E077-7840-AF34-7B4D8225A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680465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97688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78339" y="2900925"/>
            <a:ext cx="461554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728465" y="2900925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52067" y="5290945"/>
            <a:ext cx="10138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 adverb (sadly) describes the verb (sat).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/>
      <p:bldP spid="8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F11F9D-CE4B-B910-EF2C-05BD4A36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51013" y="373263"/>
            <a:ext cx="11739704" cy="1139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we swap the adverb, it can change the meaning or imagery of a sentence.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652067" y="2553789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nervously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597036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14259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094910" y="2234720"/>
            <a:ext cx="0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645036" y="2234720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85020" y="4777139"/>
            <a:ext cx="10138504" cy="146423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 change of adverb from </a:t>
            </a:r>
            <a:r>
              <a:rPr lang="en-GB" sz="4000" u="sng" dirty="0"/>
              <a:t>sadly</a:t>
            </a:r>
            <a:r>
              <a:rPr lang="en-GB" sz="4000" dirty="0"/>
              <a:t> to </a:t>
            </a:r>
            <a:r>
              <a:rPr lang="en-GB" sz="4000" u="sng" dirty="0"/>
              <a:t>nervously</a:t>
            </a:r>
            <a:r>
              <a:rPr lang="en-GB" sz="4000" dirty="0"/>
              <a:t> changes the image created.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223239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330345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165191" y="1370660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9587" y="135594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slow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952493" y="135189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slowly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952493" y="255378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694238" y="176017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556161" y="138474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406126" y="137066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629586" y="253970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556161" y="255378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406126" y="253970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694238" y="294475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853939" y="1638689"/>
            <a:ext cx="1249400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1180102" y="2530260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863276" y="2886466"/>
            <a:ext cx="1264352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952493" y="371694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629586" y="3702863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556161" y="3716944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406126" y="3702863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694238" y="4107913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165191" y="3716944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720893" y="4056690"/>
            <a:ext cx="1389921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952493" y="479601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probably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629586" y="478193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probable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556161" y="479601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406126" y="478193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694238" y="518698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1165191" y="4796018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720894" y="5135764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BEB960F-14B8-AFBE-BBA2-D97D1D2CB2B4}"/>
              </a:ext>
            </a:extLst>
          </p:cNvPr>
          <p:cNvSpPr txBox="1">
            <a:spLocks/>
          </p:cNvSpPr>
          <p:nvPr/>
        </p:nvSpPr>
        <p:spPr>
          <a:xfrm>
            <a:off x="8952493" y="587340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comically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9EC9104-964B-886D-CE6D-F6467354475E}"/>
              </a:ext>
            </a:extLst>
          </p:cNvPr>
          <p:cNvSpPr txBox="1">
            <a:spLocks/>
          </p:cNvSpPr>
          <p:nvPr/>
        </p:nvSpPr>
        <p:spPr>
          <a:xfrm>
            <a:off x="3629586" y="585932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comic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B0A7FD7-6761-35DC-87C1-9B6A9550F0E0}"/>
              </a:ext>
            </a:extLst>
          </p:cNvPr>
          <p:cNvSpPr txBox="1">
            <a:spLocks/>
          </p:cNvSpPr>
          <p:nvPr/>
        </p:nvSpPr>
        <p:spPr>
          <a:xfrm>
            <a:off x="5556161" y="587340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DCF25A7-B98B-6AE8-7734-2198BE48F14F}"/>
              </a:ext>
            </a:extLst>
          </p:cNvPr>
          <p:cNvSpPr txBox="1">
            <a:spLocks/>
          </p:cNvSpPr>
          <p:nvPr/>
        </p:nvSpPr>
        <p:spPr>
          <a:xfrm>
            <a:off x="6406126" y="585932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C947146-7E2C-74AF-0E75-B774F263D4E0}"/>
              </a:ext>
            </a:extLst>
          </p:cNvPr>
          <p:cNvCxnSpPr>
            <a:cxnSpLocks/>
          </p:cNvCxnSpPr>
          <p:nvPr/>
        </p:nvCxnSpPr>
        <p:spPr>
          <a:xfrm>
            <a:off x="7694238" y="626437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6680067-42D3-8157-308C-8B976EAB81C1}"/>
              </a:ext>
            </a:extLst>
          </p:cNvPr>
          <p:cNvSpPr txBox="1"/>
          <p:nvPr/>
        </p:nvSpPr>
        <p:spPr>
          <a:xfrm>
            <a:off x="1165191" y="5873401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0C4C76FF-2589-C2F8-66A5-A2DD38FF16B4}"/>
              </a:ext>
            </a:extLst>
          </p:cNvPr>
          <p:cNvSpPr/>
          <p:nvPr/>
        </p:nvSpPr>
        <p:spPr>
          <a:xfrm>
            <a:off x="2720894" y="6213147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256396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057614" y="1464957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2010" y="145024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quick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844916" y="14461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844916" y="264807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586661" y="185447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448584" y="147903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298549" y="146495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522009" y="263399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448584" y="264807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298549" y="263399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586661" y="303904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746215" y="1726210"/>
            <a:ext cx="1100730" cy="231433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1072525" y="2624557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755699" y="2980763"/>
            <a:ext cx="1089776" cy="199016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844916" y="381124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522009" y="379716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448584" y="381124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298549" y="379716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586661" y="420221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057614" y="3811241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613316" y="4150987"/>
            <a:ext cx="11249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844916" y="489031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nobly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522009" y="487623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noble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448584" y="489031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298549" y="487623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586661" y="528128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1057614" y="4890315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613317" y="5230061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A9B42F-B2AD-9653-CB8F-0CCED99C0B6B}"/>
              </a:ext>
            </a:extLst>
          </p:cNvPr>
          <p:cNvSpPr txBox="1">
            <a:spLocks/>
          </p:cNvSpPr>
          <p:nvPr/>
        </p:nvSpPr>
        <p:spPr>
          <a:xfrm>
            <a:off x="8844916" y="592017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basically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08D6BE9-42D4-010B-D724-44494438A136}"/>
              </a:ext>
            </a:extLst>
          </p:cNvPr>
          <p:cNvSpPr txBox="1">
            <a:spLocks/>
          </p:cNvSpPr>
          <p:nvPr/>
        </p:nvSpPr>
        <p:spPr>
          <a:xfrm>
            <a:off x="3522009" y="590609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basic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DFD2239-C799-A417-87C3-B827891FAF05}"/>
              </a:ext>
            </a:extLst>
          </p:cNvPr>
          <p:cNvSpPr txBox="1">
            <a:spLocks/>
          </p:cNvSpPr>
          <p:nvPr/>
        </p:nvSpPr>
        <p:spPr>
          <a:xfrm>
            <a:off x="5448584" y="592017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CE55C27-C914-C63F-D403-97D06ED9722E}"/>
              </a:ext>
            </a:extLst>
          </p:cNvPr>
          <p:cNvSpPr txBox="1">
            <a:spLocks/>
          </p:cNvSpPr>
          <p:nvPr/>
        </p:nvSpPr>
        <p:spPr>
          <a:xfrm>
            <a:off x="6298549" y="590609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2083152-ED42-62C9-AC00-E63EDC43B728}"/>
              </a:ext>
            </a:extLst>
          </p:cNvPr>
          <p:cNvCxnSpPr>
            <a:cxnSpLocks/>
          </p:cNvCxnSpPr>
          <p:nvPr/>
        </p:nvCxnSpPr>
        <p:spPr>
          <a:xfrm>
            <a:off x="7586661" y="63111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F3AFEB4-3240-C736-6AE3-B7986F5A1798}"/>
              </a:ext>
            </a:extLst>
          </p:cNvPr>
          <p:cNvSpPr txBox="1"/>
          <p:nvPr/>
        </p:nvSpPr>
        <p:spPr>
          <a:xfrm>
            <a:off x="1057614" y="5920171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37CEE2EB-7BD3-28C1-1D59-188B0DA69B0F}"/>
              </a:ext>
            </a:extLst>
          </p:cNvPr>
          <p:cNvSpPr/>
          <p:nvPr/>
        </p:nvSpPr>
        <p:spPr>
          <a:xfrm>
            <a:off x="2613317" y="6259917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50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551780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978392" y="1899578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5798" y="188486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critic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898705" y="1880813"/>
            <a:ext cx="2314904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critically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898705" y="3082699"/>
            <a:ext cx="2314904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heroically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640449" y="2289092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502372" y="191365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352337" y="189957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575797" y="306861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heroic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502372" y="308269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352337" y="306861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640449" y="347366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511389" y="2166768"/>
            <a:ext cx="1249400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993303" y="3059178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436414" y="3421003"/>
            <a:ext cx="1264352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898705" y="4245862"/>
            <a:ext cx="2314904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numerically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575797" y="423178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numeric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502372" y="4245862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352337" y="4231781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640449" y="463683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978392" y="4245862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534094" y="4585608"/>
            <a:ext cx="11249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898705" y="5324936"/>
            <a:ext cx="2314904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cryptically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575797" y="53108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cryptic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502372" y="532493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352337" y="531085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640449" y="571590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978392" y="5324936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534095" y="5664682"/>
            <a:ext cx="112496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90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969794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D7E5AB7-C6E3-96B9-9A14-C5F4EE11A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C11923C-8F59-E834-1B76-FED0D602F117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1F5E7980-0058-CDF5-4DD9-DBD4F76557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7249" y="2270240"/>
            <a:ext cx="3267562" cy="341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basically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frantically 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dramatically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comically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critically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2096" y="2299552"/>
            <a:ext cx="4260338" cy="285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cryptically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heroically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romantically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numerically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energetically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E73E07C-A608-E308-3DB2-D883E08F4E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29A9D09-CD6A-D9F1-3980-F11C1770A7EE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F63C1719-5FB4-5A09-19EF-47DABEA1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24427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b="1" u="sng" dirty="0">
                <a:solidFill>
                  <a:schemeClr val="bg1"/>
                </a:solidFill>
              </a:rPr>
              <a:t>root word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b="1" u="sng" dirty="0">
                <a:solidFill>
                  <a:schemeClr val="bg1"/>
                </a:solidFill>
              </a:rPr>
              <a:t>root</a:t>
            </a:r>
            <a:r>
              <a:rPr lang="en-GB" sz="4400" dirty="0">
                <a:solidFill>
                  <a:schemeClr val="bg1"/>
                </a:solidFill>
              </a:rPr>
              <a:t> is a basic word with </a:t>
            </a: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no prefix or suffix </a:t>
            </a:r>
            <a:r>
              <a:rPr lang="en-GB" sz="4400" dirty="0">
                <a:solidFill>
                  <a:schemeClr val="bg1"/>
                </a:solidFill>
              </a:rPr>
              <a:t>added.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4CAA57-D6C6-5152-3EB3-DCE926CF70E7}"/>
              </a:ext>
            </a:extLst>
          </p:cNvPr>
          <p:cNvSpPr txBox="1"/>
          <p:nvPr/>
        </p:nvSpPr>
        <p:spPr>
          <a:xfrm>
            <a:off x="5010178" y="3509825"/>
            <a:ext cx="2380649" cy="715089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root word</a:t>
            </a:r>
          </a:p>
        </p:txBody>
      </p:sp>
      <p:pic>
        <p:nvPicPr>
          <p:cNvPr id="19" name="Picture 18" descr="A picture containing text, clock, vector graphics, sign&#10;&#10;Description automatically generated">
            <a:extLst>
              <a:ext uri="{FF2B5EF4-FFF2-40B4-BE49-F238E27FC236}">
                <a16:creationId xmlns:a16="http://schemas.microsoft.com/office/drawing/2014/main" id="{A7059170-66EA-3E32-1B68-394F99295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208" y="4576406"/>
            <a:ext cx="1722039" cy="188082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47E5B96-B213-9014-81EE-3786D4231FFD}"/>
              </a:ext>
            </a:extLst>
          </p:cNvPr>
          <p:cNvGrpSpPr/>
          <p:nvPr/>
        </p:nvGrpSpPr>
        <p:grpSpPr>
          <a:xfrm>
            <a:off x="1617214" y="4552027"/>
            <a:ext cx="1651247" cy="1862737"/>
            <a:chOff x="1617214" y="4552027"/>
            <a:chExt cx="1651247" cy="1862737"/>
          </a:xfrm>
        </p:grpSpPr>
        <p:pic>
          <p:nvPicPr>
            <p:cNvPr id="17" name="Picture 16" descr="Icon&#10;&#10;Description automatically generated">
              <a:extLst>
                <a:ext uri="{FF2B5EF4-FFF2-40B4-BE49-F238E27FC236}">
                  <a16:creationId xmlns:a16="http://schemas.microsoft.com/office/drawing/2014/main" id="{488E48C3-5135-48DB-53F6-68036AF18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214" y="4552027"/>
              <a:ext cx="1651247" cy="186273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FE4EE63-A69F-41A9-8DB5-3D0506934684}"/>
                </a:ext>
              </a:extLst>
            </p:cNvPr>
            <p:cNvSpPr txBox="1"/>
            <p:nvPr/>
          </p:nvSpPr>
          <p:spPr>
            <a:xfrm>
              <a:off x="1651248" y="4961741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C51B035-4D57-0233-7822-66A583768EC9}"/>
              </a:ext>
            </a:extLst>
          </p:cNvPr>
          <p:cNvGrpSpPr/>
          <p:nvPr/>
        </p:nvGrpSpPr>
        <p:grpSpPr>
          <a:xfrm>
            <a:off x="9785290" y="4552027"/>
            <a:ext cx="1338430" cy="1914085"/>
            <a:chOff x="9785290" y="4552027"/>
            <a:chExt cx="1338430" cy="1914085"/>
          </a:xfrm>
        </p:grpSpPr>
        <p:pic>
          <p:nvPicPr>
            <p:cNvPr id="21" name="Picture 20" descr="Logo, icon&#10;&#10;Description automatically generated">
              <a:extLst>
                <a:ext uri="{FF2B5EF4-FFF2-40B4-BE49-F238E27FC236}">
                  <a16:creationId xmlns:a16="http://schemas.microsoft.com/office/drawing/2014/main" id="{AC03D4FB-DD99-2429-3944-F29D47B3F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290" y="4552027"/>
              <a:ext cx="1268887" cy="191408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94422CD-DAD3-6197-BB11-5513CE2EF7F1}"/>
                </a:ext>
              </a:extLst>
            </p:cNvPr>
            <p:cNvSpPr txBox="1"/>
            <p:nvPr/>
          </p:nvSpPr>
          <p:spPr>
            <a:xfrm>
              <a:off x="9854833" y="5007006"/>
              <a:ext cx="12688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ly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AB2A686-9A88-F800-C971-D57010312B81}"/>
              </a:ext>
            </a:extLst>
          </p:cNvPr>
          <p:cNvSpPr txBox="1"/>
          <p:nvPr/>
        </p:nvSpPr>
        <p:spPr>
          <a:xfrm>
            <a:off x="5086905" y="5007006"/>
            <a:ext cx="2303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legal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721C744-9632-2B27-C697-A9F98C92F064}"/>
              </a:ext>
            </a:extLst>
          </p:cNvPr>
          <p:cNvGrpSpPr/>
          <p:nvPr/>
        </p:nvGrpSpPr>
        <p:grpSpPr>
          <a:xfrm>
            <a:off x="614037" y="3478318"/>
            <a:ext cx="3363159" cy="1315624"/>
            <a:chOff x="614037" y="3478318"/>
            <a:chExt cx="3363159" cy="13156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BA8FF1-CFD2-C7DF-00F9-67E6E6B6214D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E8F43352-CB96-546A-455B-C1550F1E4264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6F2645C-90AD-5460-3022-83425AC915A9}"/>
              </a:ext>
            </a:extLst>
          </p:cNvPr>
          <p:cNvGrpSpPr/>
          <p:nvPr/>
        </p:nvGrpSpPr>
        <p:grpSpPr>
          <a:xfrm>
            <a:off x="8531441" y="3527412"/>
            <a:ext cx="3413170" cy="1204386"/>
            <a:chOff x="8531441" y="3527412"/>
            <a:chExt cx="3413170" cy="12043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0B1293-5FC9-70C8-8B9B-70C613108EF9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EF802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F7208AA-48F3-3A02-5DD1-D698DFF86E1D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85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20599 0.005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24635 -0.000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116CF3-92BA-022D-895E-74FFAC4FE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 lot of words ending in the suffix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861419" y="2219824"/>
            <a:ext cx="1437188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verb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6534858" y="2239113"/>
            <a:ext cx="2717074" cy="851297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adverb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05835" y="3156442"/>
            <a:ext cx="656357" cy="76944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845096" y="3071121"/>
            <a:ext cx="687731" cy="85476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1026747" y="5556663"/>
            <a:ext cx="10138504" cy="715089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adverb (sadly) describes the verb (sat).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1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  <p:bldP spid="8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09" y="211988"/>
            <a:ext cx="11905488" cy="960439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 consonant</a:t>
            </a:r>
            <a:r>
              <a:rPr lang="en-US" sz="3400" dirty="0">
                <a:solidFill>
                  <a:schemeClr val="bg1"/>
                </a:solidFill>
              </a:rPr>
              <a:t>, we can just add –ly.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326065" y="32801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326065" y="431486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067810" y="36884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49713" y="2192710"/>
            <a:ext cx="1138428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Consonants:  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3929733" y="331300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779698" y="329892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47FEE-BAE8-A97F-D03D-9BCC1E9568E5}"/>
              </a:ext>
            </a:extLst>
          </p:cNvPr>
          <p:cNvGrpSpPr/>
          <p:nvPr/>
        </p:nvGrpSpPr>
        <p:grpSpPr>
          <a:xfrm>
            <a:off x="2003158" y="4359334"/>
            <a:ext cx="5050490" cy="767669"/>
            <a:chOff x="2298238" y="2710007"/>
            <a:chExt cx="5050490" cy="76766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7342D1E-FC1A-7DE7-C5EB-BC4A1E949589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quic</a:t>
              </a:r>
              <a:r>
                <a:rPr lang="en-US" sz="3000" b="1" dirty="0">
                  <a:solidFill>
                    <a:schemeClr val="bg1"/>
                  </a:solidFill>
                  <a:latin typeface="Andika" panose="02000000000000000000" pitchFamily="2" charset="0"/>
                </a:rPr>
                <a:t>k</a:t>
              </a: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E766D8C8-FD17-0E39-BC4C-662442B1F099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16D71267-0614-C366-B674-3A91FF922818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E53DFFB-D056-6BD2-9910-31226A05FAEF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0B5B621-C2BD-4F0B-DAC1-8A5AFA82093A}"/>
              </a:ext>
            </a:extLst>
          </p:cNvPr>
          <p:cNvSpPr txBox="1">
            <a:spLocks/>
          </p:cNvSpPr>
          <p:nvPr/>
        </p:nvSpPr>
        <p:spPr>
          <a:xfrm>
            <a:off x="7326065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92F603-F20F-44A5-DACD-9BD1FA625787}"/>
              </a:ext>
            </a:extLst>
          </p:cNvPr>
          <p:cNvGrpSpPr/>
          <p:nvPr/>
        </p:nvGrpSpPr>
        <p:grpSpPr>
          <a:xfrm>
            <a:off x="2003158" y="5392981"/>
            <a:ext cx="5050490" cy="767669"/>
            <a:chOff x="2298238" y="2710007"/>
            <a:chExt cx="5050490" cy="767669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91D2573-FF98-4D26-D992-3AB9C7740AD0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actual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DE1363A-5A4D-0762-BF32-96AF25B06FB6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E9EFE49-B4E6-ED1F-D0C1-EC4175D7109D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F80C6A5-C6B5-1E38-D501-87A914BAF890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FAC93B1-4333-6802-36C6-CDC6596D95E1}"/>
              </a:ext>
            </a:extLst>
          </p:cNvPr>
          <p:cNvSpPr txBox="1"/>
          <p:nvPr/>
        </p:nvSpPr>
        <p:spPr>
          <a:xfrm>
            <a:off x="4779698" y="6418661"/>
            <a:ext cx="6419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Can you explain why there are </a:t>
            </a:r>
            <a:r>
              <a:rPr lang="en-GB" sz="2000" b="1" u="sng" dirty="0"/>
              <a:t>two</a:t>
            </a:r>
            <a:r>
              <a:rPr lang="en-GB" sz="2000" b="1" dirty="0"/>
              <a:t> </a:t>
            </a:r>
            <a:r>
              <a:rPr lang="en-GB" sz="2000" dirty="0"/>
              <a:t>“l’s” in actually?</a:t>
            </a:r>
            <a:endParaRPr lang="en-GB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326777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292764A-69CF-449E-EFA1-2C2FBEADB7CD}"/>
              </a:ext>
            </a:extLst>
          </p:cNvPr>
          <p:cNvCxnSpPr>
            <a:cxnSpLocks/>
          </p:cNvCxnSpPr>
          <p:nvPr/>
        </p:nvCxnSpPr>
        <p:spPr>
          <a:xfrm flipV="1">
            <a:off x="8579616" y="5984072"/>
            <a:ext cx="0" cy="434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2003158" y="331164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349713" y="1324170"/>
            <a:ext cx="11384280" cy="6469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Who can remember some consonants?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2" grpId="0" animBg="1"/>
      <p:bldP spid="14" grpId="0" animBg="1"/>
      <p:bldP spid="19" grpId="0" animBg="1"/>
      <p:bldP spid="25" grpId="0"/>
      <p:bldP spid="27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6D2567-FCA0-8EB2-C191-21EF8EEA8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b="1" u="sng" dirty="0">
                <a:solidFill>
                  <a:schemeClr val="bg1"/>
                </a:solidFill>
              </a:rPr>
              <a:t>Often </a:t>
            </a: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can also just add –ly.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brave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lone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81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D876340-ABC7-C4E4-ACBA-131291C23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AF1113-5E7D-A609-E0EA-8734EDF2F037}"/>
              </a:ext>
            </a:extLst>
          </p:cNvPr>
          <p:cNvSpPr txBox="1">
            <a:spLocks/>
          </p:cNvSpPr>
          <p:nvPr/>
        </p:nvSpPr>
        <p:spPr>
          <a:xfrm>
            <a:off x="2538708" y="3157550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happy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66EE40-0BBE-44B7-24F6-3E9B9DDB5898}"/>
              </a:ext>
            </a:extLst>
          </p:cNvPr>
          <p:cNvSpPr txBox="1">
            <a:spLocks/>
          </p:cNvSpPr>
          <p:nvPr/>
        </p:nvSpPr>
        <p:spPr>
          <a:xfrm>
            <a:off x="7861614" y="3153497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happily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14FB90-C8F2-5A7F-01B8-9EF568FF4E02}"/>
              </a:ext>
            </a:extLst>
          </p:cNvPr>
          <p:cNvCxnSpPr>
            <a:cxnSpLocks/>
          </p:cNvCxnSpPr>
          <p:nvPr/>
        </p:nvCxnSpPr>
        <p:spPr>
          <a:xfrm>
            <a:off x="6603359" y="356177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72E300-E7CB-2893-4561-4C864105BD08}"/>
              </a:ext>
            </a:extLst>
          </p:cNvPr>
          <p:cNvSpPr txBox="1">
            <a:spLocks/>
          </p:cNvSpPr>
          <p:nvPr/>
        </p:nvSpPr>
        <p:spPr>
          <a:xfrm>
            <a:off x="4465282" y="3186343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E04899-9023-B3EE-405E-3D7F717B0361}"/>
              </a:ext>
            </a:extLst>
          </p:cNvPr>
          <p:cNvSpPr txBox="1">
            <a:spLocks/>
          </p:cNvSpPr>
          <p:nvPr/>
        </p:nvSpPr>
        <p:spPr>
          <a:xfrm>
            <a:off x="5315247" y="3172262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5E46D9-52BD-71F2-C71D-F27552CF68A5}"/>
              </a:ext>
            </a:extLst>
          </p:cNvPr>
          <p:cNvSpPr txBox="1">
            <a:spLocks/>
          </p:cNvSpPr>
          <p:nvPr/>
        </p:nvSpPr>
        <p:spPr>
          <a:xfrm>
            <a:off x="7861614" y="4188201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angrily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5F662C-82CE-53DE-7206-148F9E47968A}"/>
              </a:ext>
            </a:extLst>
          </p:cNvPr>
          <p:cNvGrpSpPr/>
          <p:nvPr/>
        </p:nvGrpSpPr>
        <p:grpSpPr>
          <a:xfrm>
            <a:off x="2538707" y="4232670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7953239-05CC-DFFD-3F25-48120329EA86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angry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220E454B-8361-2238-4E6C-65D96B3206FA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>
              <a:extLst>
                <a:ext uri="{FF2B5EF4-FFF2-40B4-BE49-F238E27FC236}">
                  <a16:creationId xmlns:a16="http://schemas.microsoft.com/office/drawing/2014/main" id="{66D494EE-99CA-C627-2AFF-927B79A3845B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38DB9C-2486-19A1-5F20-50B20FD8C099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1DC4F325-E843-5D3D-3377-7ADBFA2E2F61}"/>
              </a:ext>
            </a:extLst>
          </p:cNvPr>
          <p:cNvSpPr txBox="1">
            <a:spLocks/>
          </p:cNvSpPr>
          <p:nvPr/>
        </p:nvSpPr>
        <p:spPr>
          <a:xfrm>
            <a:off x="1789599" y="957663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“y”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an “i”.</a:t>
            </a:r>
          </a:p>
        </p:txBody>
      </p:sp>
    </p:spTree>
    <p:extLst>
      <p:ext uri="{BB962C8B-B14F-4D97-AF65-F5344CB8AC3E}">
        <p14:creationId xmlns:p14="http://schemas.microsoft.com/office/powerpoint/2010/main" val="133756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84AF6C8D-1597-7A78-8865-897F9FA98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Usually, 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“le”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remove the “</a:t>
            </a:r>
            <a:r>
              <a:rPr lang="en-US" sz="3400" b="1" u="sng" dirty="0">
                <a:solidFill>
                  <a:schemeClr val="bg1"/>
                </a:solidFill>
              </a:rPr>
              <a:t>e</a:t>
            </a:r>
            <a:r>
              <a:rPr lang="en-US" sz="3400" dirty="0">
                <a:solidFill>
                  <a:schemeClr val="bg1"/>
                </a:solidFill>
              </a:rPr>
              <a:t>”.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possible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possibly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nobly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noble</a:t>
              </a: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29" y="4146081"/>
            <a:ext cx="2008615" cy="25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8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902</Words>
  <Application>Microsoft Office PowerPoint</Application>
  <PresentationFormat>Widescreen</PresentationFormat>
  <Paragraphs>240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Arial</vt:lpstr>
      <vt:lpstr>Andika</vt:lpstr>
      <vt:lpstr>Office Theme</vt:lpstr>
      <vt:lpstr> How to Use this PowerPoint</vt:lpstr>
      <vt:lpstr>Scrambler has been scrambling!!!</vt:lpstr>
      <vt:lpstr>Suffix –ly where the root word ends in ic.</vt:lpstr>
      <vt:lpstr>PowerPoint Presentation</vt:lpstr>
      <vt:lpstr>PowerPoint Presentation</vt:lpstr>
      <vt:lpstr>When the word ends in a consonant, we can just add –ly.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Can you turn these words into adverbs?</vt:lpstr>
      <vt:lpstr>Can you turn these words into adverbs?</vt:lpstr>
      <vt:lpstr>Can you turn these words into adverbs?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2025-12-08T16:16:41Z</dcterms:modified>
</cp:coreProperties>
</file>