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75" r:id="rId2"/>
    <p:sldId id="389" r:id="rId3"/>
    <p:sldId id="274" r:id="rId4"/>
    <p:sldId id="298" r:id="rId5"/>
    <p:sldId id="312" r:id="rId6"/>
    <p:sldId id="384" r:id="rId7"/>
    <p:sldId id="310" r:id="rId8"/>
    <p:sldId id="385" r:id="rId9"/>
    <p:sldId id="395" r:id="rId10"/>
    <p:sldId id="397" r:id="rId11"/>
    <p:sldId id="294" r:id="rId12"/>
    <p:sldId id="326" r:id="rId13"/>
    <p:sldId id="327" r:id="rId14"/>
    <p:sldId id="328" r:id="rId15"/>
    <p:sldId id="329" r:id="rId16"/>
    <p:sldId id="330" r:id="rId17"/>
    <p:sldId id="331" r:id="rId18"/>
    <p:sldId id="332" r:id="rId19"/>
    <p:sldId id="333" r:id="rId20"/>
    <p:sldId id="334" r:id="rId21"/>
    <p:sldId id="335" r:id="rId22"/>
    <p:sldId id="281" r:id="rId23"/>
    <p:sldId id="314" r:id="rId24"/>
    <p:sldId id="340" r:id="rId25"/>
    <p:sldId id="341" r:id="rId26"/>
    <p:sldId id="338" r:id="rId27"/>
    <p:sldId id="339" r:id="rId28"/>
    <p:sldId id="336" r:id="rId29"/>
    <p:sldId id="337" r:id="rId30"/>
    <p:sldId id="315" r:id="rId31"/>
    <p:sldId id="282" r:id="rId32"/>
    <p:sldId id="283" r:id="rId33"/>
    <p:sldId id="316" r:id="rId34"/>
    <p:sldId id="302" r:id="rId35"/>
    <p:sldId id="317" r:id="rId36"/>
    <p:sldId id="303" r:id="rId37"/>
    <p:sldId id="318" r:id="rId38"/>
    <p:sldId id="319" r:id="rId39"/>
    <p:sldId id="286" r:id="rId40"/>
    <p:sldId id="320" r:id="rId41"/>
    <p:sldId id="365" r:id="rId42"/>
    <p:sldId id="398" r:id="rId43"/>
    <p:sldId id="387" r:id="rId44"/>
    <p:sldId id="308" r:id="rId45"/>
    <p:sldId id="390" r:id="rId46"/>
    <p:sldId id="391" r:id="rId47"/>
    <p:sldId id="399" r:id="rId48"/>
    <p:sldId id="363" r:id="rId49"/>
    <p:sldId id="277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3DF82A-158C-433E-B4BE-F62C89E5B646}" v="2" dt="2025-12-08T16:17:05.6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microsoft.com/office/2018/10/relationships/authors" Target="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17:05.660" v="2"/>
      <pc:docMkLst>
        <pc:docMk/>
      </pc:docMkLst>
      <pc:sldChg chg="addSp modSp modAnim">
        <pc:chgData name="Glen Jones" userId="e846aaca-4b24-4b13-b0d0-f2308e16b284" providerId="ADAL" clId="{ED47ACC3-9597-4D89-A1DC-43CF280EF274}" dt="2025-12-08T16:17:05.660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6:17:05.660" v="2"/>
          <ac:spMkLst>
            <pc:docMk/>
            <pc:sldMk cId="0" sldId="277"/>
            <ac:spMk id="2" creationId="{4131590A-8E68-67E9-CF75-2BD7E044EC01}"/>
          </ac:spMkLst>
        </pc:spChg>
      </pc:sldChg>
      <pc:sldChg chg="del">
        <pc:chgData name="Glen Jones" userId="e846aaca-4b24-4b13-b0d0-f2308e16b284" providerId="ADAL" clId="{ED47ACC3-9597-4D89-A1DC-43CF280EF274}" dt="2025-12-08T16:11:42.148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6:11:40.427" v="0"/>
        <pc:sldMkLst>
          <pc:docMk/>
          <pc:sldMk cId="461087981" sldId="37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834ABA8-74BC-7D74-F367-91368D2340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8991599" y="3429000"/>
            <a:ext cx="2399368" cy="960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66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B51FF8-34D6-09AF-E819-71D166C3A6E5}"/>
              </a:ext>
            </a:extLst>
          </p:cNvPr>
          <p:cNvSpPr txBox="1">
            <a:spLocks/>
          </p:cNvSpPr>
          <p:nvPr/>
        </p:nvSpPr>
        <p:spPr>
          <a:xfrm>
            <a:off x="1648291" y="512337"/>
            <a:ext cx="8937812" cy="159436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“ic”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it becomes “ically”.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19FA24E-75FF-17EC-56B2-FC18E6293EAF}"/>
              </a:ext>
            </a:extLst>
          </p:cNvPr>
          <p:cNvSpPr txBox="1">
            <a:spLocks/>
          </p:cNvSpPr>
          <p:nvPr/>
        </p:nvSpPr>
        <p:spPr>
          <a:xfrm>
            <a:off x="2129713" y="2790288"/>
            <a:ext cx="20086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comic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E75BBF1-AD51-5DEB-5DF6-160D2B26A3BB}"/>
              </a:ext>
            </a:extLst>
          </p:cNvPr>
          <p:cNvSpPr txBox="1">
            <a:spLocks/>
          </p:cNvSpPr>
          <p:nvPr/>
        </p:nvSpPr>
        <p:spPr>
          <a:xfrm>
            <a:off x="7699109" y="2786235"/>
            <a:ext cx="274167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comically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538A992-856C-393E-7AA6-C5615DBA3431}"/>
              </a:ext>
            </a:extLst>
          </p:cNvPr>
          <p:cNvCxnSpPr>
            <a:cxnSpLocks/>
          </p:cNvCxnSpPr>
          <p:nvPr/>
        </p:nvCxnSpPr>
        <p:spPr>
          <a:xfrm>
            <a:off x="6440854" y="319451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C41470C-EE37-43C4-1153-015488C14E6F}"/>
              </a:ext>
            </a:extLst>
          </p:cNvPr>
          <p:cNvSpPr txBox="1">
            <a:spLocks/>
          </p:cNvSpPr>
          <p:nvPr/>
        </p:nvSpPr>
        <p:spPr>
          <a:xfrm>
            <a:off x="4302777" y="2819081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8E5C056-2D44-E60C-754F-E6A6CC6A4F2B}"/>
              </a:ext>
            </a:extLst>
          </p:cNvPr>
          <p:cNvSpPr txBox="1">
            <a:spLocks/>
          </p:cNvSpPr>
          <p:nvPr/>
        </p:nvSpPr>
        <p:spPr>
          <a:xfrm>
            <a:off x="5152742" y="2805000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35C45C5-47F5-B963-107C-5F14310C71E7}"/>
              </a:ext>
            </a:extLst>
          </p:cNvPr>
          <p:cNvSpPr txBox="1">
            <a:spLocks/>
          </p:cNvSpPr>
          <p:nvPr/>
        </p:nvSpPr>
        <p:spPr>
          <a:xfrm>
            <a:off x="7699109" y="3820939"/>
            <a:ext cx="274167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dramatically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FE0CAAC-9570-1DF7-057A-AD19ACBC1A8F}"/>
              </a:ext>
            </a:extLst>
          </p:cNvPr>
          <p:cNvGrpSpPr/>
          <p:nvPr/>
        </p:nvGrpSpPr>
        <p:grpSpPr>
          <a:xfrm>
            <a:off x="2129712" y="3865408"/>
            <a:ext cx="5296980" cy="767669"/>
            <a:chOff x="2051748" y="2710007"/>
            <a:chExt cx="5296980" cy="767669"/>
          </a:xfrm>
          <a:solidFill>
            <a:srgbClr val="00B050"/>
          </a:solidFill>
        </p:grpSpPr>
        <p:sp>
          <p:nvSpPr>
            <p:cNvPr id="20" name="Content Placeholder 2">
              <a:extLst>
                <a:ext uri="{FF2B5EF4-FFF2-40B4-BE49-F238E27FC236}">
                  <a16:creationId xmlns:a16="http://schemas.microsoft.com/office/drawing/2014/main" id="{24F093E5-2449-592A-A7D5-19FE7DF4CEE4}"/>
                </a:ext>
              </a:extLst>
            </p:cNvPr>
            <p:cNvSpPr txBox="1">
              <a:spLocks/>
            </p:cNvSpPr>
            <p:nvPr/>
          </p:nvSpPr>
          <p:spPr>
            <a:xfrm>
              <a:off x="2051748" y="2710007"/>
              <a:ext cx="200861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dramatic</a:t>
              </a:r>
            </a:p>
          </p:txBody>
        </p:sp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8B6A8732-272B-3A9A-1ABB-21436192707E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F5D5029D-C647-D953-4081-7C9D6CB0F583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A51445E2-B371-ED44-87D7-21B9574F2A06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429" y="4146081"/>
            <a:ext cx="2008615" cy="258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34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F5489FB-9CE6-B865-9571-F3DCDF5108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33262" y="1643556"/>
            <a:ext cx="10872664" cy="9924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2: </a:t>
            </a:r>
          </a:p>
          <a:p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, this becomes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ily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D1C4967-D214-19A4-A931-546D21D034C3}"/>
              </a:ext>
            </a:extLst>
          </p:cNvPr>
          <p:cNvSpPr txBox="1">
            <a:spLocks/>
          </p:cNvSpPr>
          <p:nvPr/>
        </p:nvSpPr>
        <p:spPr>
          <a:xfrm>
            <a:off x="616962" y="2924803"/>
            <a:ext cx="10890676" cy="99244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3: </a:t>
            </a:r>
          </a:p>
          <a:p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le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, this becomes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E623F46-6FC3-6794-5C0B-4A87D0162953}"/>
              </a:ext>
            </a:extLst>
          </p:cNvPr>
          <p:cNvSpPr txBox="1">
            <a:spLocks/>
          </p:cNvSpPr>
          <p:nvPr/>
        </p:nvSpPr>
        <p:spPr>
          <a:xfrm>
            <a:off x="616962" y="4206050"/>
            <a:ext cx="10890676" cy="99244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4: </a:t>
            </a:r>
          </a:p>
          <a:p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ic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, this becomes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ically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502E03E-A6EE-A73D-DE13-A12766FCF0FE}"/>
              </a:ext>
            </a:extLst>
          </p:cNvPr>
          <p:cNvSpPr txBox="1">
            <a:spLocks/>
          </p:cNvSpPr>
          <p:nvPr/>
        </p:nvSpPr>
        <p:spPr>
          <a:xfrm>
            <a:off x="616962" y="362309"/>
            <a:ext cx="10890676" cy="99244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1: </a:t>
            </a:r>
          </a:p>
          <a:p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adding -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, most root words are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unchanged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 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2D74B5F-58F4-DDF7-9577-91C757D7D767}"/>
              </a:ext>
            </a:extLst>
          </p:cNvPr>
          <p:cNvSpPr txBox="1">
            <a:spLocks/>
          </p:cNvSpPr>
          <p:nvPr/>
        </p:nvSpPr>
        <p:spPr>
          <a:xfrm>
            <a:off x="633262" y="5487299"/>
            <a:ext cx="10890676" cy="99244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Exceptions: </a:t>
            </a:r>
          </a:p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There are very few exceptions: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truly, duly and wholly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84482B4-1D8A-B58E-79F5-8F4A20E193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942584-A96F-70AE-9317-70B443E648A9}"/>
              </a:ext>
            </a:extLst>
          </p:cNvPr>
          <p:cNvSpPr txBox="1"/>
          <p:nvPr/>
        </p:nvSpPr>
        <p:spPr>
          <a:xfrm>
            <a:off x="5141844" y="2558407"/>
            <a:ext cx="61490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sad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3908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DBA4EFC5-98FF-ED0A-E2FF-A3095D3E8C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sighed sadly.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589B6A4-296C-2AE8-4AFC-577E843B511B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sad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A645F50-6298-9192-DC10-E76A716F96D7}"/>
              </a:ext>
            </a:extLst>
          </p:cNvPr>
          <p:cNvSpPr txBox="1">
            <a:spLocks/>
          </p:cNvSpPr>
          <p:nvPr/>
        </p:nvSpPr>
        <p:spPr>
          <a:xfrm>
            <a:off x="4444995" y="4565372"/>
            <a:ext cx="7013275" cy="99244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1: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adding -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, most root words are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unchanged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28245235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7783EA-B4AE-7E63-7896-7A0FAA832D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3B7B8D-D4B8-1708-AE67-7BB7752E0253}"/>
              </a:ext>
            </a:extLst>
          </p:cNvPr>
          <p:cNvSpPr txBox="1"/>
          <p:nvPr/>
        </p:nvSpPr>
        <p:spPr>
          <a:xfrm>
            <a:off x="4870988" y="2558407"/>
            <a:ext cx="6419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usual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3068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DDD34810-DD0F-1B08-DC4F-B5413EE8B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usually wear black socks.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81AEDF-5D7F-A6EA-AB8B-40DF3F5806C2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usual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39955665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E0CA2D8-BA94-0C36-4FE7-B3CE30AE1F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0A7CC8-298C-4B67-0589-50B6F3047D3C}"/>
              </a:ext>
            </a:extLst>
          </p:cNvPr>
          <p:cNvSpPr txBox="1"/>
          <p:nvPr/>
        </p:nvSpPr>
        <p:spPr>
          <a:xfrm>
            <a:off x="5141844" y="2558407"/>
            <a:ext cx="61490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final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8541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C34FB5F-6C64-AEC5-FD3D-A6E37B49F9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teacher finally finished speaking.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118" y="1888537"/>
            <a:ext cx="3734282" cy="48113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26E2474-4C0B-7EED-EFED-581C7F3948E2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final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22589164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7796B8FA-0501-3B66-F744-1CB1375B5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745769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4580965" y="2558407"/>
            <a:ext cx="670988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happy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5444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3B4A5C8-F5D1-167A-ECEA-76B49142FC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all lived happily ever after.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6260" y="2038336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happ</a:t>
            </a:r>
            <a:r>
              <a:rPr lang="en-GB" sz="8000" dirty="0">
                <a:solidFill>
                  <a:srgbClr val="7030A0"/>
                </a:solidFill>
              </a:rPr>
              <a:t>ily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1CFD6C-0A4E-4FCD-6655-723C625CCC32}"/>
              </a:ext>
            </a:extLst>
          </p:cNvPr>
          <p:cNvSpPr txBox="1">
            <a:spLocks/>
          </p:cNvSpPr>
          <p:nvPr/>
        </p:nvSpPr>
        <p:spPr>
          <a:xfrm>
            <a:off x="5226736" y="4626604"/>
            <a:ext cx="5979223" cy="9924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2: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, this becomes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ily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9121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A sign in a parking garage&#10;&#10;AI-generated content may be incorrect.">
            <a:extLst>
              <a:ext uri="{FF2B5EF4-FFF2-40B4-BE49-F238E27FC236}">
                <a16:creationId xmlns:a16="http://schemas.microsoft.com/office/drawing/2014/main" id="{40D05371-48E2-99C1-771E-7A92B2584D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527" y="1698625"/>
            <a:ext cx="8530945" cy="4794250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E389423-3E2E-31A0-8FDA-534603E0E2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942584-A96F-70AE-9317-70B443E648A9}"/>
              </a:ext>
            </a:extLst>
          </p:cNvPr>
          <p:cNvSpPr txBox="1"/>
          <p:nvPr/>
        </p:nvSpPr>
        <p:spPr>
          <a:xfrm>
            <a:off x="4482353" y="2558407"/>
            <a:ext cx="680849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angry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283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09B7B184-66AE-854F-371F-9CA13DD78C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shouted angrily.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589B6A4-296C-2AE8-4AFC-577E843B511B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angr</a:t>
            </a:r>
            <a:r>
              <a:rPr lang="en-GB" sz="8000" dirty="0">
                <a:solidFill>
                  <a:srgbClr val="7030A0"/>
                </a:solidFill>
              </a:rPr>
              <a:t>ily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76B52FC-5C2C-13F0-4193-42B4763A3AA0}"/>
              </a:ext>
            </a:extLst>
          </p:cNvPr>
          <p:cNvSpPr txBox="1">
            <a:spLocks/>
          </p:cNvSpPr>
          <p:nvPr/>
        </p:nvSpPr>
        <p:spPr>
          <a:xfrm>
            <a:off x="5419220" y="4788684"/>
            <a:ext cx="5979223" cy="9924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2: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, this becomes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ily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955421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925E488-A3AA-A8AB-F6FE-7B1D3A2F97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0682" y="2558407"/>
            <a:ext cx="74001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greedy + ly = ?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562" y="806824"/>
            <a:ext cx="4149285" cy="327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79DC53AC-2ADF-6BDC-722B-58CB827154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ate greedily.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greed</a:t>
            </a:r>
            <a:r>
              <a:rPr lang="en-GB" sz="8000" dirty="0">
                <a:solidFill>
                  <a:srgbClr val="7030A0"/>
                </a:solidFill>
              </a:rPr>
              <a:t>ily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8577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072F6A4-C36D-6581-9D98-442D55B3AB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524" y="1844381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4509247" y="2558407"/>
            <a:ext cx="734209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humb</a:t>
            </a:r>
            <a:r>
              <a:rPr lang="en-GB" sz="8000" dirty="0">
                <a:solidFill>
                  <a:srgbClr val="7030A0"/>
                </a:solidFill>
              </a:rPr>
              <a:t>le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6024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70D0E35-480C-85F7-7B49-F13F091140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smiled humbly.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006" y="1907132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humb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8B82F79-60BB-7B41-94F6-9F9A4098C595}"/>
              </a:ext>
            </a:extLst>
          </p:cNvPr>
          <p:cNvSpPr txBox="1">
            <a:spLocks/>
          </p:cNvSpPr>
          <p:nvPr/>
        </p:nvSpPr>
        <p:spPr>
          <a:xfrm>
            <a:off x="5737725" y="4730503"/>
            <a:ext cx="5979223" cy="9924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3: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le, this becomes ly.</a:t>
            </a:r>
          </a:p>
        </p:txBody>
      </p:sp>
    </p:spTree>
    <p:extLst>
      <p:ext uri="{BB962C8B-B14F-4D97-AF65-F5344CB8AC3E}">
        <p14:creationId xmlns:p14="http://schemas.microsoft.com/office/powerpoint/2010/main" val="8316669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AE4D9559-3312-DA92-B48D-97BC93AC28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4870989" y="2558407"/>
            <a:ext cx="69803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simp</a:t>
            </a:r>
            <a:r>
              <a:rPr lang="en-GB" sz="8000" dirty="0">
                <a:solidFill>
                  <a:srgbClr val="7030A0"/>
                </a:solidFill>
              </a:rPr>
              <a:t>le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8844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6A7DD757-21F8-4D84-7F59-D0EBE80ABE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was simply better at tennis.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160" y="17193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simp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FEB5FF5-EE85-26CA-7BB7-DC1C04344CEE}"/>
              </a:ext>
            </a:extLst>
          </p:cNvPr>
          <p:cNvSpPr txBox="1">
            <a:spLocks/>
          </p:cNvSpPr>
          <p:nvPr/>
        </p:nvSpPr>
        <p:spPr>
          <a:xfrm>
            <a:off x="5471879" y="4712574"/>
            <a:ext cx="5979223" cy="99244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3: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le, this becomes ly.</a:t>
            </a:r>
          </a:p>
        </p:txBody>
      </p:sp>
    </p:spTree>
    <p:extLst>
      <p:ext uri="{BB962C8B-B14F-4D97-AF65-F5344CB8AC3E}">
        <p14:creationId xmlns:p14="http://schemas.microsoft.com/office/powerpoint/2010/main" val="34898895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C318E4D-19C1-AE50-F4E3-9ECE851408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24399" y="2558407"/>
            <a:ext cx="697454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gent</a:t>
            </a:r>
            <a:r>
              <a:rPr lang="en-GB" sz="8000" dirty="0">
                <a:solidFill>
                  <a:srgbClr val="7030A0"/>
                </a:solidFill>
              </a:rPr>
              <a:t>le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0269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0076499-9151-6937-EDF6-2124FB7E24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stroked the dog gently.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gent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701578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096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3C4B9F4-F849-F99E-28CE-C397182FAC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2530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3" y="2124891"/>
            <a:ext cx="9441787" cy="218585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Suffix –ly consolidation and exceptions.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7FBCC48B-79A3-7EE2-2D19-1BCA2D6CC5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A97BD0CE-DDE9-6B63-53B2-512F68AC0A7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A14D753-DEBF-7B81-F75A-468154A1743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19571" y="3495850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0846 0.48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7" y="2421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11111E-6 L -0.14831 -0.0196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22" y="-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0E64AC3A-7E54-4C0D-24FE-192D61469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4638502" y="2558407"/>
            <a:ext cx="718594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frant</a:t>
            </a:r>
            <a:r>
              <a:rPr lang="en-GB" sz="8000" dirty="0">
                <a:solidFill>
                  <a:srgbClr val="7030A0"/>
                </a:solidFill>
              </a:rPr>
              <a:t>ic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7340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46852D40-AADB-B6E9-A954-72179ABB5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was running frantically.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frant</a:t>
            </a:r>
            <a:r>
              <a:rPr lang="en-GB" sz="8000" dirty="0">
                <a:solidFill>
                  <a:srgbClr val="7030A0"/>
                </a:solidFill>
              </a:rPr>
              <a:t>ically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482788-54FA-F1E4-FD32-B4DCE24E1772}"/>
              </a:ext>
            </a:extLst>
          </p:cNvPr>
          <p:cNvSpPr txBox="1">
            <a:spLocks/>
          </p:cNvSpPr>
          <p:nvPr/>
        </p:nvSpPr>
        <p:spPr>
          <a:xfrm>
            <a:off x="5141844" y="4537090"/>
            <a:ext cx="6149008" cy="99244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3: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ic, this becomes ically.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EFEB576-CB1F-82CE-06D0-4E8CAF563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7816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3854824" y="2558407"/>
            <a:ext cx="83371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dramat</a:t>
            </a:r>
            <a:r>
              <a:rPr lang="en-GB" sz="8000" dirty="0">
                <a:solidFill>
                  <a:srgbClr val="7030A0"/>
                </a:solidFill>
              </a:rPr>
              <a:t>ic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88081EC-42FD-50B0-761A-F6D9F6E560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fainted dramatically.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058" y="2036620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dramat</a:t>
            </a:r>
            <a:r>
              <a:rPr lang="en-GB" sz="8000" dirty="0">
                <a:solidFill>
                  <a:srgbClr val="7030A0"/>
                </a:solidFill>
              </a:rPr>
              <a:t>ically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B21D07-AAE2-40F6-FB14-AF21073CA263}"/>
              </a:ext>
            </a:extLst>
          </p:cNvPr>
          <p:cNvSpPr txBox="1">
            <a:spLocks/>
          </p:cNvSpPr>
          <p:nvPr/>
        </p:nvSpPr>
        <p:spPr>
          <a:xfrm>
            <a:off x="5309947" y="4579026"/>
            <a:ext cx="6149008" cy="99244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3: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ic, this becomes ically.</a:t>
            </a:r>
          </a:p>
        </p:txBody>
      </p:sp>
    </p:spTree>
    <p:extLst>
      <p:ext uri="{BB962C8B-B14F-4D97-AF65-F5344CB8AC3E}">
        <p14:creationId xmlns:p14="http://schemas.microsoft.com/office/powerpoint/2010/main" val="21705613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7E9B829-F46F-DABD-308B-91F54D84C8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942584-A96F-70AE-9317-70B443E648A9}"/>
              </a:ext>
            </a:extLst>
          </p:cNvPr>
          <p:cNvSpPr txBox="1"/>
          <p:nvPr/>
        </p:nvSpPr>
        <p:spPr>
          <a:xfrm>
            <a:off x="5141843" y="2558407"/>
            <a:ext cx="66557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bas</a:t>
            </a:r>
            <a:r>
              <a:rPr lang="en-GB" sz="8000" dirty="0">
                <a:solidFill>
                  <a:srgbClr val="7030A0"/>
                </a:solidFill>
              </a:rPr>
              <a:t>ic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9366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F824075-3AF7-6A5C-3EDC-27330BB5B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teacher explained the problem basically.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267" y="2131883"/>
            <a:ext cx="4925919" cy="38838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589B6A4-296C-2AE8-4AFC-577E843B511B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bas</a:t>
            </a:r>
            <a:r>
              <a:rPr lang="en-GB" sz="8000" dirty="0">
                <a:solidFill>
                  <a:srgbClr val="7030A0"/>
                </a:solidFill>
              </a:rPr>
              <a:t>ically</a:t>
            </a:r>
          </a:p>
        </p:txBody>
      </p:sp>
    </p:spTree>
    <p:extLst>
      <p:ext uri="{BB962C8B-B14F-4D97-AF65-F5344CB8AC3E}">
        <p14:creationId xmlns:p14="http://schemas.microsoft.com/office/powerpoint/2010/main" val="18792427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8FFD1752-AC3C-D616-8292-DC140BB3F7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3B7B8D-D4B8-1708-AE67-7BB7752E0253}"/>
              </a:ext>
            </a:extLst>
          </p:cNvPr>
          <p:cNvSpPr txBox="1"/>
          <p:nvPr/>
        </p:nvSpPr>
        <p:spPr>
          <a:xfrm>
            <a:off x="5141844" y="2558407"/>
            <a:ext cx="61490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tru</a:t>
            </a:r>
            <a:r>
              <a:rPr lang="en-GB" sz="8000" dirty="0">
                <a:solidFill>
                  <a:srgbClr val="7030A0"/>
                </a:solidFill>
              </a:rPr>
              <a:t>e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1114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9AA90C2-5105-0F30-0269-B1F5450863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this truly your happiest day.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81AEDF-5D7F-A6EA-AB8B-40DF3F5806C2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tru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F159D58-7ABC-4880-7FF0-5C2934884AC0}"/>
              </a:ext>
            </a:extLst>
          </p:cNvPr>
          <p:cNvSpPr txBox="1">
            <a:spLocks/>
          </p:cNvSpPr>
          <p:nvPr/>
        </p:nvSpPr>
        <p:spPr>
          <a:xfrm>
            <a:off x="5141844" y="5233752"/>
            <a:ext cx="6149008" cy="43540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Exceptions</a:t>
            </a:r>
          </a:p>
        </p:txBody>
      </p:sp>
    </p:spTree>
    <p:extLst>
      <p:ext uri="{BB962C8B-B14F-4D97-AF65-F5344CB8AC3E}">
        <p14:creationId xmlns:p14="http://schemas.microsoft.com/office/powerpoint/2010/main" val="106537227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5F853551-5B75-9462-BE93-C7CE64C241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duly followed the rules.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1690" y="1889204"/>
            <a:ext cx="3740723" cy="48196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26E2474-4C0B-7EED-EFED-581C7F3948E2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du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4703699-146E-5A7D-88A7-9546B69B2442}"/>
              </a:ext>
            </a:extLst>
          </p:cNvPr>
          <p:cNvSpPr txBox="1">
            <a:spLocks/>
          </p:cNvSpPr>
          <p:nvPr/>
        </p:nvSpPr>
        <p:spPr>
          <a:xfrm>
            <a:off x="5141844" y="5303672"/>
            <a:ext cx="6149008" cy="43540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Exceptions</a:t>
            </a:r>
          </a:p>
        </p:txBody>
      </p:sp>
    </p:spTree>
    <p:extLst>
      <p:ext uri="{BB962C8B-B14F-4D97-AF65-F5344CB8AC3E}">
        <p14:creationId xmlns:p14="http://schemas.microsoft.com/office/powerpoint/2010/main" val="19626934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42AD0FB0-AA7F-CD93-EF38-EA1D3536B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808" y="334389"/>
            <a:ext cx="5641541" cy="44480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316C0C-9FB4-9840-152C-3904DE5F0274}"/>
              </a:ext>
            </a:extLst>
          </p:cNvPr>
          <p:cNvSpPr txBox="1"/>
          <p:nvPr/>
        </p:nvSpPr>
        <p:spPr>
          <a:xfrm>
            <a:off x="5141843" y="2558407"/>
            <a:ext cx="670949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who</a:t>
            </a:r>
            <a:r>
              <a:rPr lang="en-GB" sz="8000" dirty="0">
                <a:solidFill>
                  <a:srgbClr val="7030A0"/>
                </a:solidFill>
              </a:rPr>
              <a:t>le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F63C1719-5FB4-5A09-19EF-47DABEA1AC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244279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a </a:t>
            </a:r>
            <a:r>
              <a:rPr lang="en-GB" sz="4400" b="1" u="sng" dirty="0">
                <a:solidFill>
                  <a:schemeClr val="bg1"/>
                </a:solidFill>
              </a:rPr>
              <a:t>root word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 </a:t>
            </a:r>
            <a:r>
              <a:rPr lang="en-GB" sz="4400" b="1" u="sng" dirty="0">
                <a:solidFill>
                  <a:schemeClr val="bg1"/>
                </a:solidFill>
              </a:rPr>
              <a:t>root</a:t>
            </a:r>
            <a:r>
              <a:rPr lang="en-GB" sz="4400" dirty="0">
                <a:solidFill>
                  <a:schemeClr val="bg1"/>
                </a:solidFill>
              </a:rPr>
              <a:t> is a basic word with </a:t>
            </a:r>
          </a:p>
          <a:p>
            <a:pPr marL="0" indent="0" algn="ctr">
              <a:buNone/>
            </a:pPr>
            <a:r>
              <a:rPr lang="en-GB" sz="4400" b="1" u="sng" dirty="0">
                <a:solidFill>
                  <a:schemeClr val="bg1"/>
                </a:solidFill>
              </a:rPr>
              <a:t>no prefix or suffix </a:t>
            </a:r>
            <a:r>
              <a:rPr lang="en-GB" sz="4400" dirty="0">
                <a:solidFill>
                  <a:schemeClr val="bg1"/>
                </a:solidFill>
              </a:rPr>
              <a:t>added.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D4CAA57-D6C6-5152-3EB3-DCE926CF70E7}"/>
              </a:ext>
            </a:extLst>
          </p:cNvPr>
          <p:cNvSpPr txBox="1"/>
          <p:nvPr/>
        </p:nvSpPr>
        <p:spPr>
          <a:xfrm>
            <a:off x="5010178" y="3509825"/>
            <a:ext cx="2380649" cy="715089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root word</a:t>
            </a:r>
          </a:p>
        </p:txBody>
      </p:sp>
      <p:pic>
        <p:nvPicPr>
          <p:cNvPr id="19" name="Picture 18" descr="A picture containing text, clock, vector graphics, sign&#10;&#10;Description automatically generated">
            <a:extLst>
              <a:ext uri="{FF2B5EF4-FFF2-40B4-BE49-F238E27FC236}">
                <a16:creationId xmlns:a16="http://schemas.microsoft.com/office/drawing/2014/main" id="{A7059170-66EA-3E32-1B68-394F99295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8208" y="4576406"/>
            <a:ext cx="1722039" cy="1880828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F47E5B96-B213-9014-81EE-3786D4231FFD}"/>
              </a:ext>
            </a:extLst>
          </p:cNvPr>
          <p:cNvGrpSpPr/>
          <p:nvPr/>
        </p:nvGrpSpPr>
        <p:grpSpPr>
          <a:xfrm>
            <a:off x="1617214" y="4552027"/>
            <a:ext cx="1651247" cy="1862737"/>
            <a:chOff x="1617214" y="4552027"/>
            <a:chExt cx="1651247" cy="1862737"/>
          </a:xfrm>
        </p:grpSpPr>
        <p:pic>
          <p:nvPicPr>
            <p:cNvPr id="17" name="Picture 16" descr="Icon&#10;&#10;Description automatically generated">
              <a:extLst>
                <a:ext uri="{FF2B5EF4-FFF2-40B4-BE49-F238E27FC236}">
                  <a16:creationId xmlns:a16="http://schemas.microsoft.com/office/drawing/2014/main" id="{488E48C3-5135-48DB-53F6-68036AF18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7214" y="4552027"/>
              <a:ext cx="1651247" cy="1862737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FE4EE63-A69F-41A9-8DB5-3D0506934684}"/>
                </a:ext>
              </a:extLst>
            </p:cNvPr>
            <p:cNvSpPr txBox="1"/>
            <p:nvPr/>
          </p:nvSpPr>
          <p:spPr>
            <a:xfrm>
              <a:off x="1651248" y="4961741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C51B035-4D57-0233-7822-66A583768EC9}"/>
              </a:ext>
            </a:extLst>
          </p:cNvPr>
          <p:cNvGrpSpPr/>
          <p:nvPr/>
        </p:nvGrpSpPr>
        <p:grpSpPr>
          <a:xfrm>
            <a:off x="9785290" y="4552027"/>
            <a:ext cx="1338430" cy="1914085"/>
            <a:chOff x="9785290" y="4552027"/>
            <a:chExt cx="1338430" cy="1914085"/>
          </a:xfrm>
        </p:grpSpPr>
        <p:pic>
          <p:nvPicPr>
            <p:cNvPr id="21" name="Picture 20" descr="Logo, icon&#10;&#10;Description automatically generated">
              <a:extLst>
                <a:ext uri="{FF2B5EF4-FFF2-40B4-BE49-F238E27FC236}">
                  <a16:creationId xmlns:a16="http://schemas.microsoft.com/office/drawing/2014/main" id="{AC03D4FB-DD99-2429-3944-F29D47B3F5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5290" y="4552027"/>
              <a:ext cx="1268887" cy="1914085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94422CD-DAD3-6197-BB11-5513CE2EF7F1}"/>
                </a:ext>
              </a:extLst>
            </p:cNvPr>
            <p:cNvSpPr txBox="1"/>
            <p:nvPr/>
          </p:nvSpPr>
          <p:spPr>
            <a:xfrm>
              <a:off x="9854833" y="5007006"/>
              <a:ext cx="126888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ly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0AB2A686-9A88-F800-C971-D57010312B81}"/>
              </a:ext>
            </a:extLst>
          </p:cNvPr>
          <p:cNvSpPr txBox="1"/>
          <p:nvPr/>
        </p:nvSpPr>
        <p:spPr>
          <a:xfrm>
            <a:off x="5086905" y="5007006"/>
            <a:ext cx="23039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</a:rPr>
              <a:t>legal</a:t>
            </a:r>
            <a:endParaRPr lang="en-GB" dirty="0">
              <a:solidFill>
                <a:schemeClr val="bg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721C744-9632-2B27-C697-A9F98C92F064}"/>
              </a:ext>
            </a:extLst>
          </p:cNvPr>
          <p:cNvGrpSpPr/>
          <p:nvPr/>
        </p:nvGrpSpPr>
        <p:grpSpPr>
          <a:xfrm>
            <a:off x="614037" y="3478318"/>
            <a:ext cx="3363159" cy="1315624"/>
            <a:chOff x="614037" y="3478318"/>
            <a:chExt cx="3363159" cy="131562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DBA8FF1-CFD2-C7DF-00F9-67E6E6B6214D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E8F43352-CB96-546A-455B-C1550F1E4264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6F2645C-90AD-5460-3022-83425AC915A9}"/>
              </a:ext>
            </a:extLst>
          </p:cNvPr>
          <p:cNvGrpSpPr/>
          <p:nvPr/>
        </p:nvGrpSpPr>
        <p:grpSpPr>
          <a:xfrm>
            <a:off x="8531441" y="3527412"/>
            <a:ext cx="3413170" cy="1204386"/>
            <a:chOff x="8531441" y="3527412"/>
            <a:chExt cx="3413170" cy="120438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00B1293-5FC9-70C8-8B9B-70C613108EF9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EF802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1F7208AA-48F3-3A02-5DD1-D698DFF86E1D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5917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96296E-6 L 0.20599 0.0055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99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7.40741E-7 L -0.24635 -0.0006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18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2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7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2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87913C2-9309-9157-6510-69BAC772C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can wholly recommend this cake.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340703"/>
            <a:ext cx="5641541" cy="44480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B9CD6F-486E-C6B8-6EBF-71F5EA66A8A4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who</a:t>
            </a:r>
            <a:r>
              <a:rPr lang="en-GB" sz="8000" dirty="0">
                <a:solidFill>
                  <a:srgbClr val="7030A0"/>
                </a:solidFill>
              </a:rPr>
              <a:t>lly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82C561-0FA7-0151-F64A-BFDE1F6618B9}"/>
              </a:ext>
            </a:extLst>
          </p:cNvPr>
          <p:cNvSpPr txBox="1">
            <a:spLocks/>
          </p:cNvSpPr>
          <p:nvPr/>
        </p:nvSpPr>
        <p:spPr>
          <a:xfrm>
            <a:off x="5442101" y="5215822"/>
            <a:ext cx="6149008" cy="43540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Exceptions</a:t>
            </a:r>
          </a:p>
        </p:txBody>
      </p:sp>
    </p:spTree>
    <p:extLst>
      <p:ext uri="{BB962C8B-B14F-4D97-AF65-F5344CB8AC3E}">
        <p14:creationId xmlns:p14="http://schemas.microsoft.com/office/powerpoint/2010/main" val="24870946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 grumpy old fox stared angryly at them.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249384" y="3286841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friends worked energeticly.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32906" y="4476709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And so, the forest became a truely magical place, where kindness and friendship wholely ruled the day.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673330" y="2096965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 grumpy old fox stared angr</a:t>
            </a:r>
            <a:r>
              <a:rPr lang="en-GB" sz="3600" u="sng" dirty="0">
                <a:solidFill>
                  <a:srgbClr val="FF0000"/>
                </a:solidFill>
              </a:rPr>
              <a:t>ily</a:t>
            </a:r>
            <a:r>
              <a:rPr lang="en-GB" sz="3600" dirty="0">
                <a:solidFill>
                  <a:schemeClr val="bg1"/>
                </a:solidFill>
              </a:rPr>
              <a:t> at them.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425510" y="3281901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friends worked energet</a:t>
            </a:r>
            <a:r>
              <a:rPr lang="en-GB" sz="3600" u="sng" dirty="0">
                <a:solidFill>
                  <a:srgbClr val="FF0000"/>
                </a:solidFill>
              </a:rPr>
              <a:t>ically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608386" y="4497362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And so, the forest became a tru</a:t>
            </a:r>
            <a:r>
              <a:rPr lang="en-GB" sz="3600" u="sng" dirty="0">
                <a:solidFill>
                  <a:srgbClr val="FF0000"/>
                </a:solidFill>
              </a:rPr>
              <a:t>ly</a:t>
            </a:r>
            <a:r>
              <a:rPr lang="en-GB" sz="3600" dirty="0">
                <a:solidFill>
                  <a:schemeClr val="bg1"/>
                </a:solidFill>
              </a:rPr>
              <a:t> magical place, where kindness and friendship who</a:t>
            </a:r>
            <a:r>
              <a:rPr lang="en-GB" sz="3600" u="sng" dirty="0">
                <a:solidFill>
                  <a:srgbClr val="FF0000"/>
                </a:solidFill>
              </a:rPr>
              <a:t>lly</a:t>
            </a:r>
            <a:r>
              <a:rPr lang="en-GB" sz="3600" dirty="0">
                <a:solidFill>
                  <a:schemeClr val="bg1"/>
                </a:solidFill>
              </a:rPr>
              <a:t> ruled the day.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58477F0-E077-7840-AF34-7B4D8225A7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20" y="373264"/>
            <a:ext cx="10771484" cy="69789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 lot of words ending -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 are 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35496" y="1214925"/>
            <a:ext cx="10721008" cy="75125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describe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735496" y="3219994"/>
            <a:ext cx="10721008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sadly on the chair.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692DA-94BF-8CCC-B878-72F0199FE1AE}"/>
              </a:ext>
            </a:extLst>
          </p:cNvPr>
          <p:cNvSpPr txBox="1"/>
          <p:nvPr/>
        </p:nvSpPr>
        <p:spPr>
          <a:xfrm>
            <a:off x="2680465" y="2246576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verb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2C0ED-0845-01BE-0FB1-4732037B665A}"/>
              </a:ext>
            </a:extLst>
          </p:cNvPr>
          <p:cNvSpPr txBox="1"/>
          <p:nvPr/>
        </p:nvSpPr>
        <p:spPr>
          <a:xfrm>
            <a:off x="5497688" y="2246576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adverb</a:t>
            </a:r>
            <a:endParaRPr lang="en-GB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5922B-0F29-5B27-C076-12E25E8CCDC9}"/>
              </a:ext>
            </a:extLst>
          </p:cNvPr>
          <p:cNvCxnSpPr>
            <a:cxnSpLocks/>
          </p:cNvCxnSpPr>
          <p:nvPr/>
        </p:nvCxnSpPr>
        <p:spPr>
          <a:xfrm>
            <a:off x="4178339" y="2900925"/>
            <a:ext cx="461554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639AEA6-1816-5A1C-D172-BB754AEEE710}"/>
              </a:ext>
            </a:extLst>
          </p:cNvPr>
          <p:cNvCxnSpPr>
            <a:cxnSpLocks/>
          </p:cNvCxnSpPr>
          <p:nvPr/>
        </p:nvCxnSpPr>
        <p:spPr>
          <a:xfrm flipH="1">
            <a:off x="5728465" y="2900925"/>
            <a:ext cx="418011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652067" y="5290945"/>
            <a:ext cx="101385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The adverb (sadly) describes the verb (sat).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961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2" grpId="0"/>
      <p:bldP spid="8" grpId="0"/>
      <p:bldP spid="1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4F11F9D-CE4B-B910-EF2C-05BD4A36F0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51013" y="373263"/>
            <a:ext cx="11739704" cy="113925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we swap the adverb, it can change the meaning or imagery of a sentence.</a:t>
            </a:r>
            <a:endParaRPr lang="en-GB" sz="3600" b="1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652067" y="2553789"/>
            <a:ext cx="10721008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nervously on the chair.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692DA-94BF-8CCC-B878-72F0199FE1AE}"/>
              </a:ext>
            </a:extLst>
          </p:cNvPr>
          <p:cNvSpPr txBox="1"/>
          <p:nvPr/>
        </p:nvSpPr>
        <p:spPr>
          <a:xfrm>
            <a:off x="2597036" y="1580371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verb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2C0ED-0845-01BE-0FB1-4732037B665A}"/>
              </a:ext>
            </a:extLst>
          </p:cNvPr>
          <p:cNvSpPr txBox="1"/>
          <p:nvPr/>
        </p:nvSpPr>
        <p:spPr>
          <a:xfrm>
            <a:off x="5414259" y="1580371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adverb</a:t>
            </a:r>
            <a:endParaRPr lang="en-GB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5922B-0F29-5B27-C076-12E25E8CCDC9}"/>
              </a:ext>
            </a:extLst>
          </p:cNvPr>
          <p:cNvCxnSpPr>
            <a:cxnSpLocks/>
          </p:cNvCxnSpPr>
          <p:nvPr/>
        </p:nvCxnSpPr>
        <p:spPr>
          <a:xfrm>
            <a:off x="4094910" y="2234720"/>
            <a:ext cx="0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639AEA6-1816-5A1C-D172-BB754AEEE710}"/>
              </a:ext>
            </a:extLst>
          </p:cNvPr>
          <p:cNvCxnSpPr>
            <a:cxnSpLocks/>
          </p:cNvCxnSpPr>
          <p:nvPr/>
        </p:nvCxnSpPr>
        <p:spPr>
          <a:xfrm flipH="1">
            <a:off x="5645036" y="2234720"/>
            <a:ext cx="418011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685020" y="4777139"/>
            <a:ext cx="10138504" cy="146423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dirty="0"/>
              <a:t>The change of adverb from </a:t>
            </a:r>
            <a:r>
              <a:rPr lang="en-GB" sz="4000" u="sng" dirty="0"/>
              <a:t>sadly</a:t>
            </a:r>
            <a:r>
              <a:rPr lang="en-GB" sz="4000" dirty="0"/>
              <a:t> to </a:t>
            </a:r>
            <a:r>
              <a:rPr lang="en-GB" sz="4000" u="sng" dirty="0"/>
              <a:t>nervously</a:t>
            </a:r>
            <a:r>
              <a:rPr lang="en-GB" sz="4000" dirty="0"/>
              <a:t> changes the image created.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12232396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AAF9120-89EE-64AB-505E-BC02CDA3F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18BFB3-244E-B356-A75C-21923CAB1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817" y="330345"/>
            <a:ext cx="11210365" cy="939557"/>
          </a:xfrm>
          <a:prstGeom prst="roundRect">
            <a:avLst/>
          </a:prstGeo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Can you turn these words into </a:t>
            </a:r>
            <a:r>
              <a:rPr lang="en-US" b="1" u="sng" dirty="0">
                <a:solidFill>
                  <a:schemeClr val="bg1"/>
                </a:solidFill>
              </a:rPr>
              <a:t>adverbs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AB1E10-7F67-B368-C487-21B635EB2335}"/>
              </a:ext>
            </a:extLst>
          </p:cNvPr>
          <p:cNvSpPr txBox="1"/>
          <p:nvPr/>
        </p:nvSpPr>
        <p:spPr>
          <a:xfrm>
            <a:off x="1165191" y="1370660"/>
            <a:ext cx="1762125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 consonant.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3502A38-307A-B57C-756B-273BA79F9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9587" y="1355948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rmAutofit fontScale="925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000" dirty="0">
                <a:solidFill>
                  <a:schemeClr val="bg1"/>
                </a:solidFill>
              </a:rPr>
              <a:t>slow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D14500B-5A7A-ECFE-B75F-2E62AB7B5ABF}"/>
              </a:ext>
            </a:extLst>
          </p:cNvPr>
          <p:cNvSpPr txBox="1">
            <a:spLocks/>
          </p:cNvSpPr>
          <p:nvPr/>
        </p:nvSpPr>
        <p:spPr>
          <a:xfrm>
            <a:off x="8952493" y="135189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slowly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B528C2F-C503-F86E-4E13-CCA38F89CC0A}"/>
              </a:ext>
            </a:extLst>
          </p:cNvPr>
          <p:cNvSpPr txBox="1">
            <a:spLocks/>
          </p:cNvSpPr>
          <p:nvPr/>
        </p:nvSpPr>
        <p:spPr>
          <a:xfrm>
            <a:off x="8952493" y="255378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lively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2D8E665-C43B-5FD5-E93B-98B266CC91CA}"/>
              </a:ext>
            </a:extLst>
          </p:cNvPr>
          <p:cNvCxnSpPr>
            <a:cxnSpLocks/>
          </p:cNvCxnSpPr>
          <p:nvPr/>
        </p:nvCxnSpPr>
        <p:spPr>
          <a:xfrm>
            <a:off x="7694238" y="176017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F852BF3-7653-B0A8-408C-128996120517}"/>
              </a:ext>
            </a:extLst>
          </p:cNvPr>
          <p:cNvSpPr txBox="1">
            <a:spLocks/>
          </p:cNvSpPr>
          <p:nvPr/>
        </p:nvSpPr>
        <p:spPr>
          <a:xfrm>
            <a:off x="5556161" y="1384741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0EDC9AD-5A4A-806E-506A-F22340047863}"/>
              </a:ext>
            </a:extLst>
          </p:cNvPr>
          <p:cNvSpPr txBox="1">
            <a:spLocks/>
          </p:cNvSpPr>
          <p:nvPr/>
        </p:nvSpPr>
        <p:spPr>
          <a:xfrm>
            <a:off x="6406126" y="1370660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38F52330-21BA-BB09-49D3-2DFE948406C9}"/>
              </a:ext>
            </a:extLst>
          </p:cNvPr>
          <p:cNvSpPr txBox="1">
            <a:spLocks/>
          </p:cNvSpPr>
          <p:nvPr/>
        </p:nvSpPr>
        <p:spPr>
          <a:xfrm>
            <a:off x="3629586" y="2539700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live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5C60734B-90AF-E3D4-4821-2F77D898EFC3}"/>
              </a:ext>
            </a:extLst>
          </p:cNvPr>
          <p:cNvSpPr txBox="1">
            <a:spLocks/>
          </p:cNvSpPr>
          <p:nvPr/>
        </p:nvSpPr>
        <p:spPr>
          <a:xfrm>
            <a:off x="5556161" y="2553781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97A2C1C-D861-41CD-BF17-9E4C1EBACCAA}"/>
              </a:ext>
            </a:extLst>
          </p:cNvPr>
          <p:cNvSpPr txBox="1">
            <a:spLocks/>
          </p:cNvSpPr>
          <p:nvPr/>
        </p:nvSpPr>
        <p:spPr>
          <a:xfrm>
            <a:off x="6406126" y="2539700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31FBCC7-62BE-8694-42A4-6D4A5962C1B5}"/>
              </a:ext>
            </a:extLst>
          </p:cNvPr>
          <p:cNvCxnSpPr>
            <a:cxnSpLocks/>
          </p:cNvCxnSpPr>
          <p:nvPr/>
        </p:nvCxnSpPr>
        <p:spPr>
          <a:xfrm>
            <a:off x="7694238" y="2944750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52DE81E2-6113-5835-113E-13DC47608B98}"/>
              </a:ext>
            </a:extLst>
          </p:cNvPr>
          <p:cNvSpPr/>
          <p:nvPr/>
        </p:nvSpPr>
        <p:spPr>
          <a:xfrm rot="312817">
            <a:off x="2853939" y="1638689"/>
            <a:ext cx="1249400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F9E0477-653D-8817-329D-69C92879535E}"/>
              </a:ext>
            </a:extLst>
          </p:cNvPr>
          <p:cNvSpPr txBox="1"/>
          <p:nvPr/>
        </p:nvSpPr>
        <p:spPr>
          <a:xfrm>
            <a:off x="1180102" y="2530260"/>
            <a:ext cx="176212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“e”.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54655A15-16DC-0634-6D2E-D62D43026EFD}"/>
              </a:ext>
            </a:extLst>
          </p:cNvPr>
          <p:cNvSpPr/>
          <p:nvPr/>
        </p:nvSpPr>
        <p:spPr>
          <a:xfrm>
            <a:off x="2863276" y="2886466"/>
            <a:ext cx="1264352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E2905C47-A1C9-21E3-B2CD-D2F8E9AB550B}"/>
              </a:ext>
            </a:extLst>
          </p:cNvPr>
          <p:cNvSpPr txBox="1">
            <a:spLocks/>
          </p:cNvSpPr>
          <p:nvPr/>
        </p:nvSpPr>
        <p:spPr>
          <a:xfrm>
            <a:off x="8952493" y="3716944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lazily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B89EF37E-8AE0-1F2E-4CA2-B343C7F8D82E}"/>
              </a:ext>
            </a:extLst>
          </p:cNvPr>
          <p:cNvSpPr txBox="1">
            <a:spLocks/>
          </p:cNvSpPr>
          <p:nvPr/>
        </p:nvSpPr>
        <p:spPr>
          <a:xfrm>
            <a:off x="3629586" y="3702863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lazy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870C009B-357A-D252-C6D8-F36B829475EF}"/>
              </a:ext>
            </a:extLst>
          </p:cNvPr>
          <p:cNvSpPr txBox="1">
            <a:spLocks/>
          </p:cNvSpPr>
          <p:nvPr/>
        </p:nvSpPr>
        <p:spPr>
          <a:xfrm>
            <a:off x="5556161" y="3716944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8745D988-C094-EB29-8F14-377DE80448DE}"/>
              </a:ext>
            </a:extLst>
          </p:cNvPr>
          <p:cNvSpPr txBox="1">
            <a:spLocks/>
          </p:cNvSpPr>
          <p:nvPr/>
        </p:nvSpPr>
        <p:spPr>
          <a:xfrm>
            <a:off x="6406126" y="3702863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3C584DD-0409-EE1B-F2A0-3578659AF486}"/>
              </a:ext>
            </a:extLst>
          </p:cNvPr>
          <p:cNvCxnSpPr>
            <a:cxnSpLocks/>
          </p:cNvCxnSpPr>
          <p:nvPr/>
        </p:nvCxnSpPr>
        <p:spPr>
          <a:xfrm>
            <a:off x="7694238" y="4107913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6891B81-D154-8B04-DC4C-D17DAD8B1E66}"/>
              </a:ext>
            </a:extLst>
          </p:cNvPr>
          <p:cNvSpPr txBox="1"/>
          <p:nvPr/>
        </p:nvSpPr>
        <p:spPr>
          <a:xfrm>
            <a:off x="1165191" y="3716944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“y”.</a:t>
            </a:r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0D755393-BFC9-9B26-AE60-C22E2E197EA8}"/>
              </a:ext>
            </a:extLst>
          </p:cNvPr>
          <p:cNvSpPr/>
          <p:nvPr/>
        </p:nvSpPr>
        <p:spPr>
          <a:xfrm>
            <a:off x="2720893" y="4056690"/>
            <a:ext cx="1389921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F0F9AF9-CC75-AB58-269F-2D66726541CF}"/>
              </a:ext>
            </a:extLst>
          </p:cNvPr>
          <p:cNvSpPr txBox="1">
            <a:spLocks/>
          </p:cNvSpPr>
          <p:nvPr/>
        </p:nvSpPr>
        <p:spPr>
          <a:xfrm>
            <a:off x="8952493" y="4796018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probably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8267A55-49D0-8513-9651-99FC9A6A50D3}"/>
              </a:ext>
            </a:extLst>
          </p:cNvPr>
          <p:cNvSpPr txBox="1">
            <a:spLocks/>
          </p:cNvSpPr>
          <p:nvPr/>
        </p:nvSpPr>
        <p:spPr>
          <a:xfrm>
            <a:off x="3629586" y="4781937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ndika" panose="02000000000000000000" pitchFamily="2" charset="0"/>
              </a:rPr>
              <a:t>probable</a:t>
            </a:r>
            <a:endParaRPr lang="en-US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3A4CF33-33E2-B61C-0B91-D60D6D314D82}"/>
              </a:ext>
            </a:extLst>
          </p:cNvPr>
          <p:cNvSpPr txBox="1">
            <a:spLocks/>
          </p:cNvSpPr>
          <p:nvPr/>
        </p:nvSpPr>
        <p:spPr>
          <a:xfrm>
            <a:off x="5556161" y="4796018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B50FF6-3F6D-A499-11BC-C4D9E46A0861}"/>
              </a:ext>
            </a:extLst>
          </p:cNvPr>
          <p:cNvSpPr txBox="1">
            <a:spLocks/>
          </p:cNvSpPr>
          <p:nvPr/>
        </p:nvSpPr>
        <p:spPr>
          <a:xfrm>
            <a:off x="6406126" y="4781937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3BD70F2-0D8B-3BBA-F6AC-4042E8822AD8}"/>
              </a:ext>
            </a:extLst>
          </p:cNvPr>
          <p:cNvCxnSpPr>
            <a:cxnSpLocks/>
          </p:cNvCxnSpPr>
          <p:nvPr/>
        </p:nvCxnSpPr>
        <p:spPr>
          <a:xfrm>
            <a:off x="7694238" y="5186987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85590AC-0492-7288-BA21-02EF87F7D384}"/>
              </a:ext>
            </a:extLst>
          </p:cNvPr>
          <p:cNvSpPr txBox="1"/>
          <p:nvPr/>
        </p:nvSpPr>
        <p:spPr>
          <a:xfrm>
            <a:off x="1165191" y="4796018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“le”.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5BB88334-2871-CBB8-AECA-66B3606EFA35}"/>
              </a:ext>
            </a:extLst>
          </p:cNvPr>
          <p:cNvSpPr/>
          <p:nvPr/>
        </p:nvSpPr>
        <p:spPr>
          <a:xfrm>
            <a:off x="2720894" y="5135764"/>
            <a:ext cx="1008426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BEB960F-14B8-AFBE-BBA2-D97D1D2CB2B4}"/>
              </a:ext>
            </a:extLst>
          </p:cNvPr>
          <p:cNvSpPr txBox="1">
            <a:spLocks/>
          </p:cNvSpPr>
          <p:nvPr/>
        </p:nvSpPr>
        <p:spPr>
          <a:xfrm>
            <a:off x="8952493" y="587340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comically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9EC9104-964B-886D-CE6D-F6467354475E}"/>
              </a:ext>
            </a:extLst>
          </p:cNvPr>
          <p:cNvSpPr txBox="1">
            <a:spLocks/>
          </p:cNvSpPr>
          <p:nvPr/>
        </p:nvSpPr>
        <p:spPr>
          <a:xfrm>
            <a:off x="3629586" y="5859320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ndika" panose="02000000000000000000" pitchFamily="2" charset="0"/>
              </a:rPr>
              <a:t>comic</a:t>
            </a:r>
            <a:endParaRPr lang="en-US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B0A7FD7-6761-35DC-87C1-9B6A9550F0E0}"/>
              </a:ext>
            </a:extLst>
          </p:cNvPr>
          <p:cNvSpPr txBox="1">
            <a:spLocks/>
          </p:cNvSpPr>
          <p:nvPr/>
        </p:nvSpPr>
        <p:spPr>
          <a:xfrm>
            <a:off x="5556161" y="5873401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DCF25A7-B98B-6AE8-7734-2198BE48F14F}"/>
              </a:ext>
            </a:extLst>
          </p:cNvPr>
          <p:cNvSpPr txBox="1">
            <a:spLocks/>
          </p:cNvSpPr>
          <p:nvPr/>
        </p:nvSpPr>
        <p:spPr>
          <a:xfrm>
            <a:off x="6406126" y="5859320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C947146-7E2C-74AF-0E75-B774F263D4E0}"/>
              </a:ext>
            </a:extLst>
          </p:cNvPr>
          <p:cNvCxnSpPr>
            <a:cxnSpLocks/>
          </p:cNvCxnSpPr>
          <p:nvPr/>
        </p:nvCxnSpPr>
        <p:spPr>
          <a:xfrm>
            <a:off x="7694238" y="6264370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C6680067-42D3-8157-308C-8B976EAB81C1}"/>
              </a:ext>
            </a:extLst>
          </p:cNvPr>
          <p:cNvSpPr txBox="1"/>
          <p:nvPr/>
        </p:nvSpPr>
        <p:spPr>
          <a:xfrm>
            <a:off x="1165191" y="5873401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“ic”.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0C4C76FF-2589-C2F8-66A5-A2DD38FF16B4}"/>
              </a:ext>
            </a:extLst>
          </p:cNvPr>
          <p:cNvSpPr/>
          <p:nvPr/>
        </p:nvSpPr>
        <p:spPr>
          <a:xfrm>
            <a:off x="2720894" y="6213147"/>
            <a:ext cx="1008426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269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40" grpId="0" animBg="1"/>
      <p:bldP spid="41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2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AAF9120-89EE-64AB-505E-BC02CDA3F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18BFB3-244E-B356-A75C-21923CAB1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817" y="256396"/>
            <a:ext cx="11210365" cy="939557"/>
          </a:xfrm>
          <a:prstGeom prst="roundRect">
            <a:avLst/>
          </a:prstGeo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Can you turn these words into </a:t>
            </a:r>
            <a:r>
              <a:rPr lang="en-US" b="1" u="sng" dirty="0">
                <a:solidFill>
                  <a:schemeClr val="bg1"/>
                </a:solidFill>
              </a:rPr>
              <a:t>adverbs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AB1E10-7F67-B368-C487-21B635EB2335}"/>
              </a:ext>
            </a:extLst>
          </p:cNvPr>
          <p:cNvSpPr txBox="1"/>
          <p:nvPr/>
        </p:nvSpPr>
        <p:spPr>
          <a:xfrm>
            <a:off x="1057614" y="1464957"/>
            <a:ext cx="1762125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 consonant.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3502A38-307A-B57C-756B-273BA79F9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2010" y="145024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rmAutofit fontScale="925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000" dirty="0">
                <a:solidFill>
                  <a:schemeClr val="bg1"/>
                </a:solidFill>
              </a:rPr>
              <a:t>quick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D14500B-5A7A-ECFE-B75F-2E62AB7B5ABF}"/>
              </a:ext>
            </a:extLst>
          </p:cNvPr>
          <p:cNvSpPr txBox="1">
            <a:spLocks/>
          </p:cNvSpPr>
          <p:nvPr/>
        </p:nvSpPr>
        <p:spPr>
          <a:xfrm>
            <a:off x="8844916" y="144619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quickly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B528C2F-C503-F86E-4E13-CCA38F89CC0A}"/>
              </a:ext>
            </a:extLst>
          </p:cNvPr>
          <p:cNvSpPr txBox="1">
            <a:spLocks/>
          </p:cNvSpPr>
          <p:nvPr/>
        </p:nvSpPr>
        <p:spPr>
          <a:xfrm>
            <a:off x="8844916" y="2648078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lonely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2D8E665-C43B-5FD5-E93B-98B266CC91CA}"/>
              </a:ext>
            </a:extLst>
          </p:cNvPr>
          <p:cNvCxnSpPr>
            <a:cxnSpLocks/>
          </p:cNvCxnSpPr>
          <p:nvPr/>
        </p:nvCxnSpPr>
        <p:spPr>
          <a:xfrm>
            <a:off x="7586661" y="1854471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F852BF3-7653-B0A8-408C-128996120517}"/>
              </a:ext>
            </a:extLst>
          </p:cNvPr>
          <p:cNvSpPr txBox="1">
            <a:spLocks/>
          </p:cNvSpPr>
          <p:nvPr/>
        </p:nvSpPr>
        <p:spPr>
          <a:xfrm>
            <a:off x="5448584" y="1479038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0EDC9AD-5A4A-806E-506A-F22340047863}"/>
              </a:ext>
            </a:extLst>
          </p:cNvPr>
          <p:cNvSpPr txBox="1">
            <a:spLocks/>
          </p:cNvSpPr>
          <p:nvPr/>
        </p:nvSpPr>
        <p:spPr>
          <a:xfrm>
            <a:off x="6298549" y="1464957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38F52330-21BA-BB09-49D3-2DFE948406C9}"/>
              </a:ext>
            </a:extLst>
          </p:cNvPr>
          <p:cNvSpPr txBox="1">
            <a:spLocks/>
          </p:cNvSpPr>
          <p:nvPr/>
        </p:nvSpPr>
        <p:spPr>
          <a:xfrm>
            <a:off x="3522009" y="2633997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lone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5C60734B-90AF-E3D4-4821-2F77D898EFC3}"/>
              </a:ext>
            </a:extLst>
          </p:cNvPr>
          <p:cNvSpPr txBox="1">
            <a:spLocks/>
          </p:cNvSpPr>
          <p:nvPr/>
        </p:nvSpPr>
        <p:spPr>
          <a:xfrm>
            <a:off x="5448584" y="2648078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97A2C1C-D861-41CD-BF17-9E4C1EBACCAA}"/>
              </a:ext>
            </a:extLst>
          </p:cNvPr>
          <p:cNvSpPr txBox="1">
            <a:spLocks/>
          </p:cNvSpPr>
          <p:nvPr/>
        </p:nvSpPr>
        <p:spPr>
          <a:xfrm>
            <a:off x="6298549" y="2633997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31FBCC7-62BE-8694-42A4-6D4A5962C1B5}"/>
              </a:ext>
            </a:extLst>
          </p:cNvPr>
          <p:cNvCxnSpPr>
            <a:cxnSpLocks/>
          </p:cNvCxnSpPr>
          <p:nvPr/>
        </p:nvCxnSpPr>
        <p:spPr>
          <a:xfrm>
            <a:off x="7586661" y="3039047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52DE81E2-6113-5835-113E-13DC47608B98}"/>
              </a:ext>
            </a:extLst>
          </p:cNvPr>
          <p:cNvSpPr/>
          <p:nvPr/>
        </p:nvSpPr>
        <p:spPr>
          <a:xfrm rot="312817">
            <a:off x="2746215" y="1726210"/>
            <a:ext cx="1100730" cy="231433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F9E0477-653D-8817-329D-69C92879535E}"/>
              </a:ext>
            </a:extLst>
          </p:cNvPr>
          <p:cNvSpPr txBox="1"/>
          <p:nvPr/>
        </p:nvSpPr>
        <p:spPr>
          <a:xfrm>
            <a:off x="1072525" y="2624557"/>
            <a:ext cx="176212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“e”.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54655A15-16DC-0634-6D2E-D62D43026EFD}"/>
              </a:ext>
            </a:extLst>
          </p:cNvPr>
          <p:cNvSpPr/>
          <p:nvPr/>
        </p:nvSpPr>
        <p:spPr>
          <a:xfrm>
            <a:off x="2755699" y="2980763"/>
            <a:ext cx="1089776" cy="199016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E2905C47-A1C9-21E3-B2CD-D2F8E9AB550B}"/>
              </a:ext>
            </a:extLst>
          </p:cNvPr>
          <p:cNvSpPr txBox="1">
            <a:spLocks/>
          </p:cNvSpPr>
          <p:nvPr/>
        </p:nvSpPr>
        <p:spPr>
          <a:xfrm>
            <a:off x="8844916" y="381124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sleepily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B89EF37E-8AE0-1F2E-4CA2-B343C7F8D82E}"/>
              </a:ext>
            </a:extLst>
          </p:cNvPr>
          <p:cNvSpPr txBox="1">
            <a:spLocks/>
          </p:cNvSpPr>
          <p:nvPr/>
        </p:nvSpPr>
        <p:spPr>
          <a:xfrm>
            <a:off x="3522009" y="3797160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sleepy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870C009B-357A-D252-C6D8-F36B829475EF}"/>
              </a:ext>
            </a:extLst>
          </p:cNvPr>
          <p:cNvSpPr txBox="1">
            <a:spLocks/>
          </p:cNvSpPr>
          <p:nvPr/>
        </p:nvSpPr>
        <p:spPr>
          <a:xfrm>
            <a:off x="5448584" y="3811241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8745D988-C094-EB29-8F14-377DE80448DE}"/>
              </a:ext>
            </a:extLst>
          </p:cNvPr>
          <p:cNvSpPr txBox="1">
            <a:spLocks/>
          </p:cNvSpPr>
          <p:nvPr/>
        </p:nvSpPr>
        <p:spPr>
          <a:xfrm>
            <a:off x="6298549" y="3797160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3C584DD-0409-EE1B-F2A0-3578659AF486}"/>
              </a:ext>
            </a:extLst>
          </p:cNvPr>
          <p:cNvCxnSpPr>
            <a:cxnSpLocks/>
          </p:cNvCxnSpPr>
          <p:nvPr/>
        </p:nvCxnSpPr>
        <p:spPr>
          <a:xfrm>
            <a:off x="7586661" y="4202210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6891B81-D154-8B04-DC4C-D17DAD8B1E66}"/>
              </a:ext>
            </a:extLst>
          </p:cNvPr>
          <p:cNvSpPr txBox="1"/>
          <p:nvPr/>
        </p:nvSpPr>
        <p:spPr>
          <a:xfrm>
            <a:off x="1057614" y="3811241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“y”.</a:t>
            </a:r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0D755393-BFC9-9B26-AE60-C22E2E197EA8}"/>
              </a:ext>
            </a:extLst>
          </p:cNvPr>
          <p:cNvSpPr/>
          <p:nvPr/>
        </p:nvSpPr>
        <p:spPr>
          <a:xfrm>
            <a:off x="2613316" y="4150987"/>
            <a:ext cx="1124967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F0F9AF9-CC75-AB58-269F-2D66726541CF}"/>
              </a:ext>
            </a:extLst>
          </p:cNvPr>
          <p:cNvSpPr txBox="1">
            <a:spLocks/>
          </p:cNvSpPr>
          <p:nvPr/>
        </p:nvSpPr>
        <p:spPr>
          <a:xfrm>
            <a:off x="8844916" y="489031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nobly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8267A55-49D0-8513-9651-99FC9A6A50D3}"/>
              </a:ext>
            </a:extLst>
          </p:cNvPr>
          <p:cNvSpPr txBox="1">
            <a:spLocks/>
          </p:cNvSpPr>
          <p:nvPr/>
        </p:nvSpPr>
        <p:spPr>
          <a:xfrm>
            <a:off x="3522009" y="4876234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ndika" panose="02000000000000000000" pitchFamily="2" charset="0"/>
              </a:rPr>
              <a:t>noble</a:t>
            </a:r>
            <a:endParaRPr lang="en-US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3A4CF33-33E2-B61C-0B91-D60D6D314D82}"/>
              </a:ext>
            </a:extLst>
          </p:cNvPr>
          <p:cNvSpPr txBox="1">
            <a:spLocks/>
          </p:cNvSpPr>
          <p:nvPr/>
        </p:nvSpPr>
        <p:spPr>
          <a:xfrm>
            <a:off x="5448584" y="4890315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B50FF6-3F6D-A499-11BC-C4D9E46A0861}"/>
              </a:ext>
            </a:extLst>
          </p:cNvPr>
          <p:cNvSpPr txBox="1">
            <a:spLocks/>
          </p:cNvSpPr>
          <p:nvPr/>
        </p:nvSpPr>
        <p:spPr>
          <a:xfrm>
            <a:off x="6298549" y="4876234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3BD70F2-0D8B-3BBA-F6AC-4042E8822AD8}"/>
              </a:ext>
            </a:extLst>
          </p:cNvPr>
          <p:cNvCxnSpPr>
            <a:cxnSpLocks/>
          </p:cNvCxnSpPr>
          <p:nvPr/>
        </p:nvCxnSpPr>
        <p:spPr>
          <a:xfrm>
            <a:off x="7586661" y="528128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85590AC-0492-7288-BA21-02EF87F7D384}"/>
              </a:ext>
            </a:extLst>
          </p:cNvPr>
          <p:cNvSpPr txBox="1"/>
          <p:nvPr/>
        </p:nvSpPr>
        <p:spPr>
          <a:xfrm>
            <a:off x="1057614" y="4890315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“le”.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5BB88334-2871-CBB8-AECA-66B3606EFA35}"/>
              </a:ext>
            </a:extLst>
          </p:cNvPr>
          <p:cNvSpPr/>
          <p:nvPr/>
        </p:nvSpPr>
        <p:spPr>
          <a:xfrm>
            <a:off x="2613317" y="5230061"/>
            <a:ext cx="1008426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A9B42F-B2AD-9653-CB8F-0CCED99C0B6B}"/>
              </a:ext>
            </a:extLst>
          </p:cNvPr>
          <p:cNvSpPr txBox="1">
            <a:spLocks/>
          </p:cNvSpPr>
          <p:nvPr/>
        </p:nvSpPr>
        <p:spPr>
          <a:xfrm>
            <a:off x="8844916" y="592017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basically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08D6BE9-42D4-010B-D724-44494438A136}"/>
              </a:ext>
            </a:extLst>
          </p:cNvPr>
          <p:cNvSpPr txBox="1">
            <a:spLocks/>
          </p:cNvSpPr>
          <p:nvPr/>
        </p:nvSpPr>
        <p:spPr>
          <a:xfrm>
            <a:off x="3522009" y="5906090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ndika" panose="02000000000000000000" pitchFamily="2" charset="0"/>
              </a:rPr>
              <a:t>basic</a:t>
            </a:r>
            <a:endParaRPr lang="en-US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DFD2239-C799-A417-87C3-B827891FAF05}"/>
              </a:ext>
            </a:extLst>
          </p:cNvPr>
          <p:cNvSpPr txBox="1">
            <a:spLocks/>
          </p:cNvSpPr>
          <p:nvPr/>
        </p:nvSpPr>
        <p:spPr>
          <a:xfrm>
            <a:off x="5448584" y="5920171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CE55C27-C914-C63F-D403-97D06ED9722E}"/>
              </a:ext>
            </a:extLst>
          </p:cNvPr>
          <p:cNvSpPr txBox="1">
            <a:spLocks/>
          </p:cNvSpPr>
          <p:nvPr/>
        </p:nvSpPr>
        <p:spPr>
          <a:xfrm>
            <a:off x="6298549" y="5906090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2083152-ED42-62C9-AC00-E63EDC43B728}"/>
              </a:ext>
            </a:extLst>
          </p:cNvPr>
          <p:cNvCxnSpPr>
            <a:cxnSpLocks/>
          </p:cNvCxnSpPr>
          <p:nvPr/>
        </p:nvCxnSpPr>
        <p:spPr>
          <a:xfrm>
            <a:off x="7586661" y="6311140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0F3AFEB4-3240-C736-6AE3-B7986F5A1798}"/>
              </a:ext>
            </a:extLst>
          </p:cNvPr>
          <p:cNvSpPr txBox="1"/>
          <p:nvPr/>
        </p:nvSpPr>
        <p:spPr>
          <a:xfrm>
            <a:off x="1057614" y="5920171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“ic”.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37CEE2EB-7BD3-28C1-1D59-188B0DA69B0F}"/>
              </a:ext>
            </a:extLst>
          </p:cNvPr>
          <p:cNvSpPr/>
          <p:nvPr/>
        </p:nvSpPr>
        <p:spPr>
          <a:xfrm>
            <a:off x="2613317" y="6259917"/>
            <a:ext cx="1008426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50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40" grpId="0" animBg="1"/>
      <p:bldP spid="41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2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AAF9120-89EE-64AB-505E-BC02CDA3F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18BFB3-244E-B356-A75C-21923CAB1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817" y="551780"/>
            <a:ext cx="11210365" cy="939557"/>
          </a:xfrm>
          <a:prstGeom prst="roundRect">
            <a:avLst/>
          </a:prstGeo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Can you turn these words into </a:t>
            </a:r>
            <a:r>
              <a:rPr lang="en-US" b="1" u="sng" dirty="0">
                <a:solidFill>
                  <a:schemeClr val="bg1"/>
                </a:solidFill>
              </a:rPr>
              <a:t>adverbs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AB1E10-7F67-B368-C487-21B635EB2335}"/>
              </a:ext>
            </a:extLst>
          </p:cNvPr>
          <p:cNvSpPr txBox="1"/>
          <p:nvPr/>
        </p:nvSpPr>
        <p:spPr>
          <a:xfrm>
            <a:off x="978392" y="1899578"/>
            <a:ext cx="1762125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“le”.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3502A38-307A-B57C-756B-273BA79F9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5798" y="188486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rmAutofit fontScale="925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000" dirty="0">
                <a:solidFill>
                  <a:schemeClr val="bg1"/>
                </a:solidFill>
              </a:rPr>
              <a:t>whole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D14500B-5A7A-ECFE-B75F-2E62AB7B5ABF}"/>
              </a:ext>
            </a:extLst>
          </p:cNvPr>
          <p:cNvSpPr txBox="1">
            <a:spLocks/>
          </p:cNvSpPr>
          <p:nvPr/>
        </p:nvSpPr>
        <p:spPr>
          <a:xfrm>
            <a:off x="8898705" y="1880813"/>
            <a:ext cx="2314904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wholly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B528C2F-C503-F86E-4E13-CCA38F89CC0A}"/>
              </a:ext>
            </a:extLst>
          </p:cNvPr>
          <p:cNvSpPr txBox="1">
            <a:spLocks/>
          </p:cNvSpPr>
          <p:nvPr/>
        </p:nvSpPr>
        <p:spPr>
          <a:xfrm>
            <a:off x="8898705" y="3082699"/>
            <a:ext cx="2314904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truly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2D8E665-C43B-5FD5-E93B-98B266CC91CA}"/>
              </a:ext>
            </a:extLst>
          </p:cNvPr>
          <p:cNvCxnSpPr>
            <a:cxnSpLocks/>
          </p:cNvCxnSpPr>
          <p:nvPr/>
        </p:nvCxnSpPr>
        <p:spPr>
          <a:xfrm>
            <a:off x="7640449" y="2289092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F852BF3-7653-B0A8-408C-128996120517}"/>
              </a:ext>
            </a:extLst>
          </p:cNvPr>
          <p:cNvSpPr txBox="1">
            <a:spLocks/>
          </p:cNvSpPr>
          <p:nvPr/>
        </p:nvSpPr>
        <p:spPr>
          <a:xfrm>
            <a:off x="5502372" y="1913659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0EDC9AD-5A4A-806E-506A-F22340047863}"/>
              </a:ext>
            </a:extLst>
          </p:cNvPr>
          <p:cNvSpPr txBox="1">
            <a:spLocks/>
          </p:cNvSpPr>
          <p:nvPr/>
        </p:nvSpPr>
        <p:spPr>
          <a:xfrm>
            <a:off x="6352337" y="1899578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38F52330-21BA-BB09-49D3-2DFE948406C9}"/>
              </a:ext>
            </a:extLst>
          </p:cNvPr>
          <p:cNvSpPr txBox="1">
            <a:spLocks/>
          </p:cNvSpPr>
          <p:nvPr/>
        </p:nvSpPr>
        <p:spPr>
          <a:xfrm>
            <a:off x="3575797" y="3068618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true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5C60734B-90AF-E3D4-4821-2F77D898EFC3}"/>
              </a:ext>
            </a:extLst>
          </p:cNvPr>
          <p:cNvSpPr txBox="1">
            <a:spLocks/>
          </p:cNvSpPr>
          <p:nvPr/>
        </p:nvSpPr>
        <p:spPr>
          <a:xfrm>
            <a:off x="5502372" y="3082699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97A2C1C-D861-41CD-BF17-9E4C1EBACCAA}"/>
              </a:ext>
            </a:extLst>
          </p:cNvPr>
          <p:cNvSpPr txBox="1">
            <a:spLocks/>
          </p:cNvSpPr>
          <p:nvPr/>
        </p:nvSpPr>
        <p:spPr>
          <a:xfrm>
            <a:off x="6352337" y="3068618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31FBCC7-62BE-8694-42A4-6D4A5962C1B5}"/>
              </a:ext>
            </a:extLst>
          </p:cNvPr>
          <p:cNvCxnSpPr>
            <a:cxnSpLocks/>
          </p:cNvCxnSpPr>
          <p:nvPr/>
        </p:nvCxnSpPr>
        <p:spPr>
          <a:xfrm>
            <a:off x="7640449" y="3473668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52DE81E2-6113-5835-113E-13DC47608B98}"/>
              </a:ext>
            </a:extLst>
          </p:cNvPr>
          <p:cNvSpPr/>
          <p:nvPr/>
        </p:nvSpPr>
        <p:spPr>
          <a:xfrm rot="312817">
            <a:off x="2511389" y="2166768"/>
            <a:ext cx="1249400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F9E0477-653D-8817-329D-69C92879535E}"/>
              </a:ext>
            </a:extLst>
          </p:cNvPr>
          <p:cNvSpPr txBox="1"/>
          <p:nvPr/>
        </p:nvSpPr>
        <p:spPr>
          <a:xfrm>
            <a:off x="993303" y="3059178"/>
            <a:ext cx="176212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 “e”.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54655A15-16DC-0634-6D2E-D62D43026EFD}"/>
              </a:ext>
            </a:extLst>
          </p:cNvPr>
          <p:cNvSpPr/>
          <p:nvPr/>
        </p:nvSpPr>
        <p:spPr>
          <a:xfrm>
            <a:off x="2436414" y="3421003"/>
            <a:ext cx="1264352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E2905C47-A1C9-21E3-B2CD-D2F8E9AB550B}"/>
              </a:ext>
            </a:extLst>
          </p:cNvPr>
          <p:cNvSpPr txBox="1">
            <a:spLocks/>
          </p:cNvSpPr>
          <p:nvPr/>
        </p:nvSpPr>
        <p:spPr>
          <a:xfrm>
            <a:off x="8898705" y="4245862"/>
            <a:ext cx="2314904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duly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B89EF37E-8AE0-1F2E-4CA2-B343C7F8D82E}"/>
              </a:ext>
            </a:extLst>
          </p:cNvPr>
          <p:cNvSpPr txBox="1">
            <a:spLocks/>
          </p:cNvSpPr>
          <p:nvPr/>
        </p:nvSpPr>
        <p:spPr>
          <a:xfrm>
            <a:off x="3575797" y="423178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due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870C009B-357A-D252-C6D8-F36B829475EF}"/>
              </a:ext>
            </a:extLst>
          </p:cNvPr>
          <p:cNvSpPr txBox="1">
            <a:spLocks/>
          </p:cNvSpPr>
          <p:nvPr/>
        </p:nvSpPr>
        <p:spPr>
          <a:xfrm>
            <a:off x="5502372" y="4245862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8745D988-C094-EB29-8F14-377DE80448DE}"/>
              </a:ext>
            </a:extLst>
          </p:cNvPr>
          <p:cNvSpPr txBox="1">
            <a:spLocks/>
          </p:cNvSpPr>
          <p:nvPr/>
        </p:nvSpPr>
        <p:spPr>
          <a:xfrm>
            <a:off x="6352337" y="4231781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3C584DD-0409-EE1B-F2A0-3578659AF486}"/>
              </a:ext>
            </a:extLst>
          </p:cNvPr>
          <p:cNvCxnSpPr>
            <a:cxnSpLocks/>
          </p:cNvCxnSpPr>
          <p:nvPr/>
        </p:nvCxnSpPr>
        <p:spPr>
          <a:xfrm>
            <a:off x="7640449" y="4636831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6891B81-D154-8B04-DC4C-D17DAD8B1E66}"/>
              </a:ext>
            </a:extLst>
          </p:cNvPr>
          <p:cNvSpPr txBox="1"/>
          <p:nvPr/>
        </p:nvSpPr>
        <p:spPr>
          <a:xfrm>
            <a:off x="978392" y="4245862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“e”.</a:t>
            </a:r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0D755393-BFC9-9B26-AE60-C22E2E197EA8}"/>
              </a:ext>
            </a:extLst>
          </p:cNvPr>
          <p:cNvSpPr/>
          <p:nvPr/>
        </p:nvSpPr>
        <p:spPr>
          <a:xfrm>
            <a:off x="2534094" y="4585608"/>
            <a:ext cx="1124967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990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40" grpId="0" animBg="1"/>
      <p:bldP spid="4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45DBEE84-B292-7573-BEBB-6C2CF1028B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F2802A-BADD-4820-B0DC-7E507D389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13" y="220041"/>
            <a:ext cx="11488240" cy="1078412"/>
          </a:xfrm>
          <a:prstGeom prst="roundRect">
            <a:avLst/>
          </a:prstGeom>
          <a:solidFill>
            <a:srgbClr val="00B050"/>
          </a:solidFill>
        </p:spPr>
        <p:txBody>
          <a:bodyPr>
            <a:no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SassoonPrimaryInfant" pitchFamily="2"/>
              </a:rPr>
              <a:t>Our spelling words this week are mostly ones we have already learnt plus a few new ones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1DF2C1-8C18-C53A-93D8-2282DB94337E}"/>
              </a:ext>
            </a:extLst>
          </p:cNvPr>
          <p:cNvSpPr txBox="1"/>
          <p:nvPr/>
        </p:nvSpPr>
        <p:spPr>
          <a:xfrm>
            <a:off x="1272988" y="1451284"/>
            <a:ext cx="10197492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SassoonPrimaryInfant" pitchFamily="2"/>
              </a:rPr>
              <a:t>Which words have we learnt? Which are new?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096C3A-6A50-D7CF-8EBD-9E845946362E}"/>
              </a:ext>
            </a:extLst>
          </p:cNvPr>
          <p:cNvSpPr txBox="1"/>
          <p:nvPr/>
        </p:nvSpPr>
        <p:spPr>
          <a:xfrm>
            <a:off x="9542466" y="5856399"/>
            <a:ext cx="2304000" cy="646986"/>
          </a:xfrm>
          <a:prstGeom prst="roundRect">
            <a:avLst/>
          </a:prstGeom>
          <a:solidFill>
            <a:srgbClr val="7030A0"/>
          </a:solidFill>
          <a:ln w="22225">
            <a:noFill/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  <a:latin typeface="SassoonPrimaryInfant" pitchFamily="2"/>
              </a:rPr>
              <a:t>duly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534EA4-6B0F-E78A-D02C-D87E0593D72A}"/>
              </a:ext>
            </a:extLst>
          </p:cNvPr>
          <p:cNvSpPr txBox="1"/>
          <p:nvPr/>
        </p:nvSpPr>
        <p:spPr>
          <a:xfrm>
            <a:off x="6510077" y="3924951"/>
            <a:ext cx="2304000" cy="646986"/>
          </a:xfrm>
          <a:prstGeom prst="roundRect">
            <a:avLst/>
          </a:prstGeom>
          <a:solidFill>
            <a:srgbClr val="7030A0"/>
          </a:solidFill>
          <a:ln w="22225">
            <a:noFill/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  <a:latin typeface="SassoonPrimaryInfant" pitchFamily="2"/>
              </a:rPr>
              <a:t>wholly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9659A0-32EA-5DDF-965F-93EC302B227E}"/>
              </a:ext>
            </a:extLst>
          </p:cNvPr>
          <p:cNvSpPr txBox="1"/>
          <p:nvPr/>
        </p:nvSpPr>
        <p:spPr>
          <a:xfrm>
            <a:off x="1944592" y="3012171"/>
            <a:ext cx="2304000" cy="646986"/>
          </a:xfrm>
          <a:prstGeom prst="roundRect">
            <a:avLst/>
          </a:prstGeom>
          <a:solidFill>
            <a:srgbClr val="7030A0"/>
          </a:solidFill>
          <a:ln w="222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SassoonPrimaryInfant" pitchFamily="2"/>
              </a:rPr>
              <a:t>sadly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E36F73-95CB-DDB8-F788-D15AA58E4473}"/>
              </a:ext>
            </a:extLst>
          </p:cNvPr>
          <p:cNvSpPr txBox="1"/>
          <p:nvPr/>
        </p:nvSpPr>
        <p:spPr>
          <a:xfrm>
            <a:off x="3477688" y="4895942"/>
            <a:ext cx="2304000" cy="646986"/>
          </a:xfrm>
          <a:prstGeom prst="roundRect">
            <a:avLst/>
          </a:prstGeom>
          <a:solidFill>
            <a:srgbClr val="7030A0"/>
          </a:solidFill>
          <a:ln w="22225">
            <a:noFill/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  <a:latin typeface="SassoonPrimaryInfant" pitchFamily="2"/>
              </a:rPr>
              <a:t>usually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1EBEEB-C484-BD71-9FCA-4B6F1369F4A9}"/>
              </a:ext>
            </a:extLst>
          </p:cNvPr>
          <p:cNvSpPr txBox="1"/>
          <p:nvPr/>
        </p:nvSpPr>
        <p:spPr>
          <a:xfrm>
            <a:off x="466325" y="5856399"/>
            <a:ext cx="2304000" cy="646986"/>
          </a:xfrm>
          <a:prstGeom prst="roundRect">
            <a:avLst/>
          </a:prstGeom>
          <a:solidFill>
            <a:srgbClr val="7030A0"/>
          </a:solidFill>
          <a:ln w="22225">
            <a:noFill/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  <a:latin typeface="SassoonPrimaryInfant" pitchFamily="2"/>
              </a:rPr>
              <a:t>finally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23004D2-D615-98D8-D927-85FADFEFA111}"/>
              </a:ext>
            </a:extLst>
          </p:cNvPr>
          <p:cNvSpPr txBox="1"/>
          <p:nvPr/>
        </p:nvSpPr>
        <p:spPr>
          <a:xfrm>
            <a:off x="3477688" y="5856399"/>
            <a:ext cx="2304000" cy="646986"/>
          </a:xfrm>
          <a:prstGeom prst="roundRect">
            <a:avLst/>
          </a:prstGeom>
          <a:solidFill>
            <a:srgbClr val="7030A0"/>
          </a:solidFill>
          <a:ln w="22225">
            <a:noFill/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  <a:latin typeface="SassoonPrimaryInfant" pitchFamily="2"/>
              </a:rPr>
              <a:t>basically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13E5F1-86EB-1CEF-E596-6F8C28D8501C}"/>
              </a:ext>
            </a:extLst>
          </p:cNvPr>
          <p:cNvSpPr txBox="1"/>
          <p:nvPr/>
        </p:nvSpPr>
        <p:spPr>
          <a:xfrm>
            <a:off x="5041184" y="2986100"/>
            <a:ext cx="2304000" cy="646986"/>
          </a:xfrm>
          <a:prstGeom prst="roundRect">
            <a:avLst/>
          </a:prstGeom>
          <a:solidFill>
            <a:srgbClr val="7030A0"/>
          </a:solidFill>
          <a:ln w="22225">
            <a:noFill/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  <a:latin typeface="SassoonPrimaryInfant" pitchFamily="2"/>
              </a:rPr>
              <a:t>dramatically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C5D5CD-4DAF-407F-4B84-5415D5EBE3FA}"/>
              </a:ext>
            </a:extLst>
          </p:cNvPr>
          <p:cNvSpPr txBox="1"/>
          <p:nvPr/>
        </p:nvSpPr>
        <p:spPr>
          <a:xfrm>
            <a:off x="445301" y="3879172"/>
            <a:ext cx="2304000" cy="646986"/>
          </a:xfrm>
          <a:prstGeom prst="roundRect">
            <a:avLst/>
          </a:prstGeom>
          <a:solidFill>
            <a:srgbClr val="7030A0"/>
          </a:solidFill>
          <a:ln w="22225">
            <a:noFill/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  <a:latin typeface="SassoonPrimaryInfant" pitchFamily="2"/>
              </a:rPr>
              <a:t>truly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E05A41-899F-1CD2-3F97-E7BD65BB723D}"/>
              </a:ext>
            </a:extLst>
          </p:cNvPr>
          <p:cNvSpPr txBox="1"/>
          <p:nvPr/>
        </p:nvSpPr>
        <p:spPr>
          <a:xfrm>
            <a:off x="3477689" y="3912390"/>
            <a:ext cx="2304000" cy="646986"/>
          </a:xfrm>
          <a:prstGeom prst="roundRect">
            <a:avLst/>
          </a:prstGeom>
          <a:solidFill>
            <a:srgbClr val="7030A0"/>
          </a:solidFill>
          <a:ln w="25400">
            <a:noFill/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  <a:latin typeface="SassoonPrimaryInfant" pitchFamily="2"/>
              </a:rPr>
              <a:t>happily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73B8D6-17CE-CA6C-C17B-F521FFBB30EE}"/>
              </a:ext>
            </a:extLst>
          </p:cNvPr>
          <p:cNvSpPr txBox="1"/>
          <p:nvPr/>
        </p:nvSpPr>
        <p:spPr>
          <a:xfrm>
            <a:off x="9542466" y="4862844"/>
            <a:ext cx="2304000" cy="646986"/>
          </a:xfrm>
          <a:prstGeom prst="roundRect">
            <a:avLst/>
          </a:prstGeom>
          <a:solidFill>
            <a:srgbClr val="7030A0"/>
          </a:solidFill>
          <a:ln w="25400">
            <a:noFill/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  <a:latin typeface="SassoonPrimaryInfant" pitchFamily="2"/>
              </a:rPr>
              <a:t>angrily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A64EB9-4EEF-8E62-2EDE-049049AF5EF5}"/>
              </a:ext>
            </a:extLst>
          </p:cNvPr>
          <p:cNvSpPr txBox="1"/>
          <p:nvPr/>
        </p:nvSpPr>
        <p:spPr>
          <a:xfrm>
            <a:off x="466325" y="4877974"/>
            <a:ext cx="2304000" cy="646986"/>
          </a:xfrm>
          <a:prstGeom prst="roundRect">
            <a:avLst/>
          </a:prstGeom>
          <a:solidFill>
            <a:srgbClr val="7030A0"/>
          </a:solidFill>
          <a:ln w="25400">
            <a:noFill/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  <a:latin typeface="SassoonPrimaryInfant" pitchFamily="2"/>
              </a:rPr>
              <a:t>greedily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684145C-5C1E-28DA-8D96-E9DC326339E9}"/>
              </a:ext>
            </a:extLst>
          </p:cNvPr>
          <p:cNvSpPr txBox="1"/>
          <p:nvPr/>
        </p:nvSpPr>
        <p:spPr>
          <a:xfrm>
            <a:off x="9542466" y="3924951"/>
            <a:ext cx="2304000" cy="646986"/>
          </a:xfrm>
          <a:prstGeom prst="roundRect">
            <a:avLst/>
          </a:prstGeom>
          <a:solidFill>
            <a:srgbClr val="7030A0"/>
          </a:solidFill>
          <a:ln w="25400">
            <a:noFill/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  <a:latin typeface="SassoonPrimaryInfant" pitchFamily="2"/>
              </a:rPr>
              <a:t>gently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B523FA7-1593-C73D-4E14-FF9C56E92CB8}"/>
              </a:ext>
            </a:extLst>
          </p:cNvPr>
          <p:cNvSpPr txBox="1"/>
          <p:nvPr/>
        </p:nvSpPr>
        <p:spPr>
          <a:xfrm>
            <a:off x="7943410" y="2986100"/>
            <a:ext cx="2304000" cy="646986"/>
          </a:xfrm>
          <a:prstGeom prst="roundRect">
            <a:avLst/>
          </a:prstGeom>
          <a:solidFill>
            <a:srgbClr val="7030A0"/>
          </a:solidFill>
          <a:ln w="25400">
            <a:noFill/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  <a:latin typeface="SassoonPrimaryInfant" pitchFamily="2"/>
              </a:rPr>
              <a:t>simply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1C297F1-781B-5495-6644-7A7F72BA38AA}"/>
              </a:ext>
            </a:extLst>
          </p:cNvPr>
          <p:cNvSpPr txBox="1"/>
          <p:nvPr/>
        </p:nvSpPr>
        <p:spPr>
          <a:xfrm>
            <a:off x="6510077" y="4868936"/>
            <a:ext cx="2304000" cy="646986"/>
          </a:xfrm>
          <a:prstGeom prst="roundRect">
            <a:avLst/>
          </a:prstGeom>
          <a:solidFill>
            <a:srgbClr val="7030A0"/>
          </a:solidFill>
          <a:ln w="25400">
            <a:noFill/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  <a:latin typeface="SassoonPrimaryInfant" pitchFamily="2"/>
              </a:rPr>
              <a:t>humbly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A6C8A5-F76D-FD53-4334-0796E7F66C8F}"/>
              </a:ext>
            </a:extLst>
          </p:cNvPr>
          <p:cNvSpPr txBox="1"/>
          <p:nvPr/>
        </p:nvSpPr>
        <p:spPr>
          <a:xfrm>
            <a:off x="6510077" y="5856399"/>
            <a:ext cx="2304000" cy="646986"/>
          </a:xfrm>
          <a:prstGeom prst="roundRect">
            <a:avLst/>
          </a:prstGeom>
          <a:solidFill>
            <a:srgbClr val="7030A0"/>
          </a:solidFill>
          <a:ln w="25400">
            <a:noFill/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  <a:latin typeface="SassoonPrimaryInfant" pitchFamily="2"/>
              </a:rPr>
              <a:t>frantically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F74D8B1-C8C0-A396-2A9C-C847DFD18536}"/>
              </a:ext>
            </a:extLst>
          </p:cNvPr>
          <p:cNvSpPr txBox="1"/>
          <p:nvPr/>
        </p:nvSpPr>
        <p:spPr>
          <a:xfrm>
            <a:off x="4302998" y="2252188"/>
            <a:ext cx="3500869" cy="442674"/>
          </a:xfrm>
          <a:prstGeom prst="round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SassoonPrimaryInfant" pitchFamily="2"/>
              </a:rPr>
              <a:t>HINT: There are 3 new words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0AC2D6D-ED1C-D08E-D59C-DBA7A5C7A845}"/>
              </a:ext>
            </a:extLst>
          </p:cNvPr>
          <p:cNvSpPr txBox="1"/>
          <p:nvPr/>
        </p:nvSpPr>
        <p:spPr>
          <a:xfrm>
            <a:off x="9545560" y="5856399"/>
            <a:ext cx="2304000" cy="646986"/>
          </a:xfrm>
          <a:prstGeom prst="roundRect">
            <a:avLst/>
          </a:prstGeom>
          <a:solidFill>
            <a:srgbClr val="FF0000"/>
          </a:solidFill>
          <a:ln w="22225">
            <a:noFill/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  <a:latin typeface="SassoonPrimaryInfant" pitchFamily="2"/>
              </a:rPr>
              <a:t>duly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4DBAE7-967D-072B-8F2E-52971A5FA16E}"/>
              </a:ext>
            </a:extLst>
          </p:cNvPr>
          <p:cNvSpPr txBox="1"/>
          <p:nvPr/>
        </p:nvSpPr>
        <p:spPr>
          <a:xfrm>
            <a:off x="6513171" y="3924951"/>
            <a:ext cx="2304000" cy="646986"/>
          </a:xfrm>
          <a:prstGeom prst="roundRect">
            <a:avLst/>
          </a:prstGeom>
          <a:solidFill>
            <a:srgbClr val="FF0000"/>
          </a:solidFill>
          <a:ln w="22225">
            <a:noFill/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  <a:latin typeface="SassoonPrimaryInfant" pitchFamily="2"/>
              </a:rPr>
              <a:t>wholly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B87875A-B4F1-8BC0-757E-9ABEAA4426DB}"/>
              </a:ext>
            </a:extLst>
          </p:cNvPr>
          <p:cNvSpPr txBox="1"/>
          <p:nvPr/>
        </p:nvSpPr>
        <p:spPr>
          <a:xfrm>
            <a:off x="457360" y="3879172"/>
            <a:ext cx="2304000" cy="646986"/>
          </a:xfrm>
          <a:prstGeom prst="roundRect">
            <a:avLst/>
          </a:prstGeom>
          <a:solidFill>
            <a:srgbClr val="FF0000"/>
          </a:solidFill>
          <a:ln w="22225">
            <a:noFill/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  <a:latin typeface="SassoonPrimaryInfant" pitchFamily="2"/>
              </a:rPr>
              <a:t>truly</a:t>
            </a:r>
          </a:p>
        </p:txBody>
      </p:sp>
    </p:spTree>
    <p:extLst>
      <p:ext uri="{BB962C8B-B14F-4D97-AF65-F5344CB8AC3E}">
        <p14:creationId xmlns:p14="http://schemas.microsoft.com/office/powerpoint/2010/main" val="126088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9155688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SY3T1BW5Fe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D0803743-5060-0CFC-4803-3A768D7C79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621C91D-947D-6407-1B9D-E85BA1941A63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72851829-51A7-FDFF-84BA-7B1D461E5A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3781" y="1639946"/>
            <a:ext cx="3100588" cy="4259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	truly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duly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wholly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sadly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usually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finally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happily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angrily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	greedily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0402" y="1639946"/>
            <a:ext cx="4260338" cy="2874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gently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simply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humbly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13.	basically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14.	frantically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15.	dramatically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CA42458-E14A-AA32-6E06-2FBCEAF50E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4131590A-8E68-67E9-CF75-2BD7E044EC0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E116CF3-92BA-022D-895E-74FFAC4FE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19" y="373264"/>
            <a:ext cx="10891629" cy="69789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 lot of words ending in the suffix -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 are 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35496" y="1214925"/>
            <a:ext cx="10841152" cy="75125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describe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735496" y="3219994"/>
            <a:ext cx="10841152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sadly on the chair.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692DA-94BF-8CCC-B878-72F0199FE1AE}"/>
              </a:ext>
            </a:extLst>
          </p:cNvPr>
          <p:cNvSpPr txBox="1"/>
          <p:nvPr/>
        </p:nvSpPr>
        <p:spPr>
          <a:xfrm>
            <a:off x="2861419" y="2219824"/>
            <a:ext cx="1437188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verb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2C0ED-0845-01BE-0FB1-4732037B665A}"/>
              </a:ext>
            </a:extLst>
          </p:cNvPr>
          <p:cNvSpPr txBox="1"/>
          <p:nvPr/>
        </p:nvSpPr>
        <p:spPr>
          <a:xfrm>
            <a:off x="6534858" y="2239113"/>
            <a:ext cx="2717074" cy="851297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adverb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5922B-0F29-5B27-C076-12E25E8CCDC9}"/>
              </a:ext>
            </a:extLst>
          </p:cNvPr>
          <p:cNvCxnSpPr>
            <a:cxnSpLocks/>
          </p:cNvCxnSpPr>
          <p:nvPr/>
        </p:nvCxnSpPr>
        <p:spPr>
          <a:xfrm>
            <a:off x="4105835" y="3156442"/>
            <a:ext cx="656357" cy="769441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639AEA6-1816-5A1C-D172-BB754AEEE710}"/>
              </a:ext>
            </a:extLst>
          </p:cNvPr>
          <p:cNvCxnSpPr>
            <a:cxnSpLocks/>
          </p:cNvCxnSpPr>
          <p:nvPr/>
        </p:nvCxnSpPr>
        <p:spPr>
          <a:xfrm flipH="1">
            <a:off x="5845096" y="3071121"/>
            <a:ext cx="687731" cy="85476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1026747" y="5556663"/>
            <a:ext cx="10138504" cy="715089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adverb (sadly) describes the verb (sat).</a:t>
            </a:r>
            <a:endParaRPr lang="en-GB" sz="1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92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2" grpId="0" animBg="1"/>
      <p:bldP spid="8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36C891-AC27-B71F-8C5F-786503B39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09" y="211988"/>
            <a:ext cx="11905488" cy="960439"/>
          </a:xfrm>
          <a:prstGeom prst="roundRect">
            <a:avLst/>
          </a:prstGeom>
          <a:solidFill>
            <a:srgbClr val="EF8023"/>
          </a:solidFill>
        </p:spPr>
        <p:txBody>
          <a:bodyPr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 consonant</a:t>
            </a:r>
            <a:r>
              <a:rPr lang="en-US" sz="3400" dirty="0">
                <a:solidFill>
                  <a:schemeClr val="bg1"/>
                </a:solidFill>
              </a:rPr>
              <a:t>, we can just add –ly.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6440FA-CA6B-D4FD-A071-11B91F5AB0D3}"/>
              </a:ext>
            </a:extLst>
          </p:cNvPr>
          <p:cNvSpPr txBox="1">
            <a:spLocks/>
          </p:cNvSpPr>
          <p:nvPr/>
        </p:nvSpPr>
        <p:spPr>
          <a:xfrm>
            <a:off x="7326065" y="328016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sadly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7326065" y="431486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quickly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A52E833-4707-4231-74FE-AB2D14D8D113}"/>
              </a:ext>
            </a:extLst>
          </p:cNvPr>
          <p:cNvCxnSpPr>
            <a:cxnSpLocks/>
          </p:cNvCxnSpPr>
          <p:nvPr/>
        </p:nvCxnSpPr>
        <p:spPr>
          <a:xfrm>
            <a:off x="6067810" y="3688440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49713" y="2192710"/>
            <a:ext cx="1138428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Consonants:  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F51510-668A-F5A0-39DB-B1746BB4F564}"/>
              </a:ext>
            </a:extLst>
          </p:cNvPr>
          <p:cNvSpPr txBox="1">
            <a:spLocks/>
          </p:cNvSpPr>
          <p:nvPr/>
        </p:nvSpPr>
        <p:spPr>
          <a:xfrm>
            <a:off x="3929733" y="3313007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708733C-8094-20A7-0A47-BCF5C72757FD}"/>
              </a:ext>
            </a:extLst>
          </p:cNvPr>
          <p:cNvSpPr txBox="1">
            <a:spLocks/>
          </p:cNvSpPr>
          <p:nvPr/>
        </p:nvSpPr>
        <p:spPr>
          <a:xfrm>
            <a:off x="4779698" y="3298926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C647FEE-BAE8-A97F-D03D-9BCC1E9568E5}"/>
              </a:ext>
            </a:extLst>
          </p:cNvPr>
          <p:cNvGrpSpPr/>
          <p:nvPr/>
        </p:nvGrpSpPr>
        <p:grpSpPr>
          <a:xfrm>
            <a:off x="2003158" y="4359334"/>
            <a:ext cx="5050490" cy="767669"/>
            <a:chOff x="2298238" y="2710007"/>
            <a:chExt cx="5050490" cy="76766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07342D1E-FC1A-7DE7-C5EB-BC4A1E949589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quic</a:t>
              </a:r>
              <a:r>
                <a:rPr lang="en-US" sz="3000" b="1" dirty="0">
                  <a:solidFill>
                    <a:schemeClr val="bg1"/>
                  </a:solidFill>
                  <a:latin typeface="Andika" panose="02000000000000000000" pitchFamily="2" charset="0"/>
                </a:rPr>
                <a:t>k</a:t>
              </a:r>
            </a:p>
          </p:txBody>
        </p:sp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E766D8C8-FD17-0E39-BC4C-662442B1F099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16D71267-0614-C366-B674-3A91FF922818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9E53DFFB-D056-6BD2-9910-31226A05FAEF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60B5B621-C2BD-4F0B-DAC1-8A5AFA82093A}"/>
              </a:ext>
            </a:extLst>
          </p:cNvPr>
          <p:cNvSpPr txBox="1">
            <a:spLocks/>
          </p:cNvSpPr>
          <p:nvPr/>
        </p:nvSpPr>
        <p:spPr>
          <a:xfrm>
            <a:off x="7326065" y="534851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actually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392F603-F20F-44A5-DACD-9BD1FA625787}"/>
              </a:ext>
            </a:extLst>
          </p:cNvPr>
          <p:cNvGrpSpPr/>
          <p:nvPr/>
        </p:nvGrpSpPr>
        <p:grpSpPr>
          <a:xfrm>
            <a:off x="2003158" y="5392981"/>
            <a:ext cx="5050490" cy="767669"/>
            <a:chOff x="2298238" y="2710007"/>
            <a:chExt cx="5050490" cy="767669"/>
          </a:xfrm>
        </p:grpSpPr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D91D2573-FF98-4D26-D992-3AB9C7740AD0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actual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2DE1363A-5A4D-0762-BF32-96AF25B06FB6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Content Placeholder 2">
              <a:extLst>
                <a:ext uri="{FF2B5EF4-FFF2-40B4-BE49-F238E27FC236}">
                  <a16:creationId xmlns:a16="http://schemas.microsoft.com/office/drawing/2014/main" id="{9E9EFE49-B4E6-ED1F-D0C1-EC4175D7109D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1F80C6A5-C6B5-1E38-D501-87A914BAF890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DFAC93B1-4333-6802-36C6-CDC6596D95E1}"/>
              </a:ext>
            </a:extLst>
          </p:cNvPr>
          <p:cNvSpPr txBox="1"/>
          <p:nvPr/>
        </p:nvSpPr>
        <p:spPr>
          <a:xfrm>
            <a:off x="4779698" y="6418661"/>
            <a:ext cx="64197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Can you explain why there are </a:t>
            </a:r>
            <a:r>
              <a:rPr lang="en-GB" sz="2000" b="1" u="sng" dirty="0"/>
              <a:t>two</a:t>
            </a:r>
            <a:r>
              <a:rPr lang="en-GB" sz="2000" b="1" dirty="0"/>
              <a:t> </a:t>
            </a:r>
            <a:r>
              <a:rPr lang="en-GB" sz="2000" dirty="0"/>
              <a:t>“l’s” in actually?</a:t>
            </a:r>
            <a:endParaRPr lang="en-GB" sz="1000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B711FBA7-C841-35B0-E1DB-A59DDBE7ED57}"/>
              </a:ext>
            </a:extLst>
          </p:cNvPr>
          <p:cNvSpPr txBox="1">
            <a:spLocks/>
          </p:cNvSpPr>
          <p:nvPr/>
        </p:nvSpPr>
        <p:spPr>
          <a:xfrm>
            <a:off x="7326777" y="534851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actually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292764A-69CF-449E-EFA1-2C2FBEADB7CD}"/>
              </a:ext>
            </a:extLst>
          </p:cNvPr>
          <p:cNvCxnSpPr>
            <a:cxnSpLocks/>
          </p:cNvCxnSpPr>
          <p:nvPr/>
        </p:nvCxnSpPr>
        <p:spPr>
          <a:xfrm flipV="1">
            <a:off x="8579616" y="5984072"/>
            <a:ext cx="0" cy="43458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197C299A-C07F-4190-5655-0F9B1C7DDAD7}"/>
              </a:ext>
            </a:extLst>
          </p:cNvPr>
          <p:cNvSpPr txBox="1">
            <a:spLocks/>
          </p:cNvSpPr>
          <p:nvPr/>
        </p:nvSpPr>
        <p:spPr>
          <a:xfrm>
            <a:off x="2003158" y="331164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sad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349713" y="1324170"/>
            <a:ext cx="11384280" cy="64698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Who can remember some consonants?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  <p:bldP spid="12" grpId="0" animBg="1"/>
      <p:bldP spid="14" grpId="0" animBg="1"/>
      <p:bldP spid="19" grpId="0" animBg="1"/>
      <p:bldP spid="25" grpId="0"/>
      <p:bldP spid="27" grpId="0" animBg="1"/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76D2567-FCA0-8EB2-C191-21EF8EEA81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8991599" y="3429000"/>
            <a:ext cx="2399368" cy="960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66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B51FF8-34D6-09AF-E819-71D166C3A6E5}"/>
              </a:ext>
            </a:extLst>
          </p:cNvPr>
          <p:cNvSpPr txBox="1">
            <a:spLocks/>
          </p:cNvSpPr>
          <p:nvPr/>
        </p:nvSpPr>
        <p:spPr>
          <a:xfrm>
            <a:off x="1648291" y="512337"/>
            <a:ext cx="8937812" cy="1594368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b="1" u="sng" dirty="0">
                <a:solidFill>
                  <a:schemeClr val="bg1"/>
                </a:solidFill>
              </a:rPr>
              <a:t>Often </a:t>
            </a: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an “e”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we can also just add –ly.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19FA24E-75FF-17EC-56B2-FC18E6293EAF}"/>
              </a:ext>
            </a:extLst>
          </p:cNvPr>
          <p:cNvSpPr txBox="1">
            <a:spLocks/>
          </p:cNvSpPr>
          <p:nvPr/>
        </p:nvSpPr>
        <p:spPr>
          <a:xfrm>
            <a:off x="2376203" y="2790288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brave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E75BBF1-AD51-5DEB-5DF6-160D2B26A3BB}"/>
              </a:ext>
            </a:extLst>
          </p:cNvPr>
          <p:cNvSpPr txBox="1">
            <a:spLocks/>
          </p:cNvSpPr>
          <p:nvPr/>
        </p:nvSpPr>
        <p:spPr>
          <a:xfrm>
            <a:off x="7699109" y="2786235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bravely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538A992-856C-393E-7AA6-C5615DBA3431}"/>
              </a:ext>
            </a:extLst>
          </p:cNvPr>
          <p:cNvCxnSpPr>
            <a:cxnSpLocks/>
          </p:cNvCxnSpPr>
          <p:nvPr/>
        </p:nvCxnSpPr>
        <p:spPr>
          <a:xfrm>
            <a:off x="6440854" y="319451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C41470C-EE37-43C4-1153-015488C14E6F}"/>
              </a:ext>
            </a:extLst>
          </p:cNvPr>
          <p:cNvSpPr txBox="1">
            <a:spLocks/>
          </p:cNvSpPr>
          <p:nvPr/>
        </p:nvSpPr>
        <p:spPr>
          <a:xfrm>
            <a:off x="4302777" y="2819081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8E5C056-2D44-E60C-754F-E6A6CC6A4F2B}"/>
              </a:ext>
            </a:extLst>
          </p:cNvPr>
          <p:cNvSpPr txBox="1">
            <a:spLocks/>
          </p:cNvSpPr>
          <p:nvPr/>
        </p:nvSpPr>
        <p:spPr>
          <a:xfrm>
            <a:off x="5152742" y="2805000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35C45C5-47F5-B963-107C-5F14310C71E7}"/>
              </a:ext>
            </a:extLst>
          </p:cNvPr>
          <p:cNvSpPr txBox="1">
            <a:spLocks/>
          </p:cNvSpPr>
          <p:nvPr/>
        </p:nvSpPr>
        <p:spPr>
          <a:xfrm>
            <a:off x="7699109" y="3820939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lonely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FE0CAAC-9570-1DF7-057A-AD19ACBC1A8F}"/>
              </a:ext>
            </a:extLst>
          </p:cNvPr>
          <p:cNvGrpSpPr/>
          <p:nvPr/>
        </p:nvGrpSpPr>
        <p:grpSpPr>
          <a:xfrm>
            <a:off x="2376202" y="3865408"/>
            <a:ext cx="5050490" cy="767669"/>
            <a:chOff x="2298238" y="2710007"/>
            <a:chExt cx="5050490" cy="767669"/>
          </a:xfrm>
          <a:solidFill>
            <a:srgbClr val="00B050"/>
          </a:solidFill>
        </p:grpSpPr>
        <p:sp>
          <p:nvSpPr>
            <p:cNvPr id="20" name="Content Placeholder 2">
              <a:extLst>
                <a:ext uri="{FF2B5EF4-FFF2-40B4-BE49-F238E27FC236}">
                  <a16:creationId xmlns:a16="http://schemas.microsoft.com/office/drawing/2014/main" id="{24F093E5-2449-592A-A7D5-19FE7DF4CEE4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lone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8B6A8732-272B-3A9A-1ABB-21436192707E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F5D5029D-C647-D953-4081-7C9D6CB0F583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A51445E2-B371-ED44-87D7-21B9574F2A06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0816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D876340-ABC7-C4E4-ACBA-131291C23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EAF1113-5E7D-A609-E0EA-8734EDF2F037}"/>
              </a:ext>
            </a:extLst>
          </p:cNvPr>
          <p:cNvSpPr txBox="1">
            <a:spLocks/>
          </p:cNvSpPr>
          <p:nvPr/>
        </p:nvSpPr>
        <p:spPr>
          <a:xfrm>
            <a:off x="2538708" y="3157550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happy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66EE40-0BBE-44B7-24F6-3E9B9DDB5898}"/>
              </a:ext>
            </a:extLst>
          </p:cNvPr>
          <p:cNvSpPr txBox="1">
            <a:spLocks/>
          </p:cNvSpPr>
          <p:nvPr/>
        </p:nvSpPr>
        <p:spPr>
          <a:xfrm>
            <a:off x="7861614" y="3153497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happily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B14FB90-C8F2-5A7F-01B8-9EF568FF4E02}"/>
              </a:ext>
            </a:extLst>
          </p:cNvPr>
          <p:cNvCxnSpPr>
            <a:cxnSpLocks/>
          </p:cNvCxnSpPr>
          <p:nvPr/>
        </p:nvCxnSpPr>
        <p:spPr>
          <a:xfrm>
            <a:off x="6603359" y="3561776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772E300-E7CB-2893-4561-4C864105BD08}"/>
              </a:ext>
            </a:extLst>
          </p:cNvPr>
          <p:cNvSpPr txBox="1">
            <a:spLocks/>
          </p:cNvSpPr>
          <p:nvPr/>
        </p:nvSpPr>
        <p:spPr>
          <a:xfrm>
            <a:off x="4465282" y="3186343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3E04899-9023-B3EE-405E-3D7F717B0361}"/>
              </a:ext>
            </a:extLst>
          </p:cNvPr>
          <p:cNvSpPr txBox="1">
            <a:spLocks/>
          </p:cNvSpPr>
          <p:nvPr/>
        </p:nvSpPr>
        <p:spPr>
          <a:xfrm>
            <a:off x="5315247" y="3172262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05E46D9-52BD-71F2-C71D-F27552CF68A5}"/>
              </a:ext>
            </a:extLst>
          </p:cNvPr>
          <p:cNvSpPr txBox="1">
            <a:spLocks/>
          </p:cNvSpPr>
          <p:nvPr/>
        </p:nvSpPr>
        <p:spPr>
          <a:xfrm>
            <a:off x="7861614" y="4188201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angrily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55F662C-82CE-53DE-7206-148F9E47968A}"/>
              </a:ext>
            </a:extLst>
          </p:cNvPr>
          <p:cNvGrpSpPr/>
          <p:nvPr/>
        </p:nvGrpSpPr>
        <p:grpSpPr>
          <a:xfrm>
            <a:off x="2538707" y="4232670"/>
            <a:ext cx="5050490" cy="767669"/>
            <a:chOff x="2298238" y="2710007"/>
            <a:chExt cx="5050490" cy="767669"/>
          </a:xfrm>
          <a:solidFill>
            <a:srgbClr val="00B050"/>
          </a:solidFill>
        </p:grpSpPr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D7953239-05CC-DFFD-3F25-48120329EA86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angry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220E454B-8361-2238-4E6C-65D96B3206FA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Content Placeholder 2">
              <a:extLst>
                <a:ext uri="{FF2B5EF4-FFF2-40B4-BE49-F238E27FC236}">
                  <a16:creationId xmlns:a16="http://schemas.microsoft.com/office/drawing/2014/main" id="{66D494EE-99CA-C627-2AFF-927B79A3845B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A938DB9C-2486-19A1-5F20-50B20FD8C099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1DC4F325-E843-5D3D-3377-7ADBFA2E2F61}"/>
              </a:ext>
            </a:extLst>
          </p:cNvPr>
          <p:cNvSpPr txBox="1">
            <a:spLocks/>
          </p:cNvSpPr>
          <p:nvPr/>
        </p:nvSpPr>
        <p:spPr>
          <a:xfrm>
            <a:off x="1789599" y="957663"/>
            <a:ext cx="8937812" cy="159436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an “y”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it becomes an “i”.</a:t>
            </a:r>
          </a:p>
        </p:txBody>
      </p:sp>
    </p:spTree>
    <p:extLst>
      <p:ext uri="{BB962C8B-B14F-4D97-AF65-F5344CB8AC3E}">
        <p14:creationId xmlns:p14="http://schemas.microsoft.com/office/powerpoint/2010/main" val="133756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84AF6C8D-1597-7A78-8865-897F9FA980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8991599" y="3429000"/>
            <a:ext cx="2399368" cy="960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66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B51FF8-34D6-09AF-E819-71D166C3A6E5}"/>
              </a:ext>
            </a:extLst>
          </p:cNvPr>
          <p:cNvSpPr txBox="1">
            <a:spLocks/>
          </p:cNvSpPr>
          <p:nvPr/>
        </p:nvSpPr>
        <p:spPr>
          <a:xfrm>
            <a:off x="1648291" y="512337"/>
            <a:ext cx="8937812" cy="1594368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Usually, 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an “le”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we remove the “</a:t>
            </a:r>
            <a:r>
              <a:rPr lang="en-US" sz="3400" b="1" u="sng" dirty="0">
                <a:solidFill>
                  <a:schemeClr val="bg1"/>
                </a:solidFill>
              </a:rPr>
              <a:t>e</a:t>
            </a:r>
            <a:r>
              <a:rPr lang="en-US" sz="3400" dirty="0">
                <a:solidFill>
                  <a:schemeClr val="bg1"/>
                </a:solidFill>
              </a:rPr>
              <a:t>”.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19FA24E-75FF-17EC-56B2-FC18E6293EAF}"/>
              </a:ext>
            </a:extLst>
          </p:cNvPr>
          <p:cNvSpPr txBox="1">
            <a:spLocks/>
          </p:cNvSpPr>
          <p:nvPr/>
        </p:nvSpPr>
        <p:spPr>
          <a:xfrm>
            <a:off x="2376203" y="2790288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possible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E75BBF1-AD51-5DEB-5DF6-160D2B26A3BB}"/>
              </a:ext>
            </a:extLst>
          </p:cNvPr>
          <p:cNvSpPr txBox="1">
            <a:spLocks/>
          </p:cNvSpPr>
          <p:nvPr/>
        </p:nvSpPr>
        <p:spPr>
          <a:xfrm>
            <a:off x="7699109" y="2786235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possibly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538A992-856C-393E-7AA6-C5615DBA3431}"/>
              </a:ext>
            </a:extLst>
          </p:cNvPr>
          <p:cNvCxnSpPr>
            <a:cxnSpLocks/>
          </p:cNvCxnSpPr>
          <p:nvPr/>
        </p:nvCxnSpPr>
        <p:spPr>
          <a:xfrm>
            <a:off x="6440854" y="319451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C41470C-EE37-43C4-1153-015488C14E6F}"/>
              </a:ext>
            </a:extLst>
          </p:cNvPr>
          <p:cNvSpPr txBox="1">
            <a:spLocks/>
          </p:cNvSpPr>
          <p:nvPr/>
        </p:nvSpPr>
        <p:spPr>
          <a:xfrm>
            <a:off x="4302777" y="2819081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8E5C056-2D44-E60C-754F-E6A6CC6A4F2B}"/>
              </a:ext>
            </a:extLst>
          </p:cNvPr>
          <p:cNvSpPr txBox="1">
            <a:spLocks/>
          </p:cNvSpPr>
          <p:nvPr/>
        </p:nvSpPr>
        <p:spPr>
          <a:xfrm>
            <a:off x="5152742" y="2805000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35C45C5-47F5-B963-107C-5F14310C71E7}"/>
              </a:ext>
            </a:extLst>
          </p:cNvPr>
          <p:cNvSpPr txBox="1">
            <a:spLocks/>
          </p:cNvSpPr>
          <p:nvPr/>
        </p:nvSpPr>
        <p:spPr>
          <a:xfrm>
            <a:off x="7699109" y="3820939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nobly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FE0CAAC-9570-1DF7-057A-AD19ACBC1A8F}"/>
              </a:ext>
            </a:extLst>
          </p:cNvPr>
          <p:cNvGrpSpPr/>
          <p:nvPr/>
        </p:nvGrpSpPr>
        <p:grpSpPr>
          <a:xfrm>
            <a:off x="2376202" y="3865408"/>
            <a:ext cx="5050490" cy="767669"/>
            <a:chOff x="2298238" y="2710007"/>
            <a:chExt cx="5050490" cy="767669"/>
          </a:xfrm>
          <a:solidFill>
            <a:srgbClr val="00B050"/>
          </a:solidFill>
        </p:grpSpPr>
        <p:sp>
          <p:nvSpPr>
            <p:cNvPr id="20" name="Content Placeholder 2">
              <a:extLst>
                <a:ext uri="{FF2B5EF4-FFF2-40B4-BE49-F238E27FC236}">
                  <a16:creationId xmlns:a16="http://schemas.microsoft.com/office/drawing/2014/main" id="{24F093E5-2449-592A-A7D5-19FE7DF4CEE4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noble</a:t>
              </a:r>
            </a:p>
          </p:txBody>
        </p:sp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8B6A8732-272B-3A9A-1ABB-21436192707E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F5D5029D-C647-D953-4081-7C9D6CB0F583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A51445E2-B371-ED44-87D7-21B9574F2A06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429" y="4146081"/>
            <a:ext cx="2008615" cy="258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88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1155</Words>
  <Application>Microsoft Office PowerPoint</Application>
  <PresentationFormat>Widescreen</PresentationFormat>
  <Paragraphs>292</Paragraphs>
  <Slides>49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3" baseType="lpstr">
      <vt:lpstr>Andika</vt:lpstr>
      <vt:lpstr>Arial</vt:lpstr>
      <vt:lpstr>SassoonPrimaryInfant</vt:lpstr>
      <vt:lpstr>Office Theme</vt:lpstr>
      <vt:lpstr> How to Use this PowerPoint</vt:lpstr>
      <vt:lpstr>Scrambler has been scrambling!!!</vt:lpstr>
      <vt:lpstr>Suffix –ly consolidation and exceptions.</vt:lpstr>
      <vt:lpstr>PowerPoint Presentation</vt:lpstr>
      <vt:lpstr>PowerPoint Presentation</vt:lpstr>
      <vt:lpstr>When the word ends in a consonant, we can just add –ly.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Can you turn these words into adverbs?</vt:lpstr>
      <vt:lpstr>Can you turn these words into adverbs?</vt:lpstr>
      <vt:lpstr>Can you turn these words into adverbs?</vt:lpstr>
      <vt:lpstr>Our spelling words this week are mostly ones we have already learnt plus a few new ones</vt:lpstr>
      <vt:lpstr>PowerPoint Presentation</vt:lpstr>
      <vt:lpstr>Here are this week’s spellings to practise.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69</cp:revision>
  <dcterms:created xsi:type="dcterms:W3CDTF">2022-05-31T09:42:07Z</dcterms:created>
  <dcterms:modified xsi:type="dcterms:W3CDTF">2025-12-08T16:17:08Z</dcterms:modified>
</cp:coreProperties>
</file>