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86" r:id="rId2"/>
    <p:sldId id="389" r:id="rId3"/>
    <p:sldId id="274" r:id="rId4"/>
    <p:sldId id="308" r:id="rId5"/>
    <p:sldId id="360" r:id="rId6"/>
    <p:sldId id="309" r:id="rId7"/>
    <p:sldId id="294" r:id="rId8"/>
    <p:sldId id="296" r:id="rId9"/>
    <p:sldId id="295" r:id="rId10"/>
    <p:sldId id="298" r:id="rId11"/>
    <p:sldId id="297" r:id="rId12"/>
    <p:sldId id="299" r:id="rId13"/>
    <p:sldId id="300" r:id="rId14"/>
    <p:sldId id="301" r:id="rId15"/>
    <p:sldId id="302" r:id="rId16"/>
    <p:sldId id="303" r:id="rId17"/>
    <p:sldId id="304" r:id="rId18"/>
    <p:sldId id="305" r:id="rId19"/>
    <p:sldId id="306" r:id="rId20"/>
    <p:sldId id="307" r:id="rId21"/>
    <p:sldId id="370" r:id="rId22"/>
    <p:sldId id="371" r:id="rId23"/>
    <p:sldId id="361" r:id="rId24"/>
    <p:sldId id="365" r:id="rId25"/>
    <p:sldId id="363" r:id="rId26"/>
    <p:sldId id="277" r:id="rId27"/>
  </p:sldIdLst>
  <p:sldSz cx="12192000" cy="6858000"/>
  <p:notesSz cx="6858000" cy="9144000"/>
  <p:embeddedFontLst>
    <p:embeddedFont>
      <p:font typeface="Andika" panose="02000000000000000000" pitchFamily="2" charset="0"/>
      <p:regular r:id="rId28"/>
      <p:bold r:id="rId29"/>
      <p:italic r:id="rId30"/>
      <p:bold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5AE91A5-4CBB-4E5B-B571-52C5735113AC}" v="7" dt="2025-12-08T16:25:05.7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38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3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6:25:05.701" v="7" actId="20577"/>
      <pc:docMkLst>
        <pc:docMk/>
      </pc:docMkLst>
      <pc:sldChg chg="addSp modSp modAnim">
        <pc:chgData name="Glen Jones" userId="e846aaca-4b24-4b13-b0d0-f2308e16b284" providerId="ADAL" clId="{ED47ACC3-9597-4D89-A1DC-43CF280EF274}" dt="2025-12-08T16:25:05.701" v="7" actId="20577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6:25:05.701" v="7" actId="20577"/>
          <ac:spMkLst>
            <pc:docMk/>
            <pc:sldMk cId="0" sldId="277"/>
            <ac:spMk id="2" creationId="{BE62C0A3-5EEF-A254-1A04-0E7619CB7DCE}"/>
          </ac:spMkLst>
        </pc:spChg>
      </pc:sldChg>
      <pc:sldChg chg="del">
        <pc:chgData name="Glen Jones" userId="e846aaca-4b24-4b13-b0d0-f2308e16b284" providerId="ADAL" clId="{ED47ACC3-9597-4D89-A1DC-43CF280EF274}" dt="2025-12-08T16:22:18.319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6:22:17.061" v="0"/>
        <pc:sldMkLst>
          <pc:docMk/>
          <pc:sldMk cId="461087981" sldId="38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F553914-22BB-4441-848A-61F31AD574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fresh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66" y="1063767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8219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FFEA7985-7104-8941-A832-43E26A5690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Maybe a drink will refresh me.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7030A0"/>
                </a:solidFill>
              </a:rPr>
              <a:t>re</a:t>
            </a:r>
            <a:r>
              <a:rPr lang="en-GB" sz="8000" dirty="0">
                <a:solidFill>
                  <a:schemeClr val="bg1"/>
                </a:solidFill>
              </a:rPr>
              <a:t>fresh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808B4C-508D-1AF6-91DB-DDB4E01E5637}"/>
              </a:ext>
            </a:extLst>
          </p:cNvPr>
          <p:cNvSpPr txBox="1"/>
          <p:nvPr/>
        </p:nvSpPr>
        <p:spPr>
          <a:xfrm>
            <a:off x="2281686" y="4090717"/>
            <a:ext cx="9299275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How has the meaning of the word fresh</a:t>
            </a:r>
          </a:p>
          <a:p>
            <a:pPr algn="ctr"/>
            <a:r>
              <a:rPr lang="en-GB" dirty="0">
                <a:solidFill>
                  <a:schemeClr val="bg1"/>
                </a:solidFill>
              </a:rPr>
              <a:t>changed by adding the prefix </a:t>
            </a:r>
            <a:r>
              <a:rPr lang="en-GB" b="1" u="sng" dirty="0">
                <a:solidFill>
                  <a:schemeClr val="bg1"/>
                </a:solidFill>
              </a:rPr>
              <a:t>re-</a:t>
            </a:r>
            <a:r>
              <a:rPr lang="en-GB" dirty="0">
                <a:solidFill>
                  <a:schemeClr val="bg1"/>
                </a:solidFill>
              </a:rPr>
              <a:t>?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039" y="1489895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1293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C42E7906-5AB6-A2B4-41EB-0215EF2CCB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appear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2855" y="1157978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5290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5DDE7365-4D1B-0C16-ED24-CDAB0D9697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Where will Emile's rocket reappear?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7030A0"/>
                </a:solidFill>
              </a:rPr>
              <a:t>re</a:t>
            </a:r>
            <a:r>
              <a:rPr lang="en-GB" sz="8000" dirty="0">
                <a:solidFill>
                  <a:schemeClr val="bg1"/>
                </a:solidFill>
              </a:rPr>
              <a:t>appear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808B4C-508D-1AF6-91DB-DDB4E01E5637}"/>
              </a:ext>
            </a:extLst>
          </p:cNvPr>
          <p:cNvSpPr txBox="1"/>
          <p:nvPr/>
        </p:nvSpPr>
        <p:spPr>
          <a:xfrm>
            <a:off x="2281686" y="4090717"/>
            <a:ext cx="9299275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How has the meaning of the word appear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  <a:p>
            <a:pPr algn="ctr"/>
            <a:r>
              <a:rPr lang="en-GB" dirty="0">
                <a:solidFill>
                  <a:schemeClr val="bg1"/>
                </a:solidFill>
              </a:rPr>
              <a:t>changed by adding the prefix </a:t>
            </a:r>
            <a:r>
              <a:rPr lang="en-GB" b="1" u="sng" dirty="0">
                <a:solidFill>
                  <a:schemeClr val="bg1"/>
                </a:solidFill>
              </a:rPr>
              <a:t>re-</a:t>
            </a:r>
            <a:r>
              <a:rPr lang="en-GB" dirty="0">
                <a:solidFill>
                  <a:schemeClr val="bg1"/>
                </a:solidFill>
              </a:rPr>
              <a:t>?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3D7606F-6DC5-46CF-7078-37BDAF7EC8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547" y="2054622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2516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EE968A1-96CB-D424-F25E-0A151FBE8F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decorate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66" y="1063767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5662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08BACF0C-7E27-9EB0-D70E-44FD38AE70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would like to redecorate my bedroom.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EF8023"/>
                </a:solidFill>
              </a:rPr>
              <a:t>re</a:t>
            </a:r>
            <a:r>
              <a:rPr lang="en-GB" sz="8000" dirty="0">
                <a:solidFill>
                  <a:schemeClr val="bg1"/>
                </a:solidFill>
              </a:rPr>
              <a:t>decorate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808B4C-508D-1AF6-91DB-DDB4E01E5637}"/>
              </a:ext>
            </a:extLst>
          </p:cNvPr>
          <p:cNvSpPr txBox="1"/>
          <p:nvPr/>
        </p:nvSpPr>
        <p:spPr>
          <a:xfrm>
            <a:off x="2281686" y="4090717"/>
            <a:ext cx="9299275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How has the meaning of the word decorate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  <a:p>
            <a:pPr algn="ctr"/>
            <a:r>
              <a:rPr lang="en-GB" dirty="0">
                <a:solidFill>
                  <a:schemeClr val="bg1"/>
                </a:solidFill>
              </a:rPr>
              <a:t>changed by adding the prefix </a:t>
            </a:r>
            <a:r>
              <a:rPr lang="en-GB" b="1" u="sng" dirty="0">
                <a:solidFill>
                  <a:schemeClr val="bg1"/>
                </a:solidFill>
              </a:rPr>
              <a:t>re-</a:t>
            </a:r>
            <a:r>
              <a:rPr lang="en-GB" dirty="0">
                <a:solidFill>
                  <a:schemeClr val="bg1"/>
                </a:solidFill>
              </a:rPr>
              <a:t>?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66" y="1738470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070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FBCB686A-E6BA-2CD6-3B88-51D579441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build</a:t>
            </a:r>
          </a:p>
        </p:txBody>
      </p:sp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E3D9F07E-DE7F-3958-7626-44FA0F5C994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803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6ED3463-D24A-8044-7897-7B4A3E1E76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 must rebuild this city.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EF8023"/>
                </a:solidFill>
              </a:rPr>
              <a:t>re</a:t>
            </a:r>
            <a:r>
              <a:rPr lang="en-GB" sz="8000" dirty="0">
                <a:solidFill>
                  <a:schemeClr val="bg1"/>
                </a:solidFill>
              </a:rPr>
              <a:t>build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808B4C-508D-1AF6-91DB-DDB4E01E5637}"/>
              </a:ext>
            </a:extLst>
          </p:cNvPr>
          <p:cNvSpPr txBox="1"/>
          <p:nvPr/>
        </p:nvSpPr>
        <p:spPr>
          <a:xfrm>
            <a:off x="2281686" y="4090717"/>
            <a:ext cx="9299275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How has the meaning of the word build</a:t>
            </a:r>
          </a:p>
          <a:p>
            <a:pPr algn="ctr"/>
            <a:r>
              <a:rPr lang="en-GB" dirty="0">
                <a:solidFill>
                  <a:schemeClr val="bg1"/>
                </a:solidFill>
              </a:rPr>
              <a:t>changed by adding the prefix </a:t>
            </a:r>
            <a:r>
              <a:rPr lang="en-GB" b="1" u="sng" dirty="0">
                <a:solidFill>
                  <a:schemeClr val="bg1"/>
                </a:solidFill>
              </a:rPr>
              <a:t>re-</a:t>
            </a:r>
            <a:r>
              <a:rPr lang="en-GB" dirty="0">
                <a:solidFill>
                  <a:schemeClr val="bg1"/>
                </a:solidFill>
              </a:rPr>
              <a:t>?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68BB543-DD7C-839E-5435-F8A6D1C9E29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27" y="1730439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8330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FB843D4-2BDC-F5C5-2656-4B81C98E2E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arrange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328D6CB-6E18-212E-0E1E-AA20B9DC44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2855" y="1157978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4026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9054F39-E457-14CF-2EE3-36E1E7A984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would like to rearrange my bedroom.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7030A0"/>
                </a:solidFill>
              </a:rPr>
              <a:t>re</a:t>
            </a:r>
            <a:r>
              <a:rPr lang="en-GB" sz="8000" dirty="0">
                <a:solidFill>
                  <a:schemeClr val="bg1"/>
                </a:solidFill>
              </a:rPr>
              <a:t>arrange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808B4C-508D-1AF6-91DB-DDB4E01E5637}"/>
              </a:ext>
            </a:extLst>
          </p:cNvPr>
          <p:cNvSpPr txBox="1"/>
          <p:nvPr/>
        </p:nvSpPr>
        <p:spPr>
          <a:xfrm>
            <a:off x="2281686" y="4090717"/>
            <a:ext cx="9299275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How has the meaning of the word arrange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  <a:p>
            <a:pPr algn="ctr"/>
            <a:r>
              <a:rPr lang="en-GB" dirty="0">
                <a:solidFill>
                  <a:schemeClr val="bg1"/>
                </a:solidFill>
              </a:rPr>
              <a:t>changed by adding the prefix </a:t>
            </a:r>
            <a:r>
              <a:rPr lang="en-GB" b="1" u="sng" dirty="0">
                <a:solidFill>
                  <a:schemeClr val="bg1"/>
                </a:solidFill>
              </a:rPr>
              <a:t>re-</a:t>
            </a:r>
            <a:r>
              <a:rPr lang="en-GB" dirty="0">
                <a:solidFill>
                  <a:schemeClr val="bg1"/>
                </a:solidFill>
              </a:rPr>
              <a:t>?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7EA6DD8-1755-B7A3-E532-1D6BF07B8FC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039" y="2063501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039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Picture 4" descr="A close-up of a sign&#10;&#10;AI-generated content may be incorrect.">
            <a:extLst>
              <a:ext uri="{FF2B5EF4-FFF2-40B4-BE49-F238E27FC236}">
                <a16:creationId xmlns:a16="http://schemas.microsoft.com/office/drawing/2014/main" id="{8154D241-0CA2-12BA-D75C-28F646DDE3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19"/>
          <a:stretch/>
        </p:blipFill>
        <p:spPr>
          <a:xfrm>
            <a:off x="1911163" y="1690688"/>
            <a:ext cx="7944037" cy="5167312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39642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FBAC1248-BCCA-4D2B-CD99-756040EA62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11832" y="965445"/>
            <a:ext cx="10721008" cy="461584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</a:t>
            </a:r>
            <a:r>
              <a:rPr lang="en-GB" b="1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changes the meaning of the word to the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again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or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back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0159" y="4107839"/>
            <a:ext cx="2081842" cy="268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1021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mirror had the power to reedo and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reffresh things around it.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A8E4CCF9-DF5B-D4BE-9518-E1E2017445DF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mirror had the power to redo and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refresh things around it.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1014882-C2E1-0BA5-2D38-8D57F161D023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mirror had the power to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redo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</a:p>
          <a:p>
            <a:pPr algn="ctr"/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refresh</a:t>
            </a:r>
            <a:r>
              <a:rPr lang="en-GB" sz="3200" dirty="0">
                <a:solidFill>
                  <a:schemeClr val="bg1"/>
                </a:solidFill>
              </a:rPr>
              <a:t> things around it. </a:t>
            </a:r>
          </a:p>
        </p:txBody>
      </p:sp>
    </p:spTree>
    <p:extLst>
      <p:ext uri="{BB962C8B-B14F-4D97-AF65-F5344CB8AC3E}">
        <p14:creationId xmlns:p14="http://schemas.microsoft.com/office/powerpoint/2010/main" val="1820760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friends reveled in the enchantment of their newly rearanged world.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friends revealed in the enchantment of their newly rearranged world.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friends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revealed</a:t>
            </a:r>
            <a:r>
              <a:rPr lang="en-GB" sz="3200" dirty="0">
                <a:solidFill>
                  <a:schemeClr val="bg1"/>
                </a:solidFill>
              </a:rPr>
              <a:t> in the enchantment of their newly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rearranged</a:t>
            </a:r>
            <a:r>
              <a:rPr lang="en-GB" sz="3200" dirty="0">
                <a:solidFill>
                  <a:schemeClr val="bg1"/>
                </a:solidFill>
              </a:rPr>
              <a:t> world.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scrambled some words! Which four words has he scrambled?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doer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erreappa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brediul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errunt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/>
              <a:t>redo  </a:t>
            </a:r>
          </a:p>
          <a:p>
            <a:pPr algn="ctr"/>
            <a:r>
              <a:rPr lang="en-GB" sz="3200" dirty="0"/>
              <a:t>refresh  </a:t>
            </a:r>
          </a:p>
          <a:p>
            <a:pPr algn="ctr"/>
            <a:r>
              <a:rPr lang="en-GB" sz="3200" dirty="0"/>
              <a:t>return  </a:t>
            </a:r>
          </a:p>
          <a:p>
            <a:pPr algn="ctr"/>
            <a:r>
              <a:rPr lang="en-GB" sz="3200" dirty="0"/>
              <a:t>reappear  </a:t>
            </a:r>
          </a:p>
          <a:p>
            <a:pPr algn="ctr"/>
            <a:r>
              <a:rPr lang="en-GB" sz="3200" dirty="0"/>
              <a:t>redecorate </a:t>
            </a:r>
          </a:p>
          <a:p>
            <a:pPr algn="ctr"/>
            <a:r>
              <a:rPr lang="en-GB" sz="3200" dirty="0"/>
              <a:t>rebuild 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redo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reappear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rebuild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3600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return</a:t>
            </a:r>
            <a:endParaRPr lang="en-GB" sz="2800" dirty="0">
              <a:solidFill>
                <a:srgbClr val="FF000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FF0000"/>
                </a:solidFill>
              </a:rPr>
              <a:t>redo</a:t>
            </a:r>
            <a:r>
              <a:rPr lang="en-GB" sz="3200" dirty="0"/>
              <a:t>  </a:t>
            </a:r>
          </a:p>
          <a:p>
            <a:pPr algn="ctr"/>
            <a:r>
              <a:rPr lang="en-GB" sz="3200" dirty="0"/>
              <a:t>refresh  </a:t>
            </a:r>
          </a:p>
          <a:p>
            <a:pPr algn="ctr"/>
            <a:r>
              <a:rPr lang="en-GB" sz="3200" dirty="0">
                <a:solidFill>
                  <a:srgbClr val="FF0000"/>
                </a:solidFill>
              </a:rPr>
              <a:t>return</a:t>
            </a:r>
            <a:r>
              <a:rPr lang="en-GB" sz="3200" dirty="0"/>
              <a:t>  </a:t>
            </a:r>
          </a:p>
          <a:p>
            <a:pPr algn="ctr"/>
            <a:r>
              <a:rPr lang="en-GB" sz="3200" dirty="0">
                <a:solidFill>
                  <a:srgbClr val="FF0000"/>
                </a:solidFill>
              </a:rPr>
              <a:t>reappear</a:t>
            </a:r>
            <a:r>
              <a:rPr lang="en-GB" sz="3200" dirty="0"/>
              <a:t>  </a:t>
            </a:r>
          </a:p>
          <a:p>
            <a:pPr algn="ctr"/>
            <a:r>
              <a:rPr lang="en-GB" sz="3200" dirty="0"/>
              <a:t>redecorate </a:t>
            </a:r>
          </a:p>
          <a:p>
            <a:pPr algn="ctr"/>
            <a:r>
              <a:rPr lang="en-GB" sz="3200" dirty="0">
                <a:solidFill>
                  <a:srgbClr val="FF0000"/>
                </a:solidFill>
              </a:rPr>
              <a:t>rebuild</a:t>
            </a:r>
            <a:r>
              <a:rPr lang="en-GB" sz="3200" dirty="0"/>
              <a:t> 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EEFA2A48-1FC4-ECE5-A8C2-F01AA59D29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6516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1078142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SY3T2AW3L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SY3T2AW3P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SY3T2AW3S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SY3T2AW3F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SY3T2AW3A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SY3T2AW3Sa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SY3T2AW3Fe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A62BB546-6BF2-894B-688C-18FCF503C3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5D46857-96BB-B665-BE2E-26BCDA251608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596F1226-38B8-2426-7349-13B729E2C9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84802" y="2017401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redo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refresh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return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reappear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redecorate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rebuild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2364" y="2017400"/>
            <a:ext cx="2913578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reposition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reject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reduce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reflect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rearrange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revert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AB2A4D8-4247-2B10-2FDD-15016FE233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BE62C0A3-5EEF-A254-1A04-0E7619CB7DCE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>
                <a:solidFill>
                  <a:schemeClr val="bg1"/>
                </a:solidFill>
              </a:rPr>
            </a:br>
            <a:r>
              <a:rPr lang="en-GB" sz="2400" b="1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F82F0C6-7599-E82D-1DCD-C46E5630FE6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re-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5045B416-12A7-105A-1ADF-FEB85EBDD59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3B33979-B700-CCFE-2D7A-44946A3E184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2E0565F-6C37-FBE4-BA42-AF41C268DFE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4766 0.463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83" y="2314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19 -0.0451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02" y="-2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B0160251-EF03-9703-7A9B-9318EF6AF4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35496" y="1484060"/>
            <a:ext cx="10721008" cy="2965109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remember what a </a:t>
            </a:r>
          </a:p>
          <a:p>
            <a:pPr algn="ctr"/>
            <a:r>
              <a:rPr lang="en-GB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prefix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6915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5F264056-0980-FE3F-8AB5-6B2F262C4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62818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A prefix is a group of letters that go at the </a:t>
            </a:r>
            <a:r>
              <a:rPr lang="en-GB" sz="4000" u="sng" dirty="0">
                <a:solidFill>
                  <a:schemeClr val="bg1"/>
                </a:solidFill>
              </a:rPr>
              <a:t>beginning</a:t>
            </a:r>
            <a:r>
              <a:rPr lang="en-GB" sz="4000" dirty="0">
                <a:solidFill>
                  <a:schemeClr val="bg1"/>
                </a:solidFill>
              </a:rPr>
              <a:t> of a </a:t>
            </a:r>
            <a:r>
              <a:rPr lang="en-GB" sz="4000" u="sng" dirty="0">
                <a:solidFill>
                  <a:schemeClr val="bg1"/>
                </a:solidFill>
              </a:rPr>
              <a:t>root word</a:t>
            </a:r>
            <a:r>
              <a:rPr lang="en-GB" sz="4000" dirty="0">
                <a:solidFill>
                  <a:schemeClr val="bg1"/>
                </a:solidFill>
              </a:rPr>
              <a:t> and change the meaning of the word. 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321331E-A809-65E3-9F62-A23B3EF182CF}"/>
              </a:ext>
            </a:extLst>
          </p:cNvPr>
          <p:cNvGrpSpPr/>
          <p:nvPr/>
        </p:nvGrpSpPr>
        <p:grpSpPr>
          <a:xfrm>
            <a:off x="2370708" y="2586894"/>
            <a:ext cx="2391466" cy="2626804"/>
            <a:chOff x="4628847" y="3413353"/>
            <a:chExt cx="2391466" cy="2626804"/>
          </a:xfrm>
        </p:grpSpPr>
        <p:pic>
          <p:nvPicPr>
            <p:cNvPr id="14" name="Picture 13" descr="Icon&#10;&#10;Description automatically generated">
              <a:extLst>
                <a:ext uri="{FF2B5EF4-FFF2-40B4-BE49-F238E27FC236}">
                  <a16:creationId xmlns:a16="http://schemas.microsoft.com/office/drawing/2014/main" id="{EC4BC384-3555-4AA2-06BF-B396FB1D96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1749" y="3413353"/>
              <a:ext cx="2328564" cy="2626804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D2ADBB5-3285-9B26-D54F-7BD74675F343}"/>
                </a:ext>
              </a:extLst>
            </p:cNvPr>
            <p:cNvSpPr txBox="1"/>
            <p:nvPr/>
          </p:nvSpPr>
          <p:spPr>
            <a:xfrm>
              <a:off x="4628847" y="4344740"/>
              <a:ext cx="20154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chemeClr val="bg1"/>
                  </a:solidFill>
                </a:rPr>
                <a:t>dis</a:t>
              </a:r>
              <a:r>
                <a:rPr lang="en-GB" sz="1100" dirty="0"/>
                <a:t> 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08CD0AF-3911-7493-9430-9DA418DFF835}"/>
              </a:ext>
            </a:extLst>
          </p:cNvPr>
          <p:cNvGrpSpPr/>
          <p:nvPr/>
        </p:nvGrpSpPr>
        <p:grpSpPr>
          <a:xfrm>
            <a:off x="8414317" y="2646261"/>
            <a:ext cx="2296325" cy="2508069"/>
            <a:chOff x="6517813" y="3444650"/>
            <a:chExt cx="2296325" cy="2508069"/>
          </a:xfrm>
        </p:grpSpPr>
        <p:pic>
          <p:nvPicPr>
            <p:cNvPr id="8" name="Picture 7" descr="A picture containing text, clock, vector graphics, sign&#10;&#10;Description automatically generated">
              <a:extLst>
                <a:ext uri="{FF2B5EF4-FFF2-40B4-BE49-F238E27FC236}">
                  <a16:creationId xmlns:a16="http://schemas.microsoft.com/office/drawing/2014/main" id="{8F0D706E-A169-CA73-800A-6B159DC1C8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7813" y="3444650"/>
              <a:ext cx="2296325" cy="2508069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D7FC553-7CDE-980A-7276-F570F5A5EE30}"/>
                </a:ext>
              </a:extLst>
            </p:cNvPr>
            <p:cNvSpPr txBox="1"/>
            <p:nvPr/>
          </p:nvSpPr>
          <p:spPr>
            <a:xfrm>
              <a:off x="6688918" y="4331192"/>
              <a:ext cx="159320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4000" dirty="0">
                  <a:solidFill>
                    <a:schemeClr val="bg1"/>
                  </a:solidFill>
                </a:rPr>
                <a:t>agree</a:t>
              </a:r>
              <a:r>
                <a:rPr lang="en-GB" sz="1050" dirty="0"/>
                <a:t> 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051CB96-B8D4-1534-1BEC-C5EF4D8BD66F}"/>
              </a:ext>
            </a:extLst>
          </p:cNvPr>
          <p:cNvGrpSpPr/>
          <p:nvPr/>
        </p:nvGrpSpPr>
        <p:grpSpPr>
          <a:xfrm>
            <a:off x="653658" y="3195115"/>
            <a:ext cx="3524597" cy="646331"/>
            <a:chOff x="1299117" y="4052871"/>
            <a:chExt cx="3524597" cy="646331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1DDAB4A-25A5-0172-53B3-D1968404AD86}"/>
                </a:ext>
              </a:extLst>
            </p:cNvPr>
            <p:cNvSpPr txBox="1"/>
            <p:nvPr/>
          </p:nvSpPr>
          <p:spPr>
            <a:xfrm>
              <a:off x="1299117" y="4052871"/>
              <a:ext cx="1828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68ECCB54-CB71-DCB2-EC95-B5006F04DA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6177" y="4277058"/>
              <a:ext cx="1837537" cy="98978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FAD2B8E-1A71-C7C8-5A78-CDB886A671FB}"/>
              </a:ext>
            </a:extLst>
          </p:cNvPr>
          <p:cNvGrpSpPr/>
          <p:nvPr/>
        </p:nvGrpSpPr>
        <p:grpSpPr>
          <a:xfrm>
            <a:off x="7849678" y="3192403"/>
            <a:ext cx="4180198" cy="646331"/>
            <a:chOff x="8495137" y="4050159"/>
            <a:chExt cx="4180198" cy="64633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B41AAA-65BD-51D9-4553-B94F794C196B}"/>
                </a:ext>
              </a:extLst>
            </p:cNvPr>
            <p:cNvSpPr txBox="1"/>
            <p:nvPr/>
          </p:nvSpPr>
          <p:spPr>
            <a:xfrm>
              <a:off x="10294686" y="4050159"/>
              <a:ext cx="23806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root word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E2DB22A-07AA-2B2F-37D5-CB97EA0CF5B9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flipH="1" flipV="1">
              <a:off x="8495137" y="4331192"/>
              <a:ext cx="1799549" cy="4213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77C188B-EEF9-A415-F387-17971485C4FD}"/>
              </a:ext>
            </a:extLst>
          </p:cNvPr>
          <p:cNvSpPr txBox="1"/>
          <p:nvPr/>
        </p:nvSpPr>
        <p:spPr>
          <a:xfrm>
            <a:off x="3708596" y="5546217"/>
            <a:ext cx="6045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dis + agree = disagree</a:t>
            </a:r>
          </a:p>
        </p:txBody>
      </p:sp>
    </p:spTree>
    <p:extLst>
      <p:ext uri="{BB962C8B-B14F-4D97-AF65-F5344CB8AC3E}">
        <p14:creationId xmlns:p14="http://schemas.microsoft.com/office/powerpoint/2010/main" val="17382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11022E-16 L 0.15312 -0.00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56" y="-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1.11022E-16 L -0.19101 -0.0034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57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667B0F57-8007-2CEF-376E-4F75FAC77D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755374" y="3094850"/>
            <a:ext cx="10694196" cy="221880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remember what </a:t>
            </a:r>
          </a:p>
          <a:p>
            <a:pPr algn="ctr"/>
            <a:r>
              <a:rPr lang="en-GB" sz="3600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the </a:t>
            </a:r>
            <a:r>
              <a:rPr lang="en-GB" sz="3600" b="1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prefixes</a:t>
            </a:r>
            <a:r>
              <a:rPr lang="en-GB" sz="3600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 </a:t>
            </a:r>
            <a:r>
              <a:rPr lang="en-GB" sz="3600" b="1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dis-</a:t>
            </a:r>
            <a:r>
              <a:rPr lang="en-GB" sz="3600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 and </a:t>
            </a:r>
            <a:r>
              <a:rPr lang="en-GB" sz="3600" b="1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mis-</a:t>
            </a:r>
            <a:r>
              <a:rPr lang="en-GB" sz="3600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 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mean?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CBF33E-F4D1-AF1C-1778-F8CA865DAD3B}"/>
              </a:ext>
            </a:extLst>
          </p:cNvPr>
          <p:cNvSpPr txBox="1">
            <a:spLocks/>
          </p:cNvSpPr>
          <p:nvPr/>
        </p:nvSpPr>
        <p:spPr>
          <a:xfrm>
            <a:off x="748901" y="722866"/>
            <a:ext cx="10694196" cy="17168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examples of </a:t>
            </a:r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prefixes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1750530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BDFAF306-02F4-C6E7-9AD6-FF7C1B3585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11832" y="9654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We’re going to look in more detail at the </a:t>
            </a:r>
            <a:r>
              <a:rPr lang="en-GB" b="1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711832" y="3163088"/>
            <a:ext cx="10694196" cy="221880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Can you think of any words that start with the </a:t>
            </a:r>
            <a:r>
              <a:rPr lang="en-GB" sz="3600" b="1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prefix</a:t>
            </a:r>
            <a:r>
              <a:rPr lang="en-GB" sz="3600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 </a:t>
            </a:r>
            <a:r>
              <a:rPr lang="en-GB" sz="3600" b="1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re-</a:t>
            </a:r>
            <a:r>
              <a:rPr lang="en-GB" sz="3600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5EAF8C01-C965-474D-C373-23332DDE99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do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9735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90A289EC-526E-CB42-64BB-77DB10F240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must redo my homework.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7030A0"/>
                </a:solidFill>
              </a:rPr>
              <a:t>re</a:t>
            </a:r>
            <a:r>
              <a:rPr lang="en-GB" sz="8000" dirty="0">
                <a:solidFill>
                  <a:schemeClr val="bg1"/>
                </a:solidFill>
              </a:rPr>
              <a:t>do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927" y="1398405"/>
            <a:ext cx="5337962" cy="420868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0808B4C-508D-1AF6-91DB-DDB4E01E5637}"/>
              </a:ext>
            </a:extLst>
          </p:cNvPr>
          <p:cNvSpPr txBox="1"/>
          <p:nvPr/>
        </p:nvSpPr>
        <p:spPr>
          <a:xfrm>
            <a:off x="2281686" y="4090717"/>
            <a:ext cx="9299275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How has the meaning of the word do </a:t>
            </a:r>
          </a:p>
          <a:p>
            <a:pPr algn="ctr"/>
            <a:r>
              <a:rPr lang="en-GB" dirty="0">
                <a:solidFill>
                  <a:schemeClr val="bg1"/>
                </a:solidFill>
              </a:rPr>
              <a:t>changed by adding the prefix </a:t>
            </a:r>
            <a:r>
              <a:rPr lang="en-GB" b="1" u="sng" dirty="0">
                <a:solidFill>
                  <a:schemeClr val="bg1"/>
                </a:solidFill>
              </a:rPr>
              <a:t>re-</a:t>
            </a:r>
            <a:r>
              <a:rPr lang="en-GB" dirty="0">
                <a:solidFill>
                  <a:schemeClr val="bg1"/>
                </a:solidFill>
              </a:rPr>
              <a:t>?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2944581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612</Words>
  <Application>Microsoft Office PowerPoint</Application>
  <PresentationFormat>Widescreen</PresentationFormat>
  <Paragraphs>125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Andika</vt:lpstr>
      <vt:lpstr>Office Theme</vt:lpstr>
      <vt:lpstr> How to Use this PowerPoint</vt:lpstr>
      <vt:lpstr>Scrambler has been scrambling!!!</vt:lpstr>
      <vt:lpstr>The prefix re-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54</cp:revision>
  <dcterms:created xsi:type="dcterms:W3CDTF">2022-05-31T09:42:07Z</dcterms:created>
  <dcterms:modified xsi:type="dcterms:W3CDTF">2025-12-08T16:25:07Z</dcterms:modified>
</cp:coreProperties>
</file>