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389" r:id="rId3"/>
    <p:sldId id="274" r:id="rId4"/>
    <p:sldId id="269" r:id="rId5"/>
    <p:sldId id="272" r:id="rId6"/>
    <p:sldId id="361" r:id="rId7"/>
    <p:sldId id="279" r:id="rId8"/>
    <p:sldId id="280" r:id="rId9"/>
    <p:sldId id="360" r:id="rId10"/>
    <p:sldId id="281" r:id="rId11"/>
    <p:sldId id="373" r:id="rId12"/>
    <p:sldId id="379" r:id="rId13"/>
    <p:sldId id="374" r:id="rId14"/>
    <p:sldId id="378" r:id="rId15"/>
    <p:sldId id="377" r:id="rId16"/>
    <p:sldId id="376" r:id="rId17"/>
    <p:sldId id="375" r:id="rId18"/>
    <p:sldId id="380" r:id="rId19"/>
    <p:sldId id="383" r:id="rId20"/>
    <p:sldId id="384" r:id="rId21"/>
    <p:sldId id="385" r:id="rId22"/>
    <p:sldId id="386" r:id="rId23"/>
    <p:sldId id="387" r:id="rId24"/>
    <p:sldId id="388" r:id="rId25"/>
    <p:sldId id="371" r:id="rId26"/>
    <p:sldId id="372" r:id="rId27"/>
    <p:sldId id="362" r:id="rId28"/>
    <p:sldId id="363" r:id="rId29"/>
    <p:sldId id="364" r:id="rId30"/>
    <p:sldId id="365" r:id="rId31"/>
    <p:sldId id="270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77C52D-7318-4D53-9055-FDDDFD0822F2}" v="8" dt="2025-12-08T16:30:08.0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5-12-08T16:30:08.009" v="14" actId="20577"/>
      <pc:docMkLst>
        <pc:docMk/>
      </pc:docMkLst>
      <pc:sldChg chg="addSp delSp modSp mod delAnim modAnim">
        <pc:chgData name="Glen Jones" userId="e846aaca-4b24-4b13-b0d0-f2308e16b284" providerId="ADAL" clId="{ED47ACC3-9597-4D89-A1DC-43CF280EF274}" dt="2025-12-08T16:30:08.009" v="14" actId="20577"/>
        <pc:sldMkLst>
          <pc:docMk/>
          <pc:sldMk cId="0" sldId="270"/>
        </pc:sldMkLst>
        <pc:spChg chg="add del mod">
          <ac:chgData name="Glen Jones" userId="e846aaca-4b24-4b13-b0d0-f2308e16b284" providerId="ADAL" clId="{ED47ACC3-9597-4D89-A1DC-43CF280EF274}" dt="2025-12-08T16:27:22.072" v="8" actId="478"/>
          <ac:spMkLst>
            <pc:docMk/>
            <pc:sldMk cId="0" sldId="270"/>
            <ac:spMk id="2" creationId="{20F76A03-69E0-CF66-C20C-AFB8092A1AAB}"/>
          </ac:spMkLst>
        </pc:spChg>
        <pc:spChg chg="add mod">
          <ac:chgData name="Glen Jones" userId="e846aaca-4b24-4b13-b0d0-f2308e16b284" providerId="ADAL" clId="{ED47ACC3-9597-4D89-A1DC-43CF280EF274}" dt="2025-12-08T16:30:08.009" v="14" actId="20577"/>
          <ac:spMkLst>
            <pc:docMk/>
            <pc:sldMk cId="0" sldId="270"/>
            <ac:spMk id="4" creationId="{074C4C59-AD6F-AEF8-6DBF-983E830E906C}"/>
          </ac:spMkLst>
        </pc:spChg>
      </pc:sldChg>
      <pc:sldChg chg="del">
        <pc:chgData name="Glen Jones" userId="e846aaca-4b24-4b13-b0d0-f2308e16b284" providerId="ADAL" clId="{ED47ACC3-9597-4D89-A1DC-43CF280EF274}" dt="2025-12-08T16:22:33.930" v="1" actId="47"/>
        <pc:sldMkLst>
          <pc:docMk/>
          <pc:sldMk cId="2355754654" sldId="359"/>
        </pc:sldMkLst>
      </pc:sldChg>
      <pc:sldChg chg="modSp add mod">
        <pc:chgData name="Glen Jones" userId="e846aaca-4b24-4b13-b0d0-f2308e16b284" providerId="ADAL" clId="{ED47ACC3-9597-4D89-A1DC-43CF280EF274}" dt="2025-12-08T16:27:08.885" v="7" actId="20577"/>
        <pc:sldMkLst>
          <pc:docMk/>
          <pc:sldMk cId="461087981" sldId="390"/>
        </pc:sldMkLst>
        <pc:spChg chg="mod">
          <ac:chgData name="Glen Jones" userId="e846aaca-4b24-4b13-b0d0-f2308e16b284" providerId="ADAL" clId="{ED47ACC3-9597-4D89-A1DC-43CF280EF274}" dt="2025-12-08T16:27:08.885" v="7" actId="20577"/>
          <ac:spMkLst>
            <pc:docMk/>
            <pc:sldMk cId="461087981" sldId="390"/>
            <ac:spMk id="4" creationId="{6B0D9DF3-0FDA-8A95-065D-04DA63B249D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CCC4FB6-C7D9-5923-BD6F-56274D2616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 the /n/ sound can be formed using: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483959" y="1999277"/>
            <a:ext cx="2490035" cy="2697448"/>
            <a:chOff x="266330" y="1794653"/>
            <a:chExt cx="2754463" cy="26974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2754462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331" y="1847781"/>
              <a:ext cx="2754462" cy="514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n as in </a:t>
              </a:r>
              <a:r>
                <a:rPr lang="en-GB" altLang="en-US" sz="2400" b="1" u="sng" dirty="0">
                  <a:solidFill>
                    <a:schemeClr val="bg1"/>
                  </a:solidFill>
                  <a:latin typeface="+mj-lt"/>
                </a:rPr>
                <a:t>n</a:t>
              </a: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ight</a:t>
              </a:r>
              <a:endParaRPr lang="en-GB" alt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3" name="Picture 2" descr="A close up of the moon&#10;&#10;Description automatically generated">
              <a:extLst>
                <a:ext uri="{FF2B5EF4-FFF2-40B4-BE49-F238E27FC236}">
                  <a16:creationId xmlns:a16="http://schemas.microsoft.com/office/drawing/2014/main" id="{27EEB697-C692-14C9-7340-AB23E2A6F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3466" y="2443960"/>
              <a:ext cx="2000188" cy="1925081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EE97E16-DE3C-1F25-B612-72671C894156}"/>
              </a:ext>
            </a:extLst>
          </p:cNvPr>
          <p:cNvGrpSpPr/>
          <p:nvPr/>
        </p:nvGrpSpPr>
        <p:grpSpPr>
          <a:xfrm>
            <a:off x="3426661" y="1999277"/>
            <a:ext cx="2611378" cy="2697448"/>
            <a:chOff x="4471386" y="1794653"/>
            <a:chExt cx="3249227" cy="269744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510001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514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ne as in o</a:t>
              </a:r>
              <a:r>
                <a:rPr lang="en-GB" altLang="en-US" sz="2400" b="1" u="sng" dirty="0">
                  <a:solidFill>
                    <a:schemeClr val="bg1"/>
                  </a:solidFill>
                  <a:latin typeface="+mj-lt"/>
                </a:rPr>
                <a:t>ne</a:t>
              </a:r>
            </a:p>
          </p:txBody>
        </p:sp>
        <p:pic>
          <p:nvPicPr>
            <p:cNvPr id="8" name="Picture 7" descr="A picture containing text, building, outdoor, cement&#10;&#10;Description automatically generated">
              <a:extLst>
                <a:ext uri="{FF2B5EF4-FFF2-40B4-BE49-F238E27FC236}">
                  <a16:creationId xmlns:a16="http://schemas.microsoft.com/office/drawing/2014/main" id="{2481A014-A5B2-069F-FD17-D31F717338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94184" y="2436985"/>
              <a:ext cx="2472116" cy="1868686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7743D8E-99B7-5775-818F-5CDAF9A677B8}"/>
              </a:ext>
            </a:extLst>
          </p:cNvPr>
          <p:cNvGrpSpPr/>
          <p:nvPr/>
        </p:nvGrpSpPr>
        <p:grpSpPr>
          <a:xfrm>
            <a:off x="6490706" y="1999277"/>
            <a:ext cx="2522756" cy="2697448"/>
            <a:chOff x="2325950" y="1918549"/>
            <a:chExt cx="3048870" cy="3281524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921FA00B-D536-E2C6-9323-B4BA64372EA4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" name="Rounded Rectangle 12">
              <a:extLst>
                <a:ext uri="{FF2B5EF4-FFF2-40B4-BE49-F238E27FC236}">
                  <a16:creationId xmlns:a16="http://schemas.microsoft.com/office/drawing/2014/main" id="{1116B645-DF9A-886D-A0E9-6C6A5F5D9B25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n-GB" sz="2400" dirty="0">
                  <a:solidFill>
                    <a:schemeClr val="bg1"/>
                  </a:solidFill>
                </a:rPr>
                <a:t>kn as in </a:t>
              </a:r>
              <a:r>
                <a:rPr lang="en-GB" sz="2400" b="1" u="sng" dirty="0">
                  <a:solidFill>
                    <a:schemeClr val="bg1"/>
                  </a:solidFill>
                </a:rPr>
                <a:t>kn</a:t>
              </a:r>
              <a:r>
                <a:rPr lang="en-GB" sz="2400" dirty="0">
                  <a:solidFill>
                    <a:schemeClr val="bg1"/>
                  </a:solidFill>
                </a:rPr>
                <a:t>ee</a:t>
              </a:r>
            </a:p>
          </p:txBody>
        </p:sp>
        <p:pic>
          <p:nvPicPr>
            <p:cNvPr id="18" name="Picture 17" descr="A picture containing outdoor, grass, tree, person&#10;&#10;Description automatically generated">
              <a:extLst>
                <a:ext uri="{FF2B5EF4-FFF2-40B4-BE49-F238E27FC236}">
                  <a16:creationId xmlns:a16="http://schemas.microsoft.com/office/drawing/2014/main" id="{BDDD6D77-2E7E-FC2F-2FDA-5B8BFB20B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5241" y="2708450"/>
              <a:ext cx="1825841" cy="2282301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E360397-D7CC-461C-076F-0463AA24C0A2}"/>
              </a:ext>
            </a:extLst>
          </p:cNvPr>
          <p:cNvGrpSpPr/>
          <p:nvPr/>
        </p:nvGrpSpPr>
        <p:grpSpPr>
          <a:xfrm>
            <a:off x="9466129" y="1999277"/>
            <a:ext cx="2370283" cy="2697448"/>
            <a:chOff x="2740062" y="1930283"/>
            <a:chExt cx="3048870" cy="3281524"/>
          </a:xfrm>
          <a:solidFill>
            <a:srgbClr val="EF8023"/>
          </a:solidFill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BEF1242-2719-9F22-951F-278F9888C86C}"/>
                </a:ext>
              </a:extLst>
            </p:cNvPr>
            <p:cNvGrpSpPr/>
            <p:nvPr/>
          </p:nvGrpSpPr>
          <p:grpSpPr>
            <a:xfrm>
              <a:off x="2740062" y="1930283"/>
              <a:ext cx="3048870" cy="3281524"/>
              <a:chOff x="2325950" y="1918549"/>
              <a:chExt cx="3048870" cy="3281524"/>
            </a:xfrm>
            <a:grpFill/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05FD7DA2-B34F-AA8B-81D1-E9443FDEB02E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4" name="Rounded Rectangle 12">
                <a:extLst>
                  <a:ext uri="{FF2B5EF4-FFF2-40B4-BE49-F238E27FC236}">
                    <a16:creationId xmlns:a16="http://schemas.microsoft.com/office/drawing/2014/main" id="{37215DFC-D6E1-286D-128C-0A14EF5304E7}"/>
                  </a:ext>
                </a:extLst>
              </p:cNvPr>
              <p:cNvSpPr/>
              <p:nvPr/>
            </p:nvSpPr>
            <p:spPr>
              <a:xfrm>
                <a:off x="2427676" y="2152242"/>
                <a:ext cx="2947144" cy="508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r>
                  <a:rPr lang="en-GB" sz="2400" dirty="0">
                    <a:solidFill>
                      <a:schemeClr val="bg1"/>
                    </a:solidFill>
                  </a:rPr>
                  <a:t>gn as in </a:t>
                </a:r>
                <a:r>
                  <a:rPr lang="en-GB" sz="2400" b="1" u="sng" dirty="0">
                    <a:solidFill>
                      <a:schemeClr val="bg1"/>
                    </a:solidFill>
                  </a:rPr>
                  <a:t>gn</a:t>
                </a:r>
                <a:r>
                  <a:rPr lang="en-GB" sz="2400" dirty="0">
                    <a:solidFill>
                      <a:schemeClr val="bg1"/>
                    </a:solidFill>
                  </a:rPr>
                  <a:t>at</a:t>
                </a:r>
              </a:p>
            </p:txBody>
          </p:sp>
        </p:grpSp>
        <p:pic>
          <p:nvPicPr>
            <p:cNvPr id="22" name="Picture 21" descr="A close up of a fly&#10;&#10;Description automatically generated with medium confidence">
              <a:extLst>
                <a:ext uri="{FF2B5EF4-FFF2-40B4-BE49-F238E27FC236}">
                  <a16:creationId xmlns:a16="http://schemas.microsoft.com/office/drawing/2014/main" id="{B6BD1BE3-2E75-4BBF-D646-497DA8888B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91276" y="2964511"/>
              <a:ext cx="2346442" cy="1683303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89308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DBD0803A-589D-31D2-1511-F65561167C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078A8F-4A1B-53DF-58E8-0909C408BC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141310"/>
            <a:ext cx="11585542" cy="6125019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hears a knock on his spaceship door and wonders who it could be.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Aimee wants to know everything about the new planets they visit.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scratches his knee after falling on a rocky surface.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Aimee has lots of knowledge about stars and space travel.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thinks Aimee is very knowledgeable about fixing machines.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knew he would need his special tools for this adventure.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F9180A-631E-15C7-FF31-6735E7D86B7E}"/>
              </a:ext>
            </a:extLst>
          </p:cNvPr>
          <p:cNvSpPr txBox="1"/>
          <p:nvPr/>
        </p:nvSpPr>
        <p:spPr>
          <a:xfrm>
            <a:off x="282804" y="6139583"/>
            <a:ext cx="11585542" cy="558641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/n/ sound spelt &lt;gn&gt; or &lt;kn&gt;?</a:t>
            </a:r>
          </a:p>
        </p:txBody>
      </p:sp>
    </p:spTree>
    <p:extLst>
      <p:ext uri="{BB962C8B-B14F-4D97-AF65-F5344CB8AC3E}">
        <p14:creationId xmlns:p14="http://schemas.microsoft.com/office/powerpoint/2010/main" val="333159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E026D1-40E7-E905-F85A-0D9D7BB39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BAF596EB-0436-FFF0-8B0D-C6B64D7C84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0B2B43-6F5E-6EBE-093C-E4DCA2CAE1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141310"/>
            <a:ext cx="11585542" cy="6178808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hears a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knock</a:t>
            </a:r>
            <a:r>
              <a:rPr lang="en-GB" sz="3000" dirty="0">
                <a:latin typeface="Andika" panose="02000000000000000000" pitchFamily="2" charset="0"/>
              </a:rPr>
              <a:t> on his spaceship door and wonders who it could be.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Aimee wants to know everything about the new planets they visit.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scratches his knee after falling on a rocky surface.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Aimee has lots of knowledge about stars and space travel.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thinks Aimee is very knowledgeable about fixing machines.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knew he would need his special tools for this adventure.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E9E6-C325-63F3-4D23-8009ABD407B9}"/>
              </a:ext>
            </a:extLst>
          </p:cNvPr>
          <p:cNvSpPr txBox="1"/>
          <p:nvPr/>
        </p:nvSpPr>
        <p:spPr>
          <a:xfrm>
            <a:off x="282804" y="6205165"/>
            <a:ext cx="11585542" cy="558641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/n/ sound spelt &lt;gn&gt; or &lt;kn&gt;?</a:t>
            </a:r>
          </a:p>
        </p:txBody>
      </p:sp>
    </p:spTree>
    <p:extLst>
      <p:ext uri="{BB962C8B-B14F-4D97-AF65-F5344CB8AC3E}">
        <p14:creationId xmlns:p14="http://schemas.microsoft.com/office/powerpoint/2010/main" val="24523007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6105D-96EF-54DB-9031-A40820AF0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9E2C95F0-81F2-E9E3-891A-18EFCA03F3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9ED4B9-8F9C-AB28-B7FB-E6181F96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141310"/>
            <a:ext cx="11585542" cy="6169843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hears a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knock</a:t>
            </a:r>
            <a:r>
              <a:rPr lang="en-GB" sz="3000" dirty="0">
                <a:latin typeface="Andika" panose="02000000000000000000" pitchFamily="2" charset="0"/>
              </a:rPr>
              <a:t> on his spaceship door and wonders who it could be.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Aimee wants to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know</a:t>
            </a:r>
            <a:r>
              <a:rPr lang="en-GB" sz="3000" dirty="0">
                <a:latin typeface="Andika" panose="02000000000000000000" pitchFamily="2" charset="0"/>
              </a:rPr>
              <a:t> everything about the new planets they visit.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scratches his knee after falling on a rocky surface.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Aimee has lots of knowledge about stars and space travel.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thinks Aimee is very knowledgeable about fixing machines.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knew he would need his special tools for this adventure.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BCE7C3-CBBE-4C53-662A-BA2874511303}"/>
              </a:ext>
            </a:extLst>
          </p:cNvPr>
          <p:cNvSpPr txBox="1"/>
          <p:nvPr/>
        </p:nvSpPr>
        <p:spPr>
          <a:xfrm>
            <a:off x="282804" y="6160285"/>
            <a:ext cx="11585542" cy="558641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/n/ sound spelt &lt;gn&gt; or &lt;kn&gt;?</a:t>
            </a:r>
          </a:p>
        </p:txBody>
      </p:sp>
    </p:spTree>
    <p:extLst>
      <p:ext uri="{BB962C8B-B14F-4D97-AF65-F5344CB8AC3E}">
        <p14:creationId xmlns:p14="http://schemas.microsoft.com/office/powerpoint/2010/main" val="1114607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F11AB8-9738-4589-576F-E34C53215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D2D88226-B898-280F-20A4-93F09A1D76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653837-CB37-EF41-3130-C875EC6DC8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141310"/>
            <a:ext cx="11585542" cy="6133984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hears a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knock</a:t>
            </a:r>
            <a:r>
              <a:rPr lang="en-GB" sz="3000" dirty="0">
                <a:latin typeface="Andika" panose="02000000000000000000" pitchFamily="2" charset="0"/>
              </a:rPr>
              <a:t> on his spaceship door and wonders who it could be.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Aimee wants to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know</a:t>
            </a:r>
            <a:r>
              <a:rPr lang="en-GB" sz="3000" dirty="0">
                <a:latin typeface="Andika" panose="02000000000000000000" pitchFamily="2" charset="0"/>
              </a:rPr>
              <a:t> everything about the new planets they visit.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scratches his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knee</a:t>
            </a:r>
            <a:r>
              <a:rPr lang="en-GB" sz="3000" dirty="0">
                <a:latin typeface="Andika" panose="02000000000000000000" pitchFamily="2" charset="0"/>
              </a:rPr>
              <a:t> after falling on a rocky surface.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Aimee has lots of knowledge about stars and space travel.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thinks Aimee is very knowledgeable about fixing machines.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knew he would need his special tools for this adventure.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B413E0-6607-E6BF-A3CA-10CD18F9B6D0}"/>
              </a:ext>
            </a:extLst>
          </p:cNvPr>
          <p:cNvSpPr txBox="1"/>
          <p:nvPr/>
        </p:nvSpPr>
        <p:spPr>
          <a:xfrm>
            <a:off x="282804" y="6158049"/>
            <a:ext cx="11585542" cy="558641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/n/ sound spelt &lt;gn&gt; or &lt;kn&gt;?</a:t>
            </a:r>
          </a:p>
        </p:txBody>
      </p:sp>
    </p:spTree>
    <p:extLst>
      <p:ext uri="{BB962C8B-B14F-4D97-AF65-F5344CB8AC3E}">
        <p14:creationId xmlns:p14="http://schemas.microsoft.com/office/powerpoint/2010/main" val="2797188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CB2312-45D6-2AD4-9362-77B1855D25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14BA8A6D-EFBD-9FC6-5DE6-C5284B9C14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C4682-A514-B067-3611-D3B94ACF49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141310"/>
            <a:ext cx="11585542" cy="6107090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hears a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knock</a:t>
            </a:r>
            <a:r>
              <a:rPr lang="en-GB" sz="3000" dirty="0">
                <a:latin typeface="Andika" panose="02000000000000000000" pitchFamily="2" charset="0"/>
              </a:rPr>
              <a:t> on his spaceship door and wonders who it could be.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Aimee wants to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know</a:t>
            </a:r>
            <a:r>
              <a:rPr lang="en-GB" sz="3000" dirty="0">
                <a:latin typeface="Andika" panose="02000000000000000000" pitchFamily="2" charset="0"/>
              </a:rPr>
              <a:t> everything about the new planets they visit.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scratches his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knee</a:t>
            </a:r>
            <a:r>
              <a:rPr lang="en-GB" sz="3000" dirty="0">
                <a:latin typeface="Andika" panose="02000000000000000000" pitchFamily="2" charset="0"/>
              </a:rPr>
              <a:t> after falling on a rocky surface.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Aimee has lots of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knowledge</a:t>
            </a:r>
            <a:r>
              <a:rPr lang="en-GB" sz="3000" dirty="0">
                <a:latin typeface="Andika" panose="02000000000000000000" pitchFamily="2" charset="0"/>
              </a:rPr>
              <a:t> about stars and space travel.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thinks Aimee is very knowledgeable about fixing machines.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knew he would need his special tools for this adventure.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8E8D22-68D5-4F1C-FE85-46E18ABF3063}"/>
              </a:ext>
            </a:extLst>
          </p:cNvPr>
          <p:cNvSpPr txBox="1"/>
          <p:nvPr/>
        </p:nvSpPr>
        <p:spPr>
          <a:xfrm>
            <a:off x="282804" y="6139583"/>
            <a:ext cx="11585542" cy="558641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/n/ sound spelt &lt;gn&gt; or &lt;kn&gt;?</a:t>
            </a:r>
          </a:p>
        </p:txBody>
      </p:sp>
    </p:spTree>
    <p:extLst>
      <p:ext uri="{BB962C8B-B14F-4D97-AF65-F5344CB8AC3E}">
        <p14:creationId xmlns:p14="http://schemas.microsoft.com/office/powerpoint/2010/main" val="36488124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97B7DA-C5DB-C538-C74F-2B873E9C48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4529CB4-B668-463D-03B6-D47BD756AB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FCCD31-2731-8BA2-32E1-70AD6BDF33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141310"/>
            <a:ext cx="11585542" cy="6089161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hears a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knock</a:t>
            </a:r>
            <a:r>
              <a:rPr lang="en-GB" sz="3000" dirty="0">
                <a:latin typeface="Andika" panose="02000000000000000000" pitchFamily="2" charset="0"/>
              </a:rPr>
              <a:t> on his spaceship door and wonders who it could be.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Aimee wants to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know</a:t>
            </a:r>
            <a:r>
              <a:rPr lang="en-GB" sz="3000" dirty="0">
                <a:latin typeface="Andika" panose="02000000000000000000" pitchFamily="2" charset="0"/>
              </a:rPr>
              <a:t> everything about the new planets they visit.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scratches his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knee</a:t>
            </a:r>
            <a:r>
              <a:rPr lang="en-GB" sz="3000" dirty="0">
                <a:latin typeface="Andika" panose="02000000000000000000" pitchFamily="2" charset="0"/>
              </a:rPr>
              <a:t> after falling on a rocky surface.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Aimee has lots of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knowledge</a:t>
            </a:r>
            <a:r>
              <a:rPr lang="en-GB" sz="3000" dirty="0">
                <a:latin typeface="Andika" panose="02000000000000000000" pitchFamily="2" charset="0"/>
              </a:rPr>
              <a:t> about stars and space travel.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thinks Aimee is very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knowledgeable</a:t>
            </a:r>
            <a:r>
              <a:rPr lang="en-GB" sz="3000" dirty="0">
                <a:latin typeface="Andika" panose="02000000000000000000" pitchFamily="2" charset="0"/>
              </a:rPr>
              <a:t> about fixing machines.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knew he would need his special tools for this adventure.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94020B-AF32-E4D1-4F12-EEDF6E3D307F}"/>
              </a:ext>
            </a:extLst>
          </p:cNvPr>
          <p:cNvSpPr txBox="1"/>
          <p:nvPr/>
        </p:nvSpPr>
        <p:spPr>
          <a:xfrm>
            <a:off x="282804" y="6158049"/>
            <a:ext cx="11585542" cy="558641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/n/ sound spelt &lt;gn&gt; or &lt;kn&gt;?</a:t>
            </a:r>
          </a:p>
        </p:txBody>
      </p:sp>
    </p:spTree>
    <p:extLst>
      <p:ext uri="{BB962C8B-B14F-4D97-AF65-F5344CB8AC3E}">
        <p14:creationId xmlns:p14="http://schemas.microsoft.com/office/powerpoint/2010/main" val="37644395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267CF1-121A-D98B-C3CB-8FED90B59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DF7A9471-7ADC-7B10-6B4F-861FD80EBF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22C2BF-F752-2B07-FB39-53DFD0A0C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141310"/>
            <a:ext cx="11585542" cy="6196737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hears a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knock</a:t>
            </a:r>
            <a:r>
              <a:rPr lang="en-GB" sz="3000" dirty="0">
                <a:latin typeface="Andika" panose="02000000000000000000" pitchFamily="2" charset="0"/>
              </a:rPr>
              <a:t> on his spaceship door and wonders who it could be.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Aimee wants to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know</a:t>
            </a:r>
            <a:r>
              <a:rPr lang="en-GB" sz="3000" dirty="0">
                <a:latin typeface="Andika" panose="02000000000000000000" pitchFamily="2" charset="0"/>
              </a:rPr>
              <a:t> everything about the new planets they visit.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scratches his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knee</a:t>
            </a:r>
            <a:r>
              <a:rPr lang="en-GB" sz="3000" dirty="0">
                <a:latin typeface="Andika" panose="02000000000000000000" pitchFamily="2" charset="0"/>
              </a:rPr>
              <a:t> after falling on a rocky surface.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Aimee has lots of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knowledge</a:t>
            </a:r>
            <a:r>
              <a:rPr lang="en-GB" sz="3000" dirty="0">
                <a:latin typeface="Andika" panose="02000000000000000000" pitchFamily="2" charset="0"/>
              </a:rPr>
              <a:t> about stars and space travel.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thinks Aimee is very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knowledgeable</a:t>
            </a:r>
            <a:r>
              <a:rPr lang="en-GB" sz="3000" dirty="0">
                <a:latin typeface="Andika" panose="02000000000000000000" pitchFamily="2" charset="0"/>
              </a:rPr>
              <a:t> about fixing machines.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knew</a:t>
            </a:r>
            <a:r>
              <a:rPr lang="en-GB" sz="3000" dirty="0">
                <a:latin typeface="Andika" panose="02000000000000000000" pitchFamily="2" charset="0"/>
              </a:rPr>
              <a:t> he would need his special tools for this adventure.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25F9C7-944F-DA1B-92BC-09C8C0590717}"/>
              </a:ext>
            </a:extLst>
          </p:cNvPr>
          <p:cNvSpPr txBox="1"/>
          <p:nvPr/>
        </p:nvSpPr>
        <p:spPr>
          <a:xfrm>
            <a:off x="282804" y="6187180"/>
            <a:ext cx="11585542" cy="558641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/n/ sound spelt &lt;gn&gt; or &lt;kn&gt;?</a:t>
            </a:r>
          </a:p>
        </p:txBody>
      </p:sp>
    </p:spTree>
    <p:extLst>
      <p:ext uri="{BB962C8B-B14F-4D97-AF65-F5344CB8AC3E}">
        <p14:creationId xmlns:p14="http://schemas.microsoft.com/office/powerpoint/2010/main" val="33341139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241458-A0CE-7E46-EA03-DA7E3060C5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ACE66DFA-9758-5C7C-5193-C078300F1C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6670A4-7A1E-0982-6EB0-912412582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141310"/>
            <a:ext cx="11585542" cy="6160878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carefully uses a knife to cut open a space fruit.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 tiny gnat lands on Aimee’s metal arm, and she doesn’t even notice.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watches a space creature gnaw on a strange alien plant.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reads a warning sign that says, “Beware of space winds!”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 tiny gnome statue sits on the dashboard of Emile’s spaceship for good luck.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wants to design a new, faster spaceship with Aimee’s help.</a:t>
            </a:r>
            <a:endParaRPr lang="en-US" sz="3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5D191E-95A8-DB77-140E-E3F08C4F101E}"/>
              </a:ext>
            </a:extLst>
          </p:cNvPr>
          <p:cNvSpPr txBox="1"/>
          <p:nvPr/>
        </p:nvSpPr>
        <p:spPr>
          <a:xfrm>
            <a:off x="282804" y="6158049"/>
            <a:ext cx="11585542" cy="558641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/n/ sound spelt &lt;gn&gt; or &lt;kn&gt;?</a:t>
            </a:r>
          </a:p>
        </p:txBody>
      </p:sp>
    </p:spTree>
    <p:extLst>
      <p:ext uri="{BB962C8B-B14F-4D97-AF65-F5344CB8AC3E}">
        <p14:creationId xmlns:p14="http://schemas.microsoft.com/office/powerpoint/2010/main" val="4093274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B46A30-19A0-10D5-7460-838805A76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F65F7C8E-357C-BC5C-0F20-7D919BE273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61E809-AB7C-B164-08FE-9F707E92AE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141310"/>
            <a:ext cx="11585542" cy="6125019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carefully uses a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knife</a:t>
            </a:r>
            <a:r>
              <a:rPr lang="en-GB" sz="3000" dirty="0">
                <a:latin typeface="Andika" panose="02000000000000000000" pitchFamily="2" charset="0"/>
              </a:rPr>
              <a:t> to cut open a space fruit.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 tiny gnat lands on Aimee’s metal arm, and she doesn’t even notice.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watches a space creature gnaw on a strange alien plant.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reads a warning sign that says, “Beware of space winds!”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 tiny gnome statue sits on the dashboard of Emile’s spaceship for good luck.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wants to design a new, faster spaceship with Aimee’s help.</a:t>
            </a:r>
            <a:endParaRPr lang="en-US" sz="3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D1CE44-CA61-42EF-F984-B55608881063}"/>
              </a:ext>
            </a:extLst>
          </p:cNvPr>
          <p:cNvSpPr txBox="1"/>
          <p:nvPr/>
        </p:nvSpPr>
        <p:spPr>
          <a:xfrm>
            <a:off x="282804" y="6124427"/>
            <a:ext cx="11585542" cy="558641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/n/ sound spelt &lt;gn&gt; or &lt;kn&gt;?</a:t>
            </a:r>
          </a:p>
        </p:txBody>
      </p:sp>
    </p:spTree>
    <p:extLst>
      <p:ext uri="{BB962C8B-B14F-4D97-AF65-F5344CB8AC3E}">
        <p14:creationId xmlns:p14="http://schemas.microsoft.com/office/powerpoint/2010/main" val="347808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sign on a door&#10;&#10;AI-generated content may be incorrect.">
            <a:extLst>
              <a:ext uri="{FF2B5EF4-FFF2-40B4-BE49-F238E27FC236}">
                <a16:creationId xmlns:a16="http://schemas.microsoft.com/office/drawing/2014/main" id="{EAA56B84-B3A6-8D60-5E0F-FD1A41BC5D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294" y="1690688"/>
            <a:ext cx="5562890" cy="4516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CDB21C-3A34-E057-C3C3-BCEEDF16DE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183D7E5C-9374-61A8-4910-B82DC7279C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4B325B-D9B4-7F14-4C3B-ADF526C528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141310"/>
            <a:ext cx="11585542" cy="6133984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carefully uses a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knife</a:t>
            </a:r>
            <a:r>
              <a:rPr lang="en-GB" sz="3000" dirty="0">
                <a:latin typeface="Andika" panose="02000000000000000000" pitchFamily="2" charset="0"/>
              </a:rPr>
              <a:t> to cut open a space fruit.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 tiny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gnat</a:t>
            </a:r>
            <a:r>
              <a:rPr lang="en-GB" sz="3000" dirty="0">
                <a:latin typeface="Andika" panose="02000000000000000000" pitchFamily="2" charset="0"/>
              </a:rPr>
              <a:t> lands on Aimee’s metal arm, and she doesn’t even notice.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watches a space creature gnaw on a strange alien plant.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reads a warning sign that says, “Beware of space winds!”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 tiny gnome statue sits on the dashboard of Emile’s spaceship for good luck.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wants to design a new, faster spaceship with Aimee’s help.</a:t>
            </a:r>
            <a:endParaRPr lang="en-US" sz="3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54C84F-E6C8-CF36-62CD-84B83424AD23}"/>
              </a:ext>
            </a:extLst>
          </p:cNvPr>
          <p:cNvSpPr txBox="1"/>
          <p:nvPr/>
        </p:nvSpPr>
        <p:spPr>
          <a:xfrm>
            <a:off x="282804" y="6158049"/>
            <a:ext cx="11585542" cy="558641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/n/ sound spelt &lt;gn&gt; or &lt;kn&gt;?</a:t>
            </a:r>
          </a:p>
        </p:txBody>
      </p:sp>
    </p:spTree>
    <p:extLst>
      <p:ext uri="{BB962C8B-B14F-4D97-AF65-F5344CB8AC3E}">
        <p14:creationId xmlns:p14="http://schemas.microsoft.com/office/powerpoint/2010/main" val="41809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815BE-9A33-22CB-30DB-71B996FA8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E453015B-8839-52D4-FB27-BE011CED9B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7EFFF6-407C-52BD-FE7A-8A137374A0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141310"/>
            <a:ext cx="11585542" cy="6133984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carefully uses a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knife</a:t>
            </a:r>
            <a:r>
              <a:rPr lang="en-GB" sz="3000" dirty="0">
                <a:latin typeface="Andika" panose="02000000000000000000" pitchFamily="2" charset="0"/>
              </a:rPr>
              <a:t> to cut open a space fruit.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 tiny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gnat</a:t>
            </a:r>
            <a:r>
              <a:rPr lang="en-GB" sz="3000" dirty="0">
                <a:latin typeface="Andika" panose="02000000000000000000" pitchFamily="2" charset="0"/>
              </a:rPr>
              <a:t> lands on Aimee’s metal arm, and she doesn’t even notice.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watches a space creature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gnaw</a:t>
            </a:r>
            <a:r>
              <a:rPr lang="en-GB" sz="3000" dirty="0">
                <a:latin typeface="Andika" panose="02000000000000000000" pitchFamily="2" charset="0"/>
              </a:rPr>
              <a:t> on a strange alien plant.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reads a warning sign that says, “Beware of space winds!”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 tiny gnome statue sits on the dashboard of Emile’s spaceship for good luck.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wants to design a new, faster spaceship with Aimee’s help.</a:t>
            </a:r>
            <a:endParaRPr lang="en-US" sz="3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DA1CBD-725F-E403-1494-EE5484ECCB71}"/>
              </a:ext>
            </a:extLst>
          </p:cNvPr>
          <p:cNvSpPr txBox="1"/>
          <p:nvPr/>
        </p:nvSpPr>
        <p:spPr>
          <a:xfrm>
            <a:off x="282804" y="6148548"/>
            <a:ext cx="11585542" cy="558641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/n/ sound spelt &lt;gn&gt; or &lt;kn&gt;?</a:t>
            </a:r>
          </a:p>
        </p:txBody>
      </p:sp>
    </p:spTree>
    <p:extLst>
      <p:ext uri="{BB962C8B-B14F-4D97-AF65-F5344CB8AC3E}">
        <p14:creationId xmlns:p14="http://schemas.microsoft.com/office/powerpoint/2010/main" val="40332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0B820-5B60-1996-A518-92B7638A98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CC64EEB9-AC1B-266A-21B9-7E0F640D22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FA7C6E-6386-5A4E-3482-980B7F05A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141310"/>
            <a:ext cx="11585542" cy="6116055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carefully uses a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knife</a:t>
            </a:r>
            <a:r>
              <a:rPr lang="en-GB" sz="3000" dirty="0">
                <a:latin typeface="Andika" panose="02000000000000000000" pitchFamily="2" charset="0"/>
              </a:rPr>
              <a:t> to cut open a space fruit.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 tiny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gnat</a:t>
            </a:r>
            <a:r>
              <a:rPr lang="en-GB" sz="3000" dirty="0">
                <a:latin typeface="Andika" panose="02000000000000000000" pitchFamily="2" charset="0"/>
              </a:rPr>
              <a:t> lands on Aimee’s metal arm, and she doesn’t even notice.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watches a space creature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gnaw</a:t>
            </a:r>
            <a:r>
              <a:rPr lang="en-GB" sz="3000" dirty="0">
                <a:latin typeface="Andika" panose="02000000000000000000" pitchFamily="2" charset="0"/>
              </a:rPr>
              <a:t> on a strange alien plant.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reads a warning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sign</a:t>
            </a:r>
            <a:r>
              <a:rPr lang="en-GB" sz="3000" dirty="0">
                <a:latin typeface="Andika" panose="02000000000000000000" pitchFamily="2" charset="0"/>
              </a:rPr>
              <a:t> that says, “Beware of space winds!”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 tiny gnome statue sits on the dashboard of Emile’s spaceship for good luck.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wants to design a new, faster spaceship with Aimee’s help.</a:t>
            </a:r>
            <a:endParaRPr lang="en-US" sz="3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10F445-C601-8D24-8676-E8512C922EA3}"/>
              </a:ext>
            </a:extLst>
          </p:cNvPr>
          <p:cNvSpPr txBox="1"/>
          <p:nvPr/>
        </p:nvSpPr>
        <p:spPr>
          <a:xfrm>
            <a:off x="282804" y="6158049"/>
            <a:ext cx="11585542" cy="558641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/n/ sound spelt &lt;gn&gt; or &lt;kn&gt;?</a:t>
            </a:r>
          </a:p>
        </p:txBody>
      </p:sp>
    </p:spTree>
    <p:extLst>
      <p:ext uri="{BB962C8B-B14F-4D97-AF65-F5344CB8AC3E}">
        <p14:creationId xmlns:p14="http://schemas.microsoft.com/office/powerpoint/2010/main" val="358211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94D37A-D76E-79E9-6300-37C96B284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10DD7FF1-FD74-605E-99B5-10F411ABC9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9C560-7C48-C41B-652F-5CA0E58673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141310"/>
            <a:ext cx="11585542" cy="6178808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carefully uses a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knife</a:t>
            </a:r>
            <a:r>
              <a:rPr lang="en-GB" sz="3000" dirty="0">
                <a:latin typeface="Andika" panose="02000000000000000000" pitchFamily="2" charset="0"/>
              </a:rPr>
              <a:t> to cut open a space fruit.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 tiny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gnat</a:t>
            </a:r>
            <a:r>
              <a:rPr lang="en-GB" sz="3000" dirty="0">
                <a:latin typeface="Andika" panose="02000000000000000000" pitchFamily="2" charset="0"/>
              </a:rPr>
              <a:t> lands on Aimee’s metal arm, and she doesn’t even notice.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watches a space creature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gnaw</a:t>
            </a:r>
            <a:r>
              <a:rPr lang="en-GB" sz="3000" dirty="0">
                <a:latin typeface="Andika" panose="02000000000000000000" pitchFamily="2" charset="0"/>
              </a:rPr>
              <a:t> on a strange alien plant.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reads a warning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sign</a:t>
            </a:r>
            <a:r>
              <a:rPr lang="en-GB" sz="3000" dirty="0">
                <a:latin typeface="Andika" panose="02000000000000000000" pitchFamily="2" charset="0"/>
              </a:rPr>
              <a:t> that says, “Beware of space winds!”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 tiny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gnome</a:t>
            </a:r>
            <a:r>
              <a:rPr lang="en-GB" sz="3000" dirty="0">
                <a:latin typeface="Andika" panose="02000000000000000000" pitchFamily="2" charset="0"/>
              </a:rPr>
              <a:t> statue sits on the dashboard of Emile’s spaceship for good luck.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wants to design a new, faster spaceship with Aimee’s help.</a:t>
            </a:r>
            <a:endParaRPr lang="en-US" sz="3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A5A9E8-B6BE-59D8-62E5-D52517443F40}"/>
              </a:ext>
            </a:extLst>
          </p:cNvPr>
          <p:cNvSpPr txBox="1"/>
          <p:nvPr/>
        </p:nvSpPr>
        <p:spPr>
          <a:xfrm>
            <a:off x="282804" y="6158049"/>
            <a:ext cx="11585542" cy="558641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/n/ sound spelt &lt;gn&gt; or &lt;kn&gt;?</a:t>
            </a:r>
          </a:p>
        </p:txBody>
      </p:sp>
    </p:spTree>
    <p:extLst>
      <p:ext uri="{BB962C8B-B14F-4D97-AF65-F5344CB8AC3E}">
        <p14:creationId xmlns:p14="http://schemas.microsoft.com/office/powerpoint/2010/main" val="421837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7940FB-94EB-A92E-8251-FBE7E44E8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B8727496-7329-47F3-1788-D1933AC4F5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AFAC51-C6B7-DCFE-8D9E-2E5ECB231B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141310"/>
            <a:ext cx="11585542" cy="6196737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carefully uses a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knife</a:t>
            </a:r>
            <a:r>
              <a:rPr lang="en-GB" sz="3000" dirty="0">
                <a:latin typeface="Andika" panose="02000000000000000000" pitchFamily="2" charset="0"/>
              </a:rPr>
              <a:t> to cut open a space fruit.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 tiny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gnat</a:t>
            </a:r>
            <a:r>
              <a:rPr lang="en-GB" sz="3000" dirty="0">
                <a:latin typeface="Andika" panose="02000000000000000000" pitchFamily="2" charset="0"/>
              </a:rPr>
              <a:t> lands on Aimee’s metal arm, and she doesn’t even notice.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watches a space creature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gnaw</a:t>
            </a:r>
            <a:r>
              <a:rPr lang="en-GB" sz="3000" dirty="0">
                <a:latin typeface="Andika" panose="02000000000000000000" pitchFamily="2" charset="0"/>
              </a:rPr>
              <a:t> on a strange alien plant.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reads a warning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sign</a:t>
            </a:r>
            <a:r>
              <a:rPr lang="en-GB" sz="3000" dirty="0">
                <a:latin typeface="Andika" panose="02000000000000000000" pitchFamily="2" charset="0"/>
              </a:rPr>
              <a:t> that says, “Beware of space winds!”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 tiny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gnome</a:t>
            </a:r>
            <a:r>
              <a:rPr lang="en-GB" sz="3000" dirty="0">
                <a:latin typeface="Andika" panose="02000000000000000000" pitchFamily="2" charset="0"/>
              </a:rPr>
              <a:t> statue sits on the dashboard of Emile’s spaceship for good luck.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wants to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design</a:t>
            </a:r>
            <a:r>
              <a:rPr lang="en-GB" sz="3000" dirty="0">
                <a:latin typeface="Andika" panose="02000000000000000000" pitchFamily="2" charset="0"/>
              </a:rPr>
              <a:t> a new, faster spaceship with Aimee’s help.</a:t>
            </a:r>
            <a:endParaRPr lang="en-US" sz="3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94319E-2984-7395-4603-AC75E9DFB4AE}"/>
              </a:ext>
            </a:extLst>
          </p:cNvPr>
          <p:cNvSpPr txBox="1"/>
          <p:nvPr/>
        </p:nvSpPr>
        <p:spPr>
          <a:xfrm>
            <a:off x="282804" y="6158049"/>
            <a:ext cx="11585542" cy="558641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/n/ sound spelt &lt;gn&gt; or &lt;kn&gt;?</a:t>
            </a:r>
          </a:p>
        </p:txBody>
      </p:sp>
    </p:spTree>
    <p:extLst>
      <p:ext uri="{BB962C8B-B14F-4D97-AF65-F5344CB8AC3E}">
        <p14:creationId xmlns:p14="http://schemas.microsoft.com/office/powerpoint/2010/main" val="6360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Knobby had a nife in hand and was carefully carving intricate desighns on the bark of the Knowledge Tree.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Knobby had a knife in hand and was carefully carving intricate designs on the bark of the Knowledge Tree.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Knobby had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knife</a:t>
            </a:r>
            <a:r>
              <a:rPr lang="en-GB" sz="3200" dirty="0">
                <a:solidFill>
                  <a:schemeClr val="bg1"/>
                </a:solidFill>
              </a:rPr>
              <a:t> in hand and was carefully carving intricate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designs</a:t>
            </a:r>
            <a:r>
              <a:rPr lang="en-GB" sz="3200" dirty="0">
                <a:solidFill>
                  <a:schemeClr val="bg1"/>
                </a:solidFill>
              </a:rPr>
              <a:t> on the bark of the Knowledge Tree.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1CBCD9-F5B8-ED6D-198B-C26523FA4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18D61D2-CCFE-0AEC-65B3-98A8544283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6101823-3AE5-E2C7-FAC8-508AB6444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6EFB9DA-4AF0-E28F-A1B7-CA3DCD0D53B7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9D42B05-3F00-1458-0F15-B8FC2BFFAC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1CC5B1F-6050-BFFE-77DF-2E4041D9F065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Curious, Emile opened it and found a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small nome named Gneville.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E838984-5E67-1FA8-7DA1-B34C87B23261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58EFEDC-FC4F-8A37-24C8-54BDEB2C9D5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225FA5A-F025-B669-FC5B-179F77BAFF7C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Curious, Emile opened it and found a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small gnome named Gneville.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8EBCEB-0369-6C0B-B2F4-13FBB15D5E9B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Curious, Emile opened it and found a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small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gnome</a:t>
            </a:r>
            <a:r>
              <a:rPr lang="en-GB" sz="3200" dirty="0">
                <a:solidFill>
                  <a:schemeClr val="bg1"/>
                </a:solidFill>
              </a:rPr>
              <a:t> named Gneville.</a:t>
            </a:r>
          </a:p>
        </p:txBody>
      </p:sp>
    </p:spTree>
    <p:extLst>
      <p:ext uri="{BB962C8B-B14F-4D97-AF65-F5344CB8AC3E}">
        <p14:creationId xmlns:p14="http://schemas.microsoft.com/office/powerpoint/2010/main" val="425870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79219" y="525199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79219" y="525199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79219" y="525199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79219" y="525199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20D1E14B-51CD-BC83-21CA-F91EB707E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2324" y="1869322"/>
            <a:ext cx="3598258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knock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know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knee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knowledge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knowledgeable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knew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knife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458C63D-416B-5DEE-648F-396D5DA8C0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0227" y="1869322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gnat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9.	gnaw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10.	sign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11.	gnome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12.	design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656573" y="2173550"/>
            <a:ext cx="6685196" cy="3473291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6600" dirty="0">
                <a:solidFill>
                  <a:schemeClr val="bg1"/>
                </a:solidFill>
              </a:rPr>
              <a:t>GO!</a:t>
            </a:r>
          </a:p>
          <a:p>
            <a:pPr algn="ctr"/>
            <a:endParaRPr lang="en-GB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3007" y="1821693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2374" y="1859494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9138" indent="-6318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719138" indent="-63182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719138" indent="-63182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719138" indent="-63182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719138" indent="-63182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AA890DD2-0644-7B2E-BD9E-A13EBA2F37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2324" y="1869322"/>
            <a:ext cx="3598258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knock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know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knee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knowledge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knowledgeable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knew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knife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ACCFAA3-91B6-746A-932D-563FF649AC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0227" y="1869322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gnat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9.	gnaw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10.	sign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11.	gnome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12.	design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1E21825-B086-E50D-8084-3A71DD4753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209159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/n/ sound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88B77C4-0445-69F7-8273-433BD06544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59A87AEC-46BA-0B7F-5E65-A5469167ED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335B4DC-C62E-922B-2FCA-C8A08AFFA5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20456 0.533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1" y="2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125 -0.0472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63" y="-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0897413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D93ACCE4-4367-1633-10F1-7CB1B186EC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0624253-1D6A-60CB-FFEC-8DB6879D0E5D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B48F893D-BF89-D5EE-27D4-1C62763AEDE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0736" y="1741419"/>
            <a:ext cx="3598258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knock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know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knee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knowledge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knowledgeable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knew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knife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8639" y="1741419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gnat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9.	gnaw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10.	sign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11.	gnome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12.	design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BBE8D68-E97E-4053-FB77-A99B351DC8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074C4C59-AD6F-AEF8-6DBF-983E830E906C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DF39BC1-5E58-363A-C11E-CE18A654B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/n/ sound can be formed using: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420C5BF-A962-1B18-0E38-F07B31E68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2805" y="5080808"/>
            <a:ext cx="8535028" cy="125053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But we are looking at another </a:t>
            </a:r>
            <a:r>
              <a:rPr lang="en-GB" altLang="en-US" sz="3200" b="1" u="sng" dirty="0">
                <a:solidFill>
                  <a:schemeClr val="bg1"/>
                </a:solidFill>
                <a:latin typeface="+mj-lt"/>
              </a:rPr>
              <a:t>two</a:t>
            </a:r>
            <a:r>
              <a:rPr lang="en-GB" altLang="en-US" sz="32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ways of spelling the /n/ sound...</a:t>
            </a:r>
            <a:endParaRPr lang="en-GB" altLang="en-US" sz="3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2274456" y="1783331"/>
            <a:ext cx="3701143" cy="2697448"/>
            <a:chOff x="-1561" y="1794653"/>
            <a:chExt cx="3701143" cy="26974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‘n' as in ‘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n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ight’</a:t>
              </a:r>
              <a:endParaRPr lang="en-GB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3" name="Picture 2" descr="A close up of the moon&#10;&#10;Description automatically generated">
              <a:extLst>
                <a:ext uri="{FF2B5EF4-FFF2-40B4-BE49-F238E27FC236}">
                  <a16:creationId xmlns:a16="http://schemas.microsoft.com/office/drawing/2014/main" id="{27EEB697-C692-14C9-7340-AB23E2A6F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3187" y="2447550"/>
              <a:ext cx="2000188" cy="1925081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EE97E16-DE3C-1F25-B612-72671C894156}"/>
              </a:ext>
            </a:extLst>
          </p:cNvPr>
          <p:cNvGrpSpPr/>
          <p:nvPr/>
        </p:nvGrpSpPr>
        <p:grpSpPr>
          <a:xfrm>
            <a:off x="6842766" y="1783331"/>
            <a:ext cx="3249227" cy="2697448"/>
            <a:chOff x="4471386" y="1794653"/>
            <a:chExt cx="3249227" cy="269744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510001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‘ne’ as in o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ne</a:t>
              </a:r>
            </a:p>
          </p:txBody>
        </p:sp>
        <p:pic>
          <p:nvPicPr>
            <p:cNvPr id="8" name="Picture 7" descr="A picture containing text, building, outdoor, cement&#10;&#10;Description automatically generated">
              <a:extLst>
                <a:ext uri="{FF2B5EF4-FFF2-40B4-BE49-F238E27FC236}">
                  <a16:creationId xmlns:a16="http://schemas.microsoft.com/office/drawing/2014/main" id="{2481A014-A5B2-069F-FD17-D31F717338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94184" y="2436985"/>
              <a:ext cx="2472116" cy="186868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5ABB268-12B9-30E2-F7A3-B1E93E042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/n/ sound?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2740062" y="1930283"/>
            <a:ext cx="3048870" cy="3281524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knee</a:t>
              </a:r>
            </a:p>
          </p:txBody>
        </p:sp>
        <p:pic>
          <p:nvPicPr>
            <p:cNvPr id="3" name="Picture 2" descr="A picture containing outdoor, grass, tree, person&#10;&#10;Description automatically generated">
              <a:extLst>
                <a:ext uri="{FF2B5EF4-FFF2-40B4-BE49-F238E27FC236}">
                  <a16:creationId xmlns:a16="http://schemas.microsoft.com/office/drawing/2014/main" id="{693A7797-8E53-C7F8-5054-02760C7A77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5241" y="2708450"/>
              <a:ext cx="1825841" cy="228230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6262254" y="1916439"/>
            <a:ext cx="3297382" cy="3281524"/>
            <a:chOff x="6890327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90327" y="2105891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knock</a:t>
              </a:r>
            </a:p>
          </p:txBody>
        </p:sp>
        <p:pic>
          <p:nvPicPr>
            <p:cNvPr id="6" name="Picture 5" descr="A picture containing knocker, wooden, door&#10;&#10;Description automatically generated">
              <a:extLst>
                <a:ext uri="{FF2B5EF4-FFF2-40B4-BE49-F238E27FC236}">
                  <a16:creationId xmlns:a16="http://schemas.microsoft.com/office/drawing/2014/main" id="{3C870BBC-34FF-2573-88DE-9EDEB7124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26097" y="2660242"/>
              <a:ext cx="1825841" cy="23305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5ABB268-12B9-30E2-F7A3-B1E93E042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/n/ sound?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274617" y="5535416"/>
            <a:ext cx="9476509" cy="69893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+mj-lt"/>
              </a:rPr>
              <a:t>Unusually, the /n/ sound is spelt ‘kn’.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2740062" y="1930283"/>
            <a:ext cx="3048870" cy="3281524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rgbClr val="FFFF00"/>
                  </a:solidFill>
                </a:rPr>
                <a:t>kn</a:t>
              </a:r>
              <a:r>
                <a:rPr lang="en-GB" sz="3600" dirty="0">
                  <a:solidFill>
                    <a:schemeClr val="bg1"/>
                  </a:solidFill>
                </a:rPr>
                <a:t>ee</a:t>
              </a:r>
            </a:p>
          </p:txBody>
        </p:sp>
        <p:pic>
          <p:nvPicPr>
            <p:cNvPr id="3" name="Picture 2" descr="A picture containing outdoor, grass, tree, person&#10;&#10;Description automatically generated">
              <a:extLst>
                <a:ext uri="{FF2B5EF4-FFF2-40B4-BE49-F238E27FC236}">
                  <a16:creationId xmlns:a16="http://schemas.microsoft.com/office/drawing/2014/main" id="{693A7797-8E53-C7F8-5054-02760C7A77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5241" y="2708450"/>
              <a:ext cx="1825841" cy="228230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6262254" y="1916439"/>
            <a:ext cx="3297382" cy="3281524"/>
            <a:chOff x="6890327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90327" y="2105891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FF00"/>
                  </a:solidFill>
                </a:rPr>
                <a:t>kn</a:t>
              </a:r>
              <a:r>
                <a:rPr lang="en-GB" sz="3600" dirty="0">
                  <a:solidFill>
                    <a:schemeClr val="bg1"/>
                  </a:solidFill>
                </a:rPr>
                <a:t>ock</a:t>
              </a:r>
            </a:p>
          </p:txBody>
        </p:sp>
        <p:pic>
          <p:nvPicPr>
            <p:cNvPr id="6" name="Picture 5" descr="A picture containing knocker, wooden, door&#10;&#10;Description automatically generated">
              <a:extLst>
                <a:ext uri="{FF2B5EF4-FFF2-40B4-BE49-F238E27FC236}">
                  <a16:creationId xmlns:a16="http://schemas.microsoft.com/office/drawing/2014/main" id="{3C870BBC-34FF-2573-88DE-9EDEB7124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26097" y="2660242"/>
              <a:ext cx="1825841" cy="23305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637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DE7ECA9-7057-BA5A-C40F-AADE962F3D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 the /n/ sound can be formed using: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420C5BF-A962-1B18-0E38-F07B31E68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1382" y="5033420"/>
            <a:ext cx="7795491" cy="1250535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But we are looking at a </a:t>
            </a:r>
            <a:r>
              <a:rPr lang="en-GB" altLang="en-US" sz="3200" b="1" u="sng" dirty="0">
                <a:solidFill>
                  <a:schemeClr val="bg1"/>
                </a:solidFill>
                <a:latin typeface="+mj-lt"/>
              </a:rPr>
              <a:t>fourth</a:t>
            </a:r>
            <a:r>
              <a:rPr lang="en-GB" altLang="en-US" sz="32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way of spelling the /n/ sound...</a:t>
            </a:r>
            <a:endParaRPr lang="en-GB" altLang="en-US" sz="3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138787" y="2011282"/>
            <a:ext cx="3701143" cy="2697448"/>
            <a:chOff x="-1561" y="1794653"/>
            <a:chExt cx="3701143" cy="26974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n as in 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n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ight</a:t>
              </a:r>
              <a:endParaRPr lang="en-GB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3" name="Picture 2" descr="A close up of the moon&#10;&#10;Description automatically generated">
              <a:extLst>
                <a:ext uri="{FF2B5EF4-FFF2-40B4-BE49-F238E27FC236}">
                  <a16:creationId xmlns:a16="http://schemas.microsoft.com/office/drawing/2014/main" id="{27EEB697-C692-14C9-7340-AB23E2A6F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3187" y="2447550"/>
              <a:ext cx="2000188" cy="1925081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EE97E16-DE3C-1F25-B612-72671C894156}"/>
              </a:ext>
            </a:extLst>
          </p:cNvPr>
          <p:cNvGrpSpPr/>
          <p:nvPr/>
        </p:nvGrpSpPr>
        <p:grpSpPr>
          <a:xfrm>
            <a:off x="4409478" y="2011282"/>
            <a:ext cx="3249227" cy="2697448"/>
            <a:chOff x="4471386" y="1794653"/>
            <a:chExt cx="3249227" cy="269744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510001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ne as in o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ne</a:t>
              </a:r>
            </a:p>
          </p:txBody>
        </p:sp>
        <p:pic>
          <p:nvPicPr>
            <p:cNvPr id="8" name="Picture 7" descr="A picture containing text, building, outdoor, cement&#10;&#10;Description automatically generated">
              <a:extLst>
                <a:ext uri="{FF2B5EF4-FFF2-40B4-BE49-F238E27FC236}">
                  <a16:creationId xmlns:a16="http://schemas.microsoft.com/office/drawing/2014/main" id="{2481A014-A5B2-069F-FD17-D31F717338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94184" y="2436985"/>
              <a:ext cx="2472116" cy="1868686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7743D8E-99B7-5775-818F-5CDAF9A677B8}"/>
              </a:ext>
            </a:extLst>
          </p:cNvPr>
          <p:cNvGrpSpPr/>
          <p:nvPr/>
        </p:nvGrpSpPr>
        <p:grpSpPr>
          <a:xfrm>
            <a:off x="8228252" y="2064150"/>
            <a:ext cx="3280549" cy="2697448"/>
            <a:chOff x="2325950" y="1918549"/>
            <a:chExt cx="3252907" cy="3281524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921FA00B-D536-E2C6-9323-B4BA64372EA4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" name="Rounded Rectangle 12">
              <a:extLst>
                <a:ext uri="{FF2B5EF4-FFF2-40B4-BE49-F238E27FC236}">
                  <a16:creationId xmlns:a16="http://schemas.microsoft.com/office/drawing/2014/main" id="{1116B645-DF9A-886D-A0E9-6C6A5F5D9B25}"/>
                </a:ext>
              </a:extLst>
            </p:cNvPr>
            <p:cNvSpPr/>
            <p:nvPr/>
          </p:nvSpPr>
          <p:spPr>
            <a:xfrm>
              <a:off x="2325950" y="2152242"/>
              <a:ext cx="3252907" cy="50799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kn as in </a:t>
              </a:r>
              <a:r>
                <a:rPr lang="en-GB" sz="3200" b="1" u="sng" dirty="0">
                  <a:solidFill>
                    <a:schemeClr val="bg1"/>
                  </a:solidFill>
                </a:rPr>
                <a:t>kn</a:t>
              </a:r>
              <a:r>
                <a:rPr lang="en-GB" sz="3200" dirty="0">
                  <a:solidFill>
                    <a:schemeClr val="bg1"/>
                  </a:solidFill>
                </a:rPr>
                <a:t>ee</a:t>
              </a:r>
            </a:p>
          </p:txBody>
        </p:sp>
        <p:pic>
          <p:nvPicPr>
            <p:cNvPr id="18" name="Picture 17" descr="A picture containing outdoor, grass, tree, person&#10;&#10;Description automatically generated">
              <a:extLst>
                <a:ext uri="{FF2B5EF4-FFF2-40B4-BE49-F238E27FC236}">
                  <a16:creationId xmlns:a16="http://schemas.microsoft.com/office/drawing/2014/main" id="{BDDD6D77-2E7E-FC2F-2FDA-5B8BFB20B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5241" y="2708450"/>
              <a:ext cx="1825841" cy="2282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723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78C60456-0F30-939F-79E1-8DB0E615CA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/n/ sound?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6287630" y="1916439"/>
            <a:ext cx="3297382" cy="3281524"/>
            <a:chOff x="6915703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915703" y="2012220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gnaw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1F16024-A03A-1953-F451-F90939BB6AE6}"/>
              </a:ext>
            </a:extLst>
          </p:cNvPr>
          <p:cNvGrpSpPr/>
          <p:nvPr/>
        </p:nvGrpSpPr>
        <p:grpSpPr>
          <a:xfrm>
            <a:off x="3260436" y="1930283"/>
            <a:ext cx="2528496" cy="3281524"/>
            <a:chOff x="2740062" y="1930283"/>
            <a:chExt cx="3048870" cy="3281524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B7548C8-227D-CFD7-CF4C-8B35F7B2FCF0}"/>
                </a:ext>
              </a:extLst>
            </p:cNvPr>
            <p:cNvGrpSpPr/>
            <p:nvPr/>
          </p:nvGrpSpPr>
          <p:grpSpPr>
            <a:xfrm>
              <a:off x="2740062" y="1930283"/>
              <a:ext cx="3048870" cy="3281524"/>
              <a:chOff x="2325950" y="1918549"/>
              <a:chExt cx="3048870" cy="328152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386D275-8C10-5C81-AB25-C9A784C5467C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2427676" y="2152242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gnat</a:t>
                </a:r>
              </a:p>
            </p:txBody>
          </p:sp>
        </p:grpSp>
        <p:pic>
          <p:nvPicPr>
            <p:cNvPr id="5" name="Picture 4" descr="A close up of a fly&#10;&#10;Description automatically generated with medium confidence">
              <a:extLst>
                <a:ext uri="{FF2B5EF4-FFF2-40B4-BE49-F238E27FC236}">
                  <a16:creationId xmlns:a16="http://schemas.microsoft.com/office/drawing/2014/main" id="{EBDD273D-C9A3-48A6-3A99-1181BB5B8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91276" y="2964511"/>
              <a:ext cx="2346442" cy="1683303"/>
            </a:xfrm>
            <a:prstGeom prst="rect">
              <a:avLst/>
            </a:prstGeom>
          </p:spPr>
        </p:pic>
      </p:grpSp>
      <p:pic>
        <p:nvPicPr>
          <p:cNvPr id="12" name="Picture 11" descr="A dog lying on grass&#10;&#10;Description automatically generated with low confidence">
            <a:extLst>
              <a:ext uri="{FF2B5EF4-FFF2-40B4-BE49-F238E27FC236}">
                <a16:creationId xmlns:a16="http://schemas.microsoft.com/office/drawing/2014/main" id="{D30D50E2-0659-0649-A734-5E0E0BDA2B5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5079" y="2750112"/>
            <a:ext cx="1462485" cy="219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777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78C60456-0F30-939F-79E1-8DB0E615CA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/n/ sound?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274617" y="5535416"/>
            <a:ext cx="9476509" cy="69893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600" b="1" u="sng" dirty="0">
                <a:solidFill>
                  <a:schemeClr val="tx1"/>
                </a:solidFill>
                <a:latin typeface="+mj-lt"/>
              </a:rPr>
              <a:t>Very unusually </a:t>
            </a:r>
            <a:r>
              <a:rPr lang="en-GB" sz="3600" dirty="0">
                <a:solidFill>
                  <a:schemeClr val="tx1"/>
                </a:solidFill>
                <a:latin typeface="+mj-lt"/>
              </a:rPr>
              <a:t>the /n/ sound is spelt gn.</a:t>
            </a:r>
            <a:endParaRPr lang="en-GB" sz="3600" dirty="0">
              <a:solidFill>
                <a:schemeClr val="tx1"/>
              </a:solidFill>
              <a:latin typeface="+mj-lt"/>
              <a:ea typeface="Andika"/>
              <a:cs typeface="Andika"/>
            </a:endParaRP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6287630" y="1916439"/>
            <a:ext cx="3297382" cy="3281524"/>
            <a:chOff x="6915703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915703" y="2012220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FF00"/>
                  </a:solidFill>
                </a:rPr>
                <a:t>gn</a:t>
              </a:r>
              <a:r>
                <a:rPr lang="en-GB" sz="3600" dirty="0">
                  <a:solidFill>
                    <a:schemeClr val="bg1"/>
                  </a:solidFill>
                </a:rPr>
                <a:t>aw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1F16024-A03A-1953-F451-F90939BB6AE6}"/>
              </a:ext>
            </a:extLst>
          </p:cNvPr>
          <p:cNvGrpSpPr/>
          <p:nvPr/>
        </p:nvGrpSpPr>
        <p:grpSpPr>
          <a:xfrm>
            <a:off x="3260436" y="1930283"/>
            <a:ext cx="2528496" cy="3281524"/>
            <a:chOff x="2740062" y="1930283"/>
            <a:chExt cx="3048870" cy="3281524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B7548C8-227D-CFD7-CF4C-8B35F7B2FCF0}"/>
                </a:ext>
              </a:extLst>
            </p:cNvPr>
            <p:cNvGrpSpPr/>
            <p:nvPr/>
          </p:nvGrpSpPr>
          <p:grpSpPr>
            <a:xfrm>
              <a:off x="2740062" y="1930283"/>
              <a:ext cx="3048870" cy="3281524"/>
              <a:chOff x="2325950" y="1918549"/>
              <a:chExt cx="3048870" cy="328152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386D275-8C10-5C81-AB25-C9A784C5467C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2427676" y="2152242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600" dirty="0">
                    <a:solidFill>
                      <a:srgbClr val="FFFF00"/>
                    </a:solidFill>
                  </a:rPr>
                  <a:t>gn</a:t>
                </a:r>
                <a:r>
                  <a:rPr lang="en-GB" sz="3600" dirty="0">
                    <a:solidFill>
                      <a:schemeClr val="bg1"/>
                    </a:solidFill>
                  </a:rPr>
                  <a:t>at</a:t>
                </a:r>
              </a:p>
            </p:txBody>
          </p:sp>
        </p:grpSp>
        <p:pic>
          <p:nvPicPr>
            <p:cNvPr id="5" name="Picture 4" descr="A close up of a fly&#10;&#10;Description automatically generated with medium confidence">
              <a:extLst>
                <a:ext uri="{FF2B5EF4-FFF2-40B4-BE49-F238E27FC236}">
                  <a16:creationId xmlns:a16="http://schemas.microsoft.com/office/drawing/2014/main" id="{EBDD273D-C9A3-48A6-3A99-1181BB5B8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91276" y="2964511"/>
              <a:ext cx="2346442" cy="1683303"/>
            </a:xfrm>
            <a:prstGeom prst="rect">
              <a:avLst/>
            </a:prstGeom>
          </p:spPr>
        </p:pic>
      </p:grpSp>
      <p:pic>
        <p:nvPicPr>
          <p:cNvPr id="12" name="Picture 11" descr="A dog lying on grass&#10;&#10;Description automatically generated with low confidence">
            <a:extLst>
              <a:ext uri="{FF2B5EF4-FFF2-40B4-BE49-F238E27FC236}">
                <a16:creationId xmlns:a16="http://schemas.microsoft.com/office/drawing/2014/main" id="{D30D50E2-0659-0649-A734-5E0E0BDA2B5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5079" y="2750112"/>
            <a:ext cx="1462485" cy="219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54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1992</Words>
  <Application>Microsoft Office PowerPoint</Application>
  <PresentationFormat>Widescreen</PresentationFormat>
  <Paragraphs>224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Scrambler has been scrambling!!!</vt:lpstr>
      <vt:lpstr>The /n/ sound  spelt kn and gn.</vt:lpstr>
      <vt:lpstr>The /n/ sound can be formed using: </vt:lpstr>
      <vt:lpstr>PowerPoint Presentation</vt:lpstr>
      <vt:lpstr>PowerPoint Presentation</vt:lpstr>
      <vt:lpstr>So the /n/ sound can be formed using: </vt:lpstr>
      <vt:lpstr>PowerPoint Presentation</vt:lpstr>
      <vt:lpstr>PowerPoint Presentation</vt:lpstr>
      <vt:lpstr>So the /n/ sound can be formed using: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47</cp:revision>
  <dcterms:created xsi:type="dcterms:W3CDTF">2022-05-31T09:42:07Z</dcterms:created>
  <dcterms:modified xsi:type="dcterms:W3CDTF">2025-12-08T16:30:17Z</dcterms:modified>
</cp:coreProperties>
</file>