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9"/>
  </p:notesMasterIdLst>
  <p:sldIdLst>
    <p:sldId id="390" r:id="rId2"/>
    <p:sldId id="389" r:id="rId3"/>
    <p:sldId id="274" r:id="rId4"/>
    <p:sldId id="269" r:id="rId5"/>
    <p:sldId id="272" r:id="rId6"/>
    <p:sldId id="279" r:id="rId7"/>
    <p:sldId id="308" r:id="rId8"/>
    <p:sldId id="296" r:id="rId9"/>
    <p:sldId id="298" r:id="rId10"/>
    <p:sldId id="299" r:id="rId11"/>
    <p:sldId id="301" r:id="rId12"/>
    <p:sldId id="303" r:id="rId13"/>
    <p:sldId id="305" r:id="rId14"/>
    <p:sldId id="306" r:id="rId15"/>
    <p:sldId id="371" r:id="rId16"/>
    <p:sldId id="372" r:id="rId17"/>
    <p:sldId id="379" r:id="rId18"/>
    <p:sldId id="259" r:id="rId19"/>
    <p:sldId id="380" r:id="rId20"/>
    <p:sldId id="381" r:id="rId21"/>
    <p:sldId id="382" r:id="rId22"/>
    <p:sldId id="383" r:id="rId23"/>
    <p:sldId id="360" r:id="rId24"/>
    <p:sldId id="361" r:id="rId25"/>
    <p:sldId id="362" r:id="rId26"/>
    <p:sldId id="363" r:id="rId27"/>
    <p:sldId id="270" r:id="rId28"/>
  </p:sldIdLst>
  <p:sldSz cx="12192000" cy="6858000"/>
  <p:notesSz cx="6858000" cy="9144000"/>
  <p:embeddedFontLst>
    <p:embeddedFont>
      <p:font typeface="Andika" panose="02000000000000000000" pitchFamily="2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49AC8E-4C63-49D2-92E9-CC225184D02D}" v="2" dt="2025-12-08T16:31:46.9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tableStyles" Target="tableStyles.xml"/><Relationship Id="rId40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6:31:46.973" v="2"/>
      <pc:docMkLst>
        <pc:docMk/>
      </pc:docMkLst>
      <pc:sldChg chg="addSp modSp modAnim">
        <pc:chgData name="Glen Jones" userId="e846aaca-4b24-4b13-b0d0-f2308e16b284" providerId="ADAL" clId="{ED47ACC3-9597-4D89-A1DC-43CF280EF274}" dt="2025-12-08T16:31:46.973" v="2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6:31:46.973" v="2"/>
          <ac:spMkLst>
            <pc:docMk/>
            <pc:sldMk cId="0" sldId="270"/>
            <ac:spMk id="2" creationId="{0B474435-8522-D9B2-89A8-3633C066AAAC}"/>
          </ac:spMkLst>
        </pc:spChg>
      </pc:sldChg>
      <pc:sldChg chg="del">
        <pc:chgData name="Glen Jones" userId="e846aaca-4b24-4b13-b0d0-f2308e16b284" providerId="ADAL" clId="{ED47ACC3-9597-4D89-A1DC-43CF280EF274}" dt="2025-12-08T16:29:54.567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6:29:53.382" v="0"/>
        <pc:sldMkLst>
          <pc:docMk/>
          <pc:sldMk cId="461087981" sldId="39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060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hape, background pattern&#10;&#10;Description automatically generated">
            <a:extLst>
              <a:ext uri="{FF2B5EF4-FFF2-40B4-BE49-F238E27FC236}">
                <a16:creationId xmlns:a16="http://schemas.microsoft.com/office/drawing/2014/main" id="{CADDFC0B-161F-9BA5-D9F4-0A20B6E1F0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parachute failed to open.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para</a:t>
            </a:r>
            <a:r>
              <a:rPr lang="en-GB" sz="8000" dirty="0">
                <a:solidFill>
                  <a:srgbClr val="7030A0"/>
                </a:solidFill>
              </a:rPr>
              <a:t>ch</a:t>
            </a:r>
            <a:r>
              <a:rPr lang="en-GB" sz="8000" dirty="0">
                <a:solidFill>
                  <a:schemeClr val="bg1"/>
                </a:solidFill>
              </a:rPr>
              <a:t>ute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E60814-0FD9-5D76-454D-6D28F2B841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238" y="2427485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5290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0B3E161-5C30-41C8-4F16-360586C4FF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slid quickly down the chute into the water.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</a:rPr>
              <a:t>ch</a:t>
            </a:r>
            <a:r>
              <a:rPr lang="en-GB" sz="8000" dirty="0">
                <a:solidFill>
                  <a:schemeClr val="bg1"/>
                </a:solidFill>
              </a:rPr>
              <a:t>ute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969" y="1720715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5662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31885B5F-E39D-0281-C2F2-5154FBF830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champagne cork bounced off the ceiling.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</a:rPr>
              <a:t>ch</a:t>
            </a:r>
            <a:r>
              <a:rPr lang="en-GB" sz="8000" dirty="0">
                <a:solidFill>
                  <a:schemeClr val="bg1"/>
                </a:solidFill>
              </a:rPr>
              <a:t>ampagne</a:t>
            </a:r>
          </a:p>
        </p:txBody>
      </p:sp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E3D9F07E-DE7F-3958-7626-44FA0F5C994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89022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803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F30266AF-FB3C-3ACE-2201-442A5EA2F1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Did the cork ricochet off the wall?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rico</a:t>
            </a:r>
            <a:r>
              <a:rPr lang="en-GB" sz="8000" dirty="0">
                <a:solidFill>
                  <a:srgbClr val="7030A0"/>
                </a:solidFill>
              </a:rPr>
              <a:t>ch</a:t>
            </a:r>
            <a:r>
              <a:rPr lang="en-GB" sz="8000" dirty="0">
                <a:solidFill>
                  <a:schemeClr val="bg1"/>
                </a:solidFill>
              </a:rPr>
              <a:t>et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328D6CB-6E18-212E-0E1E-AA20B9DC44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4180" y="2161155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4026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9535495-D181-E51A-E822-35B4BB665B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Is that man wearing a false moustache?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mousta</a:t>
            </a:r>
            <a:r>
              <a:rPr lang="en-GB" sz="8000" dirty="0">
                <a:solidFill>
                  <a:srgbClr val="7030A0"/>
                </a:solidFill>
              </a:rPr>
              <a:t>ch</a:t>
            </a:r>
            <a:r>
              <a:rPr lang="en-GB" sz="8000" dirty="0">
                <a:solidFill>
                  <a:schemeClr val="bg1"/>
                </a:solidFill>
              </a:rPr>
              <a:t>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2189536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1354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One day, Emile and Aimee received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 mysterious broshure in the mail.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One day, Emile and Aimee received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 mysterious brochure in the mail.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One day, Emile and Aimee received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 mysterious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brochure</a:t>
            </a:r>
            <a:r>
              <a:rPr lang="en-GB" sz="3200" dirty="0">
                <a:solidFill>
                  <a:schemeClr val="bg1"/>
                </a:solidFill>
              </a:rPr>
              <a:t> in the mail. 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9C0320-7A6C-6AE2-7658-DF1BAFAE31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D4381DF8-7966-61B7-3812-C5485117C9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9CF99B98-E28E-1166-670D-90DC8C50F4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1524552-03B8-EAD4-16D4-D4595A47DEC0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D7B4ED5-0F2C-BFDD-83F8-95A126FA596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2137862-CB36-D571-79AB-6441E3FD4B7F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 dreamed of becoming the best shef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in the entire universe.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18D543C-E208-37C2-B08D-11A4E7070E1B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4DB5E1C-D519-040E-7750-B1A467219DB8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8A26694E-214B-D7EF-6B98-B52F3925081E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 dreamed of becoming the best chef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in the entire universe.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5A3F9B-6C37-D84E-1A5E-139B96C4E783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 dreamed of becoming the best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chef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in the entire universe.</a:t>
            </a:r>
          </a:p>
        </p:txBody>
      </p:sp>
    </p:spTree>
    <p:extLst>
      <p:ext uri="{BB962C8B-B14F-4D97-AF65-F5344CB8AC3E}">
        <p14:creationId xmlns:p14="http://schemas.microsoft.com/office/powerpoint/2010/main" val="1814205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76248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/sh/ spelt &lt;sh&gt;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954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share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954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chef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587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shoot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954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brochure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954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shout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587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chalet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587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fish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2587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chute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809464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/sh/ spelt &lt;ch&gt;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7960806" y="2458046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cartoon character with wings&#10;&#10;Description automatically generated">
            <a:extLst>
              <a:ext uri="{FF2B5EF4-FFF2-40B4-BE49-F238E27FC236}">
                <a16:creationId xmlns:a16="http://schemas.microsoft.com/office/drawing/2014/main" id="{BF4E19AC-A92F-FA41-8C05-29D5C05364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83" y="289166"/>
            <a:ext cx="1502305" cy="2015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59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24922 -0.015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61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-0.0071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66406 -0.1219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03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8099 -0.0069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45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66549 -0.0152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87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53386 -0.0069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3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24857 0.1094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53164 -0.0150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76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96FA46E8-9366-6E7B-94A1-F0B942DFB8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3AD360-928C-4BCB-12A6-3E41607194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485" y="1463039"/>
            <a:ext cx="11783027" cy="5144183"/>
          </a:xfrm>
          <a:prstGeom prst="roundRect">
            <a:avLst>
              <a:gd name="adj" fmla="val 604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sz="2200" dirty="0"/>
              <a:t>Far away on Planet Zog, there was an alien named Emile and his trusty robotic friend, Aimee. Emile loved adventure, and one day, he found a shiny brochure titled "The Great Galactic Treasure Hunt!" It showed a hidden treasure waiting to be found on a snowy mountain. “Let’s go find it!” Emile said, his antennas bouncing with excitement.</a:t>
            </a:r>
          </a:p>
          <a:p>
            <a:pPr marL="0" indent="0">
              <a:buNone/>
            </a:pPr>
            <a:r>
              <a:rPr lang="en-GB" sz="2200" dirty="0"/>
              <a:t>They packed their supplies and flew to the icy mountain, where they stayed in a cozy alien chalet. The chalet was run by a friendly alien chef with a big, curly moustache. “You’ll need a special parachute to get to the treasure,” said the chef, pointing to a giant chute carved into the side of the mountain.</a:t>
            </a:r>
          </a:p>
          <a:p>
            <a:pPr marL="0" indent="0">
              <a:buNone/>
            </a:pPr>
            <a:r>
              <a:rPr lang="en-GB" sz="2200" dirty="0"/>
              <a:t>The next day, Emile and Aimee strapped on their parachute and slid down the icy chute. “Wheee!” Emile shouted as they zoomed down. Suddenly, a snowball ricocheted off a rock and nearly hit them. “Whoa, that was close!” said Aimee, her sensors buzzing.</a:t>
            </a:r>
          </a:p>
          <a:p>
            <a:pPr marL="0" indent="0">
              <a:buNone/>
            </a:pPr>
            <a:r>
              <a:rPr lang="en-GB" sz="2200" dirty="0"/>
              <a:t>At the bottom of the chute, they found an ancient machine guarding the treasure. It beeped and whirred. “To pass, you must solve my riddle!” it said in a robotic voice. Emile scratched his head, and Aimee calculated quickly. Together, they solved the riddle, and the machine opened the treasure chest.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487169F-4F10-B3B8-1574-E7BEF3B5A25B}"/>
              </a:ext>
            </a:extLst>
          </p:cNvPr>
          <p:cNvSpPr txBox="1">
            <a:spLocks/>
          </p:cNvSpPr>
          <p:nvPr/>
        </p:nvSpPr>
        <p:spPr>
          <a:xfrm>
            <a:off x="204485" y="250777"/>
            <a:ext cx="11783027" cy="1081912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How many words can you spot that have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/sh/ sound spelt &lt;ch&gt;?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1797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DA6215-377A-4317-2187-E2DE417E3A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B00DFCEB-71A5-CA32-A3C3-444ECA8084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5B2E2E-D9FA-3AD6-D3D1-67F5148B6F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485" y="1463039"/>
            <a:ext cx="11783027" cy="5144183"/>
          </a:xfrm>
          <a:prstGeom prst="roundRect">
            <a:avLst>
              <a:gd name="adj" fmla="val 604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sz="2200" dirty="0"/>
              <a:t>Far away on Planet Zog, there was an alien named Emile and his trusty robotic friend, Aimee. Emile loved adventure, and one day, he found a shiny </a:t>
            </a:r>
            <a:r>
              <a:rPr lang="en-GB" sz="2200" b="1" u="sng" dirty="0">
                <a:solidFill>
                  <a:srgbClr val="7030A0"/>
                </a:solidFill>
              </a:rPr>
              <a:t>brochure</a:t>
            </a:r>
            <a:r>
              <a:rPr lang="en-GB" sz="2200" dirty="0"/>
              <a:t> titled "The Great Galactic Treasure Hunt!" It showed a hidden treasure waiting to be found on a snowy mountain. “Let’s go find it!” Emile said, his antennas bouncing with excitement.</a:t>
            </a:r>
          </a:p>
          <a:p>
            <a:pPr marL="0" indent="0">
              <a:buNone/>
            </a:pPr>
            <a:r>
              <a:rPr lang="en-GB" sz="2200" dirty="0"/>
              <a:t>They packed their supplies and flew to the icy mountain, where they stayed in a cozy alien chalet. The chalet was run by a friendly alien chef with a big, curly moustache. “You’ll need a special parachute to get to the treasure,” said the chef, pointing to a giant chute carved into the side of the mountain.</a:t>
            </a:r>
          </a:p>
          <a:p>
            <a:pPr marL="0" indent="0">
              <a:buNone/>
            </a:pPr>
            <a:r>
              <a:rPr lang="en-GB" sz="2200" dirty="0"/>
              <a:t>The next day, Emile and Aimee strapped on their parachute and slid down the icy chute. “Wheee!” Emile shouted as they zoomed down. Suddenly, a snowball ricocheted off a rock and nearly hit them. “Whoa, that was close!” said Aimee, her sensors buzzing.</a:t>
            </a:r>
          </a:p>
          <a:p>
            <a:pPr marL="0" indent="0">
              <a:buNone/>
            </a:pPr>
            <a:r>
              <a:rPr lang="en-GB" sz="2200" dirty="0"/>
              <a:t>At the bottom of the chute, they found an ancient machine guarding the treasure. It beeped and whirred. “To pass, you must solve my riddle!” it said in a robotic voice. Emile scratched his head, and Aimee calculated quickly. Together, they solved the riddle, and the machine opened the treasure chest.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B213366-D9FA-9633-AEBD-2B047A572A3B}"/>
              </a:ext>
            </a:extLst>
          </p:cNvPr>
          <p:cNvSpPr txBox="1">
            <a:spLocks/>
          </p:cNvSpPr>
          <p:nvPr/>
        </p:nvSpPr>
        <p:spPr>
          <a:xfrm>
            <a:off x="204485" y="250777"/>
            <a:ext cx="11783027" cy="1081912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How many words can you spot that have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/sh/ sound spelt &lt;ch&gt;?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82465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6" name="Picture 5" descr="A close-up of a road sign&#10;&#10;AI-generated content may be incorrect.">
            <a:extLst>
              <a:ext uri="{FF2B5EF4-FFF2-40B4-BE49-F238E27FC236}">
                <a16:creationId xmlns:a16="http://schemas.microsoft.com/office/drawing/2014/main" id="{F4484E53-46AB-7B03-7909-48C703F7A1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1755" y="1925184"/>
            <a:ext cx="7513289" cy="4207442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39642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0981C8-D718-9916-42D5-9C416BE15C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9C880437-7144-9399-6701-BA2E583ECC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01782A-466E-41D1-F369-AD4931B8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485" y="1463039"/>
            <a:ext cx="11783027" cy="5144183"/>
          </a:xfrm>
          <a:prstGeom prst="roundRect">
            <a:avLst>
              <a:gd name="adj" fmla="val 604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sz="2200" dirty="0"/>
              <a:t>Far away on Planet Zog, there was an alien named Emile and his trusty robotic friend, Aimee. Emile loved adventure, and one day, he found a shiny </a:t>
            </a:r>
            <a:r>
              <a:rPr lang="en-GB" sz="2200" b="1" u="sng" dirty="0">
                <a:solidFill>
                  <a:srgbClr val="7030A0"/>
                </a:solidFill>
              </a:rPr>
              <a:t>brochure</a:t>
            </a:r>
            <a:r>
              <a:rPr lang="en-GB" sz="2200" dirty="0"/>
              <a:t> titled "The Great Galactic Treasure Hunt!" It showed a hidden treasure waiting to be found on a snowy mountain. “Let’s go find it!” Emile said, his antennas bouncing with excitement.</a:t>
            </a:r>
          </a:p>
          <a:p>
            <a:pPr marL="0" indent="0">
              <a:buNone/>
            </a:pPr>
            <a:r>
              <a:rPr lang="en-GB" sz="2200" dirty="0"/>
              <a:t>They packed their supplies and flew to the icy mountain, where they stayed in a cozy alien </a:t>
            </a:r>
            <a:r>
              <a:rPr lang="en-GB" sz="2200" b="1" u="sng" dirty="0">
                <a:solidFill>
                  <a:srgbClr val="7030A0"/>
                </a:solidFill>
              </a:rPr>
              <a:t>chalet</a:t>
            </a:r>
            <a:r>
              <a:rPr lang="en-GB" sz="2200" dirty="0"/>
              <a:t>. The </a:t>
            </a:r>
            <a:r>
              <a:rPr lang="en-GB" sz="2200" b="1" u="sng" dirty="0">
                <a:solidFill>
                  <a:srgbClr val="7030A0"/>
                </a:solidFill>
              </a:rPr>
              <a:t>chalet</a:t>
            </a:r>
            <a:r>
              <a:rPr lang="en-GB" sz="2200" dirty="0"/>
              <a:t> was run by a friendly alien </a:t>
            </a:r>
            <a:r>
              <a:rPr lang="en-GB" sz="2200" b="1" u="sng" dirty="0">
                <a:solidFill>
                  <a:srgbClr val="7030A0"/>
                </a:solidFill>
              </a:rPr>
              <a:t>chef</a:t>
            </a:r>
            <a:r>
              <a:rPr lang="en-GB" sz="2200" dirty="0"/>
              <a:t> with a big, curly </a:t>
            </a:r>
            <a:r>
              <a:rPr lang="en-GB" sz="2200" b="1" u="sng" dirty="0">
                <a:solidFill>
                  <a:srgbClr val="7030A0"/>
                </a:solidFill>
              </a:rPr>
              <a:t>moustache</a:t>
            </a:r>
            <a:r>
              <a:rPr lang="en-GB" sz="2200" dirty="0"/>
              <a:t>. “You’ll need a special </a:t>
            </a:r>
            <a:r>
              <a:rPr lang="en-GB" sz="2200" b="1" u="sng" dirty="0">
                <a:solidFill>
                  <a:srgbClr val="7030A0"/>
                </a:solidFill>
              </a:rPr>
              <a:t>parachute</a:t>
            </a:r>
            <a:r>
              <a:rPr lang="en-GB" sz="2200" dirty="0"/>
              <a:t> to get to the treasure,” said the </a:t>
            </a:r>
            <a:r>
              <a:rPr lang="en-GB" sz="2200" b="1" u="sng" dirty="0">
                <a:solidFill>
                  <a:srgbClr val="7030A0"/>
                </a:solidFill>
              </a:rPr>
              <a:t>chef</a:t>
            </a:r>
            <a:r>
              <a:rPr lang="en-GB" sz="2200" dirty="0"/>
              <a:t>, pointing to a giant </a:t>
            </a:r>
            <a:r>
              <a:rPr lang="en-GB" sz="2200" b="1" u="sng" dirty="0">
                <a:solidFill>
                  <a:srgbClr val="7030A0"/>
                </a:solidFill>
              </a:rPr>
              <a:t>chute</a:t>
            </a:r>
            <a:r>
              <a:rPr lang="en-GB" sz="2200" dirty="0"/>
              <a:t> carved into the side of the mountain.</a:t>
            </a:r>
          </a:p>
          <a:p>
            <a:pPr marL="0" indent="0">
              <a:buNone/>
            </a:pPr>
            <a:r>
              <a:rPr lang="en-GB" sz="2200" dirty="0"/>
              <a:t>The next day, Emile and Aimee strapped on their parachute and slid down the icy chute. “Wheee!” Emile shouted as they zoomed down. Suddenly, a snowball ricocheted off a rock and nearly hit them. “Whoa, that was close!” said Aimee, her sensors buzzing.</a:t>
            </a:r>
          </a:p>
          <a:p>
            <a:pPr marL="0" indent="0">
              <a:buNone/>
            </a:pPr>
            <a:r>
              <a:rPr lang="en-GB" sz="2200" dirty="0"/>
              <a:t>At the bottom of the chute, they found an ancient machine guarding the treasure. It beeped and whirred. “To pass, you must solve my riddle!” it said in a robotic voice. Emile scratched his head, and Aimee calculated quickly. Together, they solved the riddle, and the machine opened the treasure chest.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9657B6A-3674-9956-B1D0-631F0A866C02}"/>
              </a:ext>
            </a:extLst>
          </p:cNvPr>
          <p:cNvSpPr txBox="1">
            <a:spLocks/>
          </p:cNvSpPr>
          <p:nvPr/>
        </p:nvSpPr>
        <p:spPr>
          <a:xfrm>
            <a:off x="204485" y="250777"/>
            <a:ext cx="11783027" cy="1081912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How many words can you spot that have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/sh/ sound spelt &lt;ch&gt;?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9848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F284C8-4D0B-72DD-85EE-7737C27715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A777525B-6810-76EE-DD56-1501F5A8B6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13CD8-158F-3F6A-E263-3990F51D91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485" y="1463039"/>
            <a:ext cx="11879939" cy="5144183"/>
          </a:xfrm>
          <a:prstGeom prst="roundRect">
            <a:avLst>
              <a:gd name="adj" fmla="val 604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sz="2200" dirty="0"/>
              <a:t>Far away on Planet Zog, there was an alien named Emile and his trusty robotic friend, Aimee. Emile loved adventure, and one day, he found a shiny </a:t>
            </a:r>
            <a:r>
              <a:rPr lang="en-GB" sz="2200" b="1" u="sng" dirty="0">
                <a:solidFill>
                  <a:srgbClr val="7030A0"/>
                </a:solidFill>
              </a:rPr>
              <a:t>brochure</a:t>
            </a:r>
            <a:r>
              <a:rPr lang="en-GB" sz="2200" dirty="0"/>
              <a:t> titled "The Great Galactic Treasure Hunt!" It showed a hidden treasure waiting to be found on a snowy mountain. “Let’s go find it!” Emile said, his antennas bouncing with excitement.</a:t>
            </a:r>
          </a:p>
          <a:p>
            <a:pPr marL="0" indent="0">
              <a:buNone/>
            </a:pPr>
            <a:r>
              <a:rPr lang="en-GB" sz="2200" dirty="0"/>
              <a:t>They packed their supplies and flew to the icy mountain, where they stayed in a cozy alien </a:t>
            </a:r>
            <a:r>
              <a:rPr lang="en-GB" sz="2200" b="1" u="sng" dirty="0">
                <a:solidFill>
                  <a:srgbClr val="7030A0"/>
                </a:solidFill>
              </a:rPr>
              <a:t>chalet</a:t>
            </a:r>
            <a:r>
              <a:rPr lang="en-GB" sz="2200" dirty="0"/>
              <a:t>. The </a:t>
            </a:r>
            <a:r>
              <a:rPr lang="en-GB" sz="2200" b="1" u="sng" dirty="0">
                <a:solidFill>
                  <a:srgbClr val="7030A0"/>
                </a:solidFill>
              </a:rPr>
              <a:t>chalet</a:t>
            </a:r>
            <a:r>
              <a:rPr lang="en-GB" sz="2200" dirty="0"/>
              <a:t> was run by a friendly alien </a:t>
            </a:r>
            <a:r>
              <a:rPr lang="en-GB" sz="2200" b="1" u="sng" dirty="0">
                <a:solidFill>
                  <a:srgbClr val="7030A0"/>
                </a:solidFill>
              </a:rPr>
              <a:t>chef</a:t>
            </a:r>
            <a:r>
              <a:rPr lang="en-GB" sz="2200" dirty="0"/>
              <a:t> with a big, curly </a:t>
            </a:r>
            <a:r>
              <a:rPr lang="en-GB" sz="2200" b="1" u="sng" dirty="0">
                <a:solidFill>
                  <a:srgbClr val="7030A0"/>
                </a:solidFill>
              </a:rPr>
              <a:t>moustache</a:t>
            </a:r>
            <a:r>
              <a:rPr lang="en-GB" sz="2200" dirty="0"/>
              <a:t>. “You’ll need a special </a:t>
            </a:r>
            <a:r>
              <a:rPr lang="en-GB" sz="2200" b="1" u="sng" dirty="0">
                <a:solidFill>
                  <a:srgbClr val="7030A0"/>
                </a:solidFill>
              </a:rPr>
              <a:t>parachute</a:t>
            </a:r>
            <a:r>
              <a:rPr lang="en-GB" sz="2200" dirty="0"/>
              <a:t> to get to the treasure,” said the </a:t>
            </a:r>
            <a:r>
              <a:rPr lang="en-GB" sz="2200" b="1" u="sng" dirty="0">
                <a:solidFill>
                  <a:srgbClr val="7030A0"/>
                </a:solidFill>
              </a:rPr>
              <a:t>chef</a:t>
            </a:r>
            <a:r>
              <a:rPr lang="en-GB" sz="2200" dirty="0"/>
              <a:t>, pointing to a giant </a:t>
            </a:r>
            <a:r>
              <a:rPr lang="en-GB" sz="2200" b="1" u="sng" dirty="0">
                <a:solidFill>
                  <a:srgbClr val="7030A0"/>
                </a:solidFill>
              </a:rPr>
              <a:t>chute</a:t>
            </a:r>
            <a:r>
              <a:rPr lang="en-GB" sz="2200" dirty="0"/>
              <a:t> carved into the side of the mountain.</a:t>
            </a:r>
          </a:p>
          <a:p>
            <a:pPr marL="0" indent="0">
              <a:buNone/>
            </a:pPr>
            <a:r>
              <a:rPr lang="en-GB" sz="2200" dirty="0"/>
              <a:t>The next day, Emile and Aimee strapped on their </a:t>
            </a:r>
            <a:r>
              <a:rPr lang="en-GB" sz="2200" b="1" u="sng" dirty="0">
                <a:solidFill>
                  <a:srgbClr val="7030A0"/>
                </a:solidFill>
              </a:rPr>
              <a:t>parachute</a:t>
            </a:r>
            <a:r>
              <a:rPr lang="en-GB" sz="2200" dirty="0"/>
              <a:t> and slid down the icy </a:t>
            </a:r>
            <a:r>
              <a:rPr lang="en-GB" sz="2200" b="1" u="sng" dirty="0">
                <a:solidFill>
                  <a:srgbClr val="7030A0"/>
                </a:solidFill>
              </a:rPr>
              <a:t>chute</a:t>
            </a:r>
            <a:r>
              <a:rPr lang="en-GB" sz="2200" dirty="0"/>
              <a:t>. “Wheee!” Emile shouted as they zoomed down. Suddenly, a snowball </a:t>
            </a:r>
            <a:r>
              <a:rPr lang="en-GB" sz="2200" b="1" u="sng" dirty="0">
                <a:solidFill>
                  <a:srgbClr val="7030A0"/>
                </a:solidFill>
              </a:rPr>
              <a:t>ricocheted</a:t>
            </a:r>
            <a:r>
              <a:rPr lang="en-GB" sz="2200" dirty="0"/>
              <a:t> off a rock and nearly hit them. “Whoa, that was close!” said Aimee, her sensors buzzing.</a:t>
            </a:r>
          </a:p>
          <a:p>
            <a:pPr marL="0" indent="0">
              <a:buNone/>
            </a:pPr>
            <a:r>
              <a:rPr lang="en-GB" sz="2200" dirty="0"/>
              <a:t>At the bottom of the chute, they found an ancient machine guarding the treasure. It beeped and whirred. “To pass, you must solve my riddle!” it said in a robotic voice. Emile scratched his head, and Aimee calculated quickly. Together, they solved the riddle, and the machine opened the treasure chest.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917A03F-747F-6198-7D4A-A3278B694FBB}"/>
              </a:ext>
            </a:extLst>
          </p:cNvPr>
          <p:cNvSpPr txBox="1">
            <a:spLocks/>
          </p:cNvSpPr>
          <p:nvPr/>
        </p:nvSpPr>
        <p:spPr>
          <a:xfrm>
            <a:off x="204485" y="250777"/>
            <a:ext cx="11783027" cy="1081912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How many words can you spot that have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/sh/ sound spelt &lt;ch&gt;?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38336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E4A78B-F309-4AD3-EFF5-9ADC6BEFA7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BCE43959-A627-14B0-644E-F08ABABDAA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853D56-7004-1904-829D-78293DB41F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485" y="1463039"/>
            <a:ext cx="11879939" cy="5144183"/>
          </a:xfrm>
          <a:prstGeom prst="roundRect">
            <a:avLst>
              <a:gd name="adj" fmla="val 604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sz="2200" dirty="0"/>
              <a:t>Far away on Planet Zog, there was an alien named Emile and his trusty robotic friend, Aimee. Emile loved adventure, and one day, he found a shiny </a:t>
            </a:r>
            <a:r>
              <a:rPr lang="en-GB" sz="2200" b="1" u="sng" dirty="0">
                <a:solidFill>
                  <a:srgbClr val="7030A0"/>
                </a:solidFill>
              </a:rPr>
              <a:t>brochure</a:t>
            </a:r>
            <a:r>
              <a:rPr lang="en-GB" sz="2200" dirty="0"/>
              <a:t> titled "The Great Galactic Treasure Hunt!" It showed a hidden treasure waiting to be found on a snowy mountain. “Let’s go find it!” Emile said, his antennas bouncing with excitement.</a:t>
            </a:r>
          </a:p>
          <a:p>
            <a:pPr marL="0" indent="0">
              <a:buNone/>
            </a:pPr>
            <a:r>
              <a:rPr lang="en-GB" sz="2200" dirty="0"/>
              <a:t>They packed their supplies and flew to the icy mountain, where they stayed in a cozy alien </a:t>
            </a:r>
            <a:r>
              <a:rPr lang="en-GB" sz="2200" b="1" u="sng" dirty="0">
                <a:solidFill>
                  <a:srgbClr val="7030A0"/>
                </a:solidFill>
              </a:rPr>
              <a:t>chalet</a:t>
            </a:r>
            <a:r>
              <a:rPr lang="en-GB" sz="2200" dirty="0"/>
              <a:t>. The </a:t>
            </a:r>
            <a:r>
              <a:rPr lang="en-GB" sz="2200" b="1" u="sng" dirty="0">
                <a:solidFill>
                  <a:srgbClr val="7030A0"/>
                </a:solidFill>
              </a:rPr>
              <a:t>chalet</a:t>
            </a:r>
            <a:r>
              <a:rPr lang="en-GB" sz="2200" dirty="0"/>
              <a:t> was run by a friendly alien </a:t>
            </a:r>
            <a:r>
              <a:rPr lang="en-GB" sz="2200" b="1" u="sng" dirty="0">
                <a:solidFill>
                  <a:srgbClr val="7030A0"/>
                </a:solidFill>
              </a:rPr>
              <a:t>chef</a:t>
            </a:r>
            <a:r>
              <a:rPr lang="en-GB" sz="2200" dirty="0"/>
              <a:t> with a big, curly </a:t>
            </a:r>
            <a:r>
              <a:rPr lang="en-GB" sz="2200" b="1" u="sng" dirty="0">
                <a:solidFill>
                  <a:srgbClr val="7030A0"/>
                </a:solidFill>
              </a:rPr>
              <a:t>moustache</a:t>
            </a:r>
            <a:r>
              <a:rPr lang="en-GB" sz="2200" dirty="0"/>
              <a:t>. “You’ll need a special </a:t>
            </a:r>
            <a:r>
              <a:rPr lang="en-GB" sz="2200" b="1" u="sng" dirty="0">
                <a:solidFill>
                  <a:srgbClr val="7030A0"/>
                </a:solidFill>
              </a:rPr>
              <a:t>parachute</a:t>
            </a:r>
            <a:r>
              <a:rPr lang="en-GB" sz="2200" dirty="0"/>
              <a:t> to get to the treasure,” said the </a:t>
            </a:r>
            <a:r>
              <a:rPr lang="en-GB" sz="2200" b="1" u="sng" dirty="0">
                <a:solidFill>
                  <a:srgbClr val="7030A0"/>
                </a:solidFill>
              </a:rPr>
              <a:t>chef</a:t>
            </a:r>
            <a:r>
              <a:rPr lang="en-GB" sz="2200" dirty="0"/>
              <a:t>, pointing to a giant </a:t>
            </a:r>
            <a:r>
              <a:rPr lang="en-GB" sz="2200" b="1" u="sng" dirty="0">
                <a:solidFill>
                  <a:srgbClr val="7030A0"/>
                </a:solidFill>
              </a:rPr>
              <a:t>chute</a:t>
            </a:r>
            <a:r>
              <a:rPr lang="en-GB" sz="2200" dirty="0"/>
              <a:t> carved into the side of the mountain.</a:t>
            </a:r>
          </a:p>
          <a:p>
            <a:pPr marL="0" indent="0">
              <a:buNone/>
            </a:pPr>
            <a:r>
              <a:rPr lang="en-GB" sz="2200" dirty="0"/>
              <a:t>The next day, Emile and Aimee strapped on their </a:t>
            </a:r>
            <a:r>
              <a:rPr lang="en-GB" sz="2200" b="1" u="sng" dirty="0">
                <a:solidFill>
                  <a:srgbClr val="7030A0"/>
                </a:solidFill>
              </a:rPr>
              <a:t>parachute</a:t>
            </a:r>
            <a:r>
              <a:rPr lang="en-GB" sz="2200" dirty="0"/>
              <a:t> and slid down the icy </a:t>
            </a:r>
            <a:r>
              <a:rPr lang="en-GB" sz="2200" b="1" u="sng" dirty="0">
                <a:solidFill>
                  <a:srgbClr val="7030A0"/>
                </a:solidFill>
              </a:rPr>
              <a:t>chute</a:t>
            </a:r>
            <a:r>
              <a:rPr lang="en-GB" sz="2200" dirty="0"/>
              <a:t>. “Wheee!” Emile shouted as they zoomed down. Suddenly, a snowball </a:t>
            </a:r>
            <a:r>
              <a:rPr lang="en-GB" sz="2200" b="1" u="sng" dirty="0">
                <a:solidFill>
                  <a:srgbClr val="7030A0"/>
                </a:solidFill>
              </a:rPr>
              <a:t>ricocheted</a:t>
            </a:r>
            <a:r>
              <a:rPr lang="en-GB" sz="2200" dirty="0"/>
              <a:t> off a rock and nearly hit them. “Whoa, that was close!” said Aimee, her sensors buzzing.</a:t>
            </a:r>
          </a:p>
          <a:p>
            <a:pPr marL="0" indent="0">
              <a:buNone/>
            </a:pPr>
            <a:r>
              <a:rPr lang="en-GB" sz="2200" dirty="0"/>
              <a:t>At the bottom of the </a:t>
            </a:r>
            <a:r>
              <a:rPr lang="en-GB" sz="2200" b="1" u="sng" dirty="0">
                <a:solidFill>
                  <a:srgbClr val="7030A0"/>
                </a:solidFill>
              </a:rPr>
              <a:t>chute</a:t>
            </a:r>
            <a:r>
              <a:rPr lang="en-GB" sz="2200" dirty="0"/>
              <a:t>, they found an ancient </a:t>
            </a:r>
            <a:r>
              <a:rPr lang="en-GB" sz="2200" b="1" u="sng" dirty="0">
                <a:solidFill>
                  <a:srgbClr val="7030A0"/>
                </a:solidFill>
              </a:rPr>
              <a:t>machine</a:t>
            </a:r>
            <a:r>
              <a:rPr lang="en-GB" sz="2200" dirty="0"/>
              <a:t> guarding the treasure. It beeped and whirred. “To pass, you must solve my riddle!” it said in a robotic voice. Emile scratched his head, and Aimee calculated quickly. Together, they solved the riddle, and the </a:t>
            </a:r>
            <a:r>
              <a:rPr lang="en-GB" sz="2200" b="1" u="sng" dirty="0">
                <a:solidFill>
                  <a:srgbClr val="7030A0"/>
                </a:solidFill>
              </a:rPr>
              <a:t>machine</a:t>
            </a:r>
            <a:r>
              <a:rPr lang="en-GB" sz="2200" dirty="0"/>
              <a:t> opened the treasure chest.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CE5CDFC-2148-696A-C351-30DF096357A6}"/>
              </a:ext>
            </a:extLst>
          </p:cNvPr>
          <p:cNvSpPr txBox="1">
            <a:spLocks/>
          </p:cNvSpPr>
          <p:nvPr/>
        </p:nvSpPr>
        <p:spPr>
          <a:xfrm>
            <a:off x="204485" y="250777"/>
            <a:ext cx="11783027" cy="1081912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How many words can you spot that have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/sh/ sound spelt &lt;ch&gt;?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3188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3" y="-6908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Below are this week’s spellings. </a:t>
            </a: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You have 2 minutes to memorise all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5438" y="2068656"/>
            <a:ext cx="2816827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	chef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chalet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machine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brochure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parachute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8A0B806-76B3-2A9D-43A8-C54998A29C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1406" y="2100273"/>
            <a:ext cx="2816827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6.	chute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7.	champagne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8.	ricochet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9.	moustache</a:t>
            </a: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3199554" y="2284074"/>
            <a:ext cx="5685843" cy="2928461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6600" dirty="0">
                <a:solidFill>
                  <a:schemeClr val="bg1"/>
                </a:solidFill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707" y="2160302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534" y="2155745"/>
            <a:ext cx="2816827" cy="2312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B115E162-F555-C12B-DF3E-E73B9D0D04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5438" y="2068656"/>
            <a:ext cx="2816827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	chef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chalet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machine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brochure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parachute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CF98FFB-0BD7-7E3D-8742-FB3EA3ACDD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1406" y="2100273"/>
            <a:ext cx="2816827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6.	chute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7.	champagne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8.	ricochet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9.	moustache</a:t>
            </a: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81502774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SY3T2BW2L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SY3T2BW2P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SY3T2BW2S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SY3T2BW2F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SY3T2BW2A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SY3T2BW2Sa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SY3T2BW2Fe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74557A79-EF0B-984C-2AF5-CABDACDA79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FAEB880-99CF-CEF9-4614-0788EE8F836F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722AF81C-DFF6-1992-AAC2-8CA9DC8422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5438" y="2068656"/>
            <a:ext cx="2816827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	chef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chalet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machine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brochure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parachute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6604" y="2092200"/>
            <a:ext cx="2816827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6.	chute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7.	champagne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8.	ricochet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9.	moustache</a:t>
            </a: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2EC832A-AE3C-1611-36A8-6216AD7154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0B474435-8522-D9B2-89A8-3633C066AAAC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8707478-996A-061D-71E5-A709838737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9"/>
            <a:ext cx="9144000" cy="128822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/sh/ sound spelt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B28C52FF-D45C-D3AC-ED33-F1AE0EAD146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92BE2C61-2310-072F-E35C-A9C0B12291F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54F461F5-264E-A33D-0A3A-8E126B7CD80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0944 0.5173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14" y="2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2877 -0.0784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45" y="-3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44487688-36D0-28D9-1CDB-531A85AE8C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The /sh/ sound can be spelt: 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D420C5BF-A962-1B18-0E38-F07B31E686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2805" y="5080808"/>
            <a:ext cx="8535028" cy="1250535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3200" dirty="0">
                <a:solidFill>
                  <a:schemeClr val="bg1"/>
                </a:solidFill>
                <a:latin typeface="+mj-lt"/>
              </a:rPr>
              <a:t>But we are looking at another way of spelling the /sh/ sound...</a:t>
            </a:r>
            <a:endParaRPr lang="en-GB" altLang="en-US" sz="36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2AEFEED7-6309-159A-6255-E4E2D26A926D}"/>
              </a:ext>
            </a:extLst>
          </p:cNvPr>
          <p:cNvGrpSpPr/>
          <p:nvPr/>
        </p:nvGrpSpPr>
        <p:grpSpPr>
          <a:xfrm>
            <a:off x="4245428" y="1777192"/>
            <a:ext cx="3701143" cy="2697448"/>
            <a:chOff x="-1561" y="1794653"/>
            <a:chExt cx="3701143" cy="269744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FA36166D-F06A-ADBE-4322-D4989AFE2253}"/>
                </a:ext>
              </a:extLst>
            </p:cNvPr>
            <p:cNvSpPr/>
            <p:nvPr/>
          </p:nvSpPr>
          <p:spPr>
            <a:xfrm>
              <a:off x="-1560" y="1794653"/>
              <a:ext cx="3701142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FFC6E0C-537C-B410-4E47-EB4CB00BB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76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 anchor="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u="sng" dirty="0">
                  <a:solidFill>
                    <a:schemeClr val="bg1"/>
                  </a:solidFill>
                  <a:latin typeface="+mj-lt"/>
                </a:rPr>
                <a:t>sh</a:t>
              </a: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 as in </a:t>
              </a:r>
              <a:r>
                <a:rPr lang="en-GB" altLang="en-US" sz="2800" b="1" u="sng" dirty="0">
                  <a:solidFill>
                    <a:srgbClr val="7030A0"/>
                  </a:solidFill>
                  <a:latin typeface="+mj-lt"/>
                </a:rPr>
                <a:t>sh</a:t>
              </a: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oulder</a:t>
              </a:r>
              <a:endParaRPr lang="en-GB" altLang="en-US" sz="28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pic>
        <p:nvPicPr>
          <p:cNvPr id="3" name="Picture 2" descr="A picture containing person, clothing, underpants&#10;&#10;Description automatically generated">
            <a:extLst>
              <a:ext uri="{FF2B5EF4-FFF2-40B4-BE49-F238E27FC236}">
                <a16:creationId xmlns:a16="http://schemas.microsoft.com/office/drawing/2014/main" id="{6183C690-5E4C-C622-97C9-DF61A13F2AA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7797" y="2421180"/>
            <a:ext cx="2676403" cy="1777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3E195E4B-E628-F629-DF29-8D693F13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524000" y="461701"/>
            <a:ext cx="9631680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forming the /sh/ sound?</a:t>
            </a:r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EB7548C8-227D-CFD7-CF4C-8B35F7B2FCF0}"/>
              </a:ext>
            </a:extLst>
          </p:cNvPr>
          <p:cNvGrpSpPr/>
          <p:nvPr/>
        </p:nvGrpSpPr>
        <p:grpSpPr>
          <a:xfrm>
            <a:off x="2740062" y="1930283"/>
            <a:ext cx="3048870" cy="3281524"/>
            <a:chOff x="2325950" y="1918549"/>
            <a:chExt cx="3048870" cy="3281524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A386D275-8C10-5C81-AB25-C9A784C5467C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2427676" y="2089596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chef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892528A-51A6-70BB-37D5-13CF3BD61786}"/>
              </a:ext>
            </a:extLst>
          </p:cNvPr>
          <p:cNvGrpSpPr/>
          <p:nvPr/>
        </p:nvGrpSpPr>
        <p:grpSpPr>
          <a:xfrm>
            <a:off x="6337818" y="1916439"/>
            <a:ext cx="3297382" cy="3281524"/>
            <a:chOff x="6965891" y="1918549"/>
            <a:chExt cx="3297382" cy="3281524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BBB14FE-F665-A421-DA9B-AA11EEC3ED41}"/>
                </a:ext>
              </a:extLst>
            </p:cNvPr>
            <p:cNvSpPr/>
            <p:nvPr/>
          </p:nvSpPr>
          <p:spPr>
            <a:xfrm>
              <a:off x="7158181" y="1918549"/>
              <a:ext cx="2707869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BF4BD51-3744-0D72-5538-849519D3C335}"/>
                </a:ext>
              </a:extLst>
            </p:cNvPr>
            <p:cNvSpPr txBox="1"/>
            <p:nvPr/>
          </p:nvSpPr>
          <p:spPr>
            <a:xfrm>
              <a:off x="6965891" y="2103440"/>
              <a:ext cx="32973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machine</a:t>
              </a:r>
            </a:p>
          </p:txBody>
        </p:sp>
      </p:grpSp>
      <p:pic>
        <p:nvPicPr>
          <p:cNvPr id="5" name="Picture 4" descr="A person wearing a white robe&#10;&#10;Description automatically generated with low confidence">
            <a:extLst>
              <a:ext uri="{FF2B5EF4-FFF2-40B4-BE49-F238E27FC236}">
                <a16:creationId xmlns:a16="http://schemas.microsoft.com/office/drawing/2014/main" id="{818F803D-B966-8E7F-D61D-E26ADBA7183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6822" y="2583803"/>
            <a:ext cx="1786280" cy="2381706"/>
          </a:xfrm>
          <a:prstGeom prst="rect">
            <a:avLst/>
          </a:prstGeom>
        </p:spPr>
      </p:pic>
      <p:pic>
        <p:nvPicPr>
          <p:cNvPr id="7" name="Picture 6" descr="A picture containing engine&#10;&#10;Description automatically generated">
            <a:extLst>
              <a:ext uri="{FF2B5EF4-FFF2-40B4-BE49-F238E27FC236}">
                <a16:creationId xmlns:a16="http://schemas.microsoft.com/office/drawing/2014/main" id="{60820C3A-1B3D-49A9-0A94-87AA08759C0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5954" y="2735273"/>
            <a:ext cx="2436175" cy="137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3D6A1BFA-7EC6-90E2-4443-DECCBFCD69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524000" y="461701"/>
            <a:ext cx="9631680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forming the /sh/ sound?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004291" y="5535416"/>
            <a:ext cx="7980218" cy="698934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+mj-lt"/>
              </a:rPr>
              <a:t>The /sh/ sound can be spelt </a:t>
            </a:r>
            <a:r>
              <a:rPr lang="en-GB" sz="3600" u="sng" dirty="0">
                <a:solidFill>
                  <a:schemeClr val="bg1"/>
                </a:solidFill>
                <a:latin typeface="+mj-lt"/>
              </a:rPr>
              <a:t>ch</a:t>
            </a:r>
            <a:r>
              <a:rPr lang="en-GB" sz="3600" dirty="0">
                <a:solidFill>
                  <a:schemeClr val="bg1"/>
                </a:solidFill>
                <a:latin typeface="+mj-lt"/>
              </a:rPr>
              <a:t>.</a:t>
            </a:r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1932FD06-FCC1-32C0-B8D9-34AC2DC51A50}"/>
              </a:ext>
            </a:extLst>
          </p:cNvPr>
          <p:cNvGrpSpPr/>
          <p:nvPr/>
        </p:nvGrpSpPr>
        <p:grpSpPr>
          <a:xfrm>
            <a:off x="2740062" y="1930283"/>
            <a:ext cx="3048870" cy="3281524"/>
            <a:chOff x="2325950" y="1918549"/>
            <a:chExt cx="3048870" cy="3281524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C421AC49-721E-ACD4-DFD0-52269A7551FF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" name="Rounded Rectangle 12">
              <a:extLst>
                <a:ext uri="{FF2B5EF4-FFF2-40B4-BE49-F238E27FC236}">
                  <a16:creationId xmlns:a16="http://schemas.microsoft.com/office/drawing/2014/main" id="{BB9BC27B-229A-754F-1AE6-43EE2A119239}"/>
                </a:ext>
              </a:extLst>
            </p:cNvPr>
            <p:cNvSpPr/>
            <p:nvPr/>
          </p:nvSpPr>
          <p:spPr>
            <a:xfrm>
              <a:off x="2427676" y="2089596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600" b="1" u="sng" dirty="0">
                  <a:solidFill>
                    <a:srgbClr val="FFC000"/>
                  </a:solidFill>
                </a:rPr>
                <a:t>ch</a:t>
              </a:r>
              <a:r>
                <a:rPr lang="en-GB" sz="3600" dirty="0">
                  <a:solidFill>
                    <a:schemeClr val="bg1"/>
                  </a:solidFill>
                </a:rPr>
                <a:t>ef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161A896-779E-41A4-B18A-6BEFCB381773}"/>
              </a:ext>
            </a:extLst>
          </p:cNvPr>
          <p:cNvGrpSpPr/>
          <p:nvPr/>
        </p:nvGrpSpPr>
        <p:grpSpPr>
          <a:xfrm>
            <a:off x="6337818" y="1916439"/>
            <a:ext cx="3297382" cy="3281524"/>
            <a:chOff x="6965891" y="1918549"/>
            <a:chExt cx="3297382" cy="3281524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A9659CEA-747B-5BD7-BDF7-7ACE44CCC3BB}"/>
                </a:ext>
              </a:extLst>
            </p:cNvPr>
            <p:cNvSpPr/>
            <p:nvPr/>
          </p:nvSpPr>
          <p:spPr>
            <a:xfrm>
              <a:off x="7158181" y="1918549"/>
              <a:ext cx="2707869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A75D15A-3E5B-D11E-FBBB-4B26A12982AA}"/>
                </a:ext>
              </a:extLst>
            </p:cNvPr>
            <p:cNvSpPr txBox="1"/>
            <p:nvPr/>
          </p:nvSpPr>
          <p:spPr>
            <a:xfrm>
              <a:off x="6965891" y="2103440"/>
              <a:ext cx="32973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ma</a:t>
              </a:r>
              <a:r>
                <a:rPr lang="en-GB" sz="3600" b="1" u="sng" dirty="0">
                  <a:solidFill>
                    <a:srgbClr val="FFC000"/>
                  </a:solidFill>
                </a:rPr>
                <a:t>ch</a:t>
              </a:r>
              <a:r>
                <a:rPr lang="en-GB" sz="3600" dirty="0">
                  <a:solidFill>
                    <a:schemeClr val="bg1"/>
                  </a:solidFill>
                </a:rPr>
                <a:t>ine</a:t>
              </a:r>
            </a:p>
          </p:txBody>
        </p:sp>
      </p:grpSp>
      <p:pic>
        <p:nvPicPr>
          <p:cNvPr id="24" name="Picture 23" descr="A person wearing a white robe&#10;&#10;Description automatically generated with low confidence">
            <a:extLst>
              <a:ext uri="{FF2B5EF4-FFF2-40B4-BE49-F238E27FC236}">
                <a16:creationId xmlns:a16="http://schemas.microsoft.com/office/drawing/2014/main" id="{77AD761A-861B-690E-F952-00D7F4779C1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6822" y="2583803"/>
            <a:ext cx="1786280" cy="2381706"/>
          </a:xfrm>
          <a:prstGeom prst="rect">
            <a:avLst/>
          </a:prstGeom>
        </p:spPr>
      </p:pic>
      <p:pic>
        <p:nvPicPr>
          <p:cNvPr id="25" name="Picture 24" descr="A picture containing engine&#10;&#10;Description automatically generated">
            <a:extLst>
              <a:ext uri="{FF2B5EF4-FFF2-40B4-BE49-F238E27FC236}">
                <a16:creationId xmlns:a16="http://schemas.microsoft.com/office/drawing/2014/main" id="{C908AB17-A488-69D5-AC16-D221D4EDB0A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5954" y="2735273"/>
            <a:ext cx="2436175" cy="137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084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8C49A6E3-B215-A97B-0282-D394BFF397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28530" y="1305338"/>
            <a:ext cx="6064370" cy="424731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</a:rPr>
              <a:t>Most of the words that use </a:t>
            </a:r>
            <a:r>
              <a:rPr lang="en-GB" sz="5400" u="sng" dirty="0">
                <a:solidFill>
                  <a:schemeClr val="bg1"/>
                </a:solidFill>
              </a:rPr>
              <a:t>ch</a:t>
            </a:r>
            <a:r>
              <a:rPr lang="en-GB" sz="5400" dirty="0">
                <a:solidFill>
                  <a:schemeClr val="bg1"/>
                </a:solidFill>
              </a:rPr>
              <a:t> to make the /sh/ sound are </a:t>
            </a:r>
            <a:r>
              <a:rPr lang="en-GB" sz="5400" b="1" u="sng" dirty="0">
                <a:solidFill>
                  <a:schemeClr val="bg1"/>
                </a:solidFill>
              </a:rPr>
              <a:t>French</a:t>
            </a:r>
            <a:r>
              <a:rPr lang="en-GB" sz="5400" dirty="0">
                <a:solidFill>
                  <a:schemeClr val="bg1"/>
                </a:solidFill>
              </a:rPr>
              <a:t> in origin. </a:t>
            </a:r>
          </a:p>
        </p:txBody>
      </p:sp>
      <p:pic>
        <p:nvPicPr>
          <p:cNvPr id="6" name="Picture 5" descr="A large metal tower in a city&#10;&#10;Description automatically generated with medium confidence">
            <a:extLst>
              <a:ext uri="{FF2B5EF4-FFF2-40B4-BE49-F238E27FC236}">
                <a16:creationId xmlns:a16="http://schemas.microsoft.com/office/drawing/2014/main" id="{C858B97F-6CBA-8804-959C-8B39548D77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011" y="1305338"/>
            <a:ext cx="2742934" cy="4097469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E60814-0FD9-5D76-454D-6D28F2B841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749" y="4197890"/>
            <a:ext cx="1143308" cy="1473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6664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65002E77-EC1D-CFBE-335A-9091A27DF7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 stayed in a chalet on holiday this year.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7030A0"/>
                </a:solidFill>
              </a:rPr>
              <a:t>ch</a:t>
            </a:r>
            <a:r>
              <a:rPr lang="en-GB" sz="8000" dirty="0">
                <a:solidFill>
                  <a:schemeClr val="bg1"/>
                </a:solidFill>
              </a:rPr>
              <a:t>alet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401" y="1730439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9735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117EF30-08CD-AB1D-A134-E2A84C269E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Please could I see the brochure.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bro</a:t>
            </a:r>
            <a:r>
              <a:rPr lang="en-GB" sz="8000" dirty="0">
                <a:solidFill>
                  <a:srgbClr val="7030A0"/>
                </a:solidFill>
              </a:rPr>
              <a:t>ch</a:t>
            </a:r>
            <a:r>
              <a:rPr lang="en-GB" sz="8000" dirty="0">
                <a:solidFill>
                  <a:schemeClr val="bg1"/>
                </a:solidFill>
              </a:rPr>
              <a:t>ure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129" y="1832523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8219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1976</Words>
  <Application>Microsoft Office PowerPoint</Application>
  <PresentationFormat>Widescreen</PresentationFormat>
  <Paragraphs>156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Arial</vt:lpstr>
      <vt:lpstr>Andika</vt:lpstr>
      <vt:lpstr>Office Theme</vt:lpstr>
      <vt:lpstr> How to Use this PowerPoint</vt:lpstr>
      <vt:lpstr>Scrambler has been scrambling!!!</vt:lpstr>
      <vt:lpstr>The /sh/ sound spelt ch.</vt:lpstr>
      <vt:lpstr>The /sh/ sound can be spelt: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mistake?</vt:lpstr>
      <vt:lpstr>Can you spot the spelling mistake?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this week’s spellings.   You have 2 minutes to memorise all the words!</vt:lpstr>
      <vt:lpstr>How many can you remember?</vt:lpstr>
      <vt:lpstr>How many did you remember?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41</cp:revision>
  <dcterms:created xsi:type="dcterms:W3CDTF">2022-05-31T09:42:07Z</dcterms:created>
  <dcterms:modified xsi:type="dcterms:W3CDTF">2025-12-08T16:31:48Z</dcterms:modified>
</cp:coreProperties>
</file>