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3"/>
  </p:notesMasterIdLst>
  <p:sldIdLst>
    <p:sldId id="390" r:id="rId2"/>
    <p:sldId id="389" r:id="rId3"/>
    <p:sldId id="274" r:id="rId4"/>
    <p:sldId id="269" r:id="rId5"/>
    <p:sldId id="272" r:id="rId6"/>
    <p:sldId id="279" r:id="rId7"/>
    <p:sldId id="308" r:id="rId8"/>
    <p:sldId id="296" r:id="rId9"/>
    <p:sldId id="298" r:id="rId10"/>
    <p:sldId id="299" r:id="rId11"/>
    <p:sldId id="301" r:id="rId12"/>
    <p:sldId id="309" r:id="rId13"/>
    <p:sldId id="317" r:id="rId14"/>
    <p:sldId id="310" r:id="rId15"/>
    <p:sldId id="311" r:id="rId16"/>
    <p:sldId id="312" r:id="rId17"/>
    <p:sldId id="313" r:id="rId18"/>
    <p:sldId id="314" r:id="rId19"/>
    <p:sldId id="315" r:id="rId20"/>
    <p:sldId id="316" r:id="rId21"/>
    <p:sldId id="371" r:id="rId22"/>
    <p:sldId id="372" r:id="rId23"/>
    <p:sldId id="379" r:id="rId24"/>
    <p:sldId id="259" r:id="rId25"/>
    <p:sldId id="380" r:id="rId26"/>
    <p:sldId id="381" r:id="rId27"/>
    <p:sldId id="382" r:id="rId28"/>
    <p:sldId id="361" r:id="rId29"/>
    <p:sldId id="365" r:id="rId30"/>
    <p:sldId id="363" r:id="rId31"/>
    <p:sldId id="270" r:id="rId32"/>
  </p:sldIdLst>
  <p:sldSz cx="12192000" cy="6858000"/>
  <p:notesSz cx="6858000" cy="9144000"/>
  <p:embeddedFontLst>
    <p:embeddedFont>
      <p:font typeface="Andika" panose="02000000000000000000" pitchFamily="2" charset="0"/>
      <p:regular r:id="rId34"/>
      <p:bold r:id="rId35"/>
      <p:italic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1BDC1C-DFEB-4292-8B49-45585D74E48A}" v="2" dt="2025-12-08T16:30:44.1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fntdata"/><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6:30:44.160" v="2"/>
      <pc:docMkLst>
        <pc:docMk/>
      </pc:docMkLst>
      <pc:sldChg chg="addSp modSp modAnim">
        <pc:chgData name="Glen Jones" userId="e846aaca-4b24-4b13-b0d0-f2308e16b284" providerId="ADAL" clId="{ED47ACC3-9597-4D89-A1DC-43CF280EF274}" dt="2025-12-08T16:30:44.160" v="2"/>
        <pc:sldMkLst>
          <pc:docMk/>
          <pc:sldMk cId="0" sldId="270"/>
        </pc:sldMkLst>
        <pc:spChg chg="add mod">
          <ac:chgData name="Glen Jones" userId="e846aaca-4b24-4b13-b0d0-f2308e16b284" providerId="ADAL" clId="{ED47ACC3-9597-4D89-A1DC-43CF280EF274}" dt="2025-12-08T16:30:44.160" v="2"/>
          <ac:spMkLst>
            <pc:docMk/>
            <pc:sldMk cId="0" sldId="270"/>
            <ac:spMk id="2" creationId="{49332516-5831-984A-C0DC-7A09CB812B8F}"/>
          </ac:spMkLst>
        </pc:spChg>
      </pc:sldChg>
      <pc:sldChg chg="del">
        <pc:chgData name="Glen Jones" userId="e846aaca-4b24-4b13-b0d0-f2308e16b284" providerId="ADAL" clId="{ED47ACC3-9597-4D89-A1DC-43CF280EF274}" dt="2025-12-08T16:29:50.015" v="1" actId="47"/>
        <pc:sldMkLst>
          <pc:docMk/>
          <pc:sldMk cId="2355754654" sldId="359"/>
        </pc:sldMkLst>
      </pc:sldChg>
      <pc:sldChg chg="add">
        <pc:chgData name="Glen Jones" userId="e846aaca-4b24-4b13-b0d0-f2308e16b284" providerId="ADAL" clId="{ED47ACC3-9597-4D89-A1DC-43CF280EF274}" dt="2025-12-08T16:29:48.450" v="0"/>
        <pc:sldMkLst>
          <pc:docMk/>
          <pc:sldMk cId="461087981"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6.jpeg"/><Relationship Id="rId7"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C4D32FED-9420-6C74-AE0D-C380DB9E2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This story is full of intrigue.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intri</a:t>
            </a:r>
            <a:r>
              <a:rPr lang="en-GB" sz="8000" dirty="0">
                <a:solidFill>
                  <a:srgbClr val="7030A0"/>
                </a:solidFill>
              </a:rPr>
              <a:t>gue</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2035" y="2315962"/>
            <a:ext cx="3525247" cy="4542038"/>
          </a:xfrm>
          <a:prstGeom prst="rect">
            <a:avLst/>
          </a:prstGeom>
        </p:spPr>
      </p:pic>
    </p:spTree>
    <p:extLst>
      <p:ext uri="{BB962C8B-B14F-4D97-AF65-F5344CB8AC3E}">
        <p14:creationId xmlns:p14="http://schemas.microsoft.com/office/powerpoint/2010/main" val="163052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49B1E4C4-EC25-DEF5-1AD2-B3C2C73CB2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a rogue dinosaur.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ro</a:t>
            </a:r>
            <a:r>
              <a:rPr lang="en-GB" sz="8000" dirty="0">
                <a:solidFill>
                  <a:srgbClr val="FFFF00"/>
                </a:solidFill>
              </a:rPr>
              <a:t>gue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7379" y="1995922"/>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0616279D-DA32-14AE-3AF1-027CA3B564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628093" y="1155940"/>
            <a:ext cx="9530716" cy="3413447"/>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think of the ways </a:t>
            </a:r>
            <a:br>
              <a:rPr lang="en-GB" altLang="en-US" sz="3600" dirty="0">
                <a:solidFill>
                  <a:schemeClr val="bg1"/>
                </a:solidFill>
                <a:latin typeface="+mj-lt"/>
              </a:rPr>
            </a:br>
            <a:r>
              <a:rPr lang="en-GB" altLang="en-US" sz="3600" dirty="0">
                <a:solidFill>
                  <a:schemeClr val="bg1"/>
                </a:solidFill>
                <a:latin typeface="+mj-lt"/>
              </a:rPr>
              <a:t>to spell the /k/ sound?</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658" y="0"/>
            <a:ext cx="2869769" cy="2677452"/>
          </a:xfrm>
          <a:prstGeom prst="rect">
            <a:avLst/>
          </a:prstGeom>
        </p:spPr>
      </p:pic>
    </p:spTree>
    <p:extLst>
      <p:ext uri="{BB962C8B-B14F-4D97-AF65-F5344CB8AC3E}">
        <p14:creationId xmlns:p14="http://schemas.microsoft.com/office/powerpoint/2010/main" val="315514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 background pattern&#10;&#10;Description automatically generated">
            <a:extLst>
              <a:ext uri="{FF2B5EF4-FFF2-40B4-BE49-F238E27FC236}">
                <a16:creationId xmlns:a16="http://schemas.microsoft.com/office/drawing/2014/main" id="{3B41D7F9-7C59-93F9-3631-B80DE5C53B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/k/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1919670" y="4585145"/>
            <a:ext cx="8535028" cy="1250535"/>
          </a:xfrm>
          <a:prstGeom prst="roundRect">
            <a:avLst/>
          </a:prstGeom>
          <a:solidFill>
            <a:srgbClr val="00B05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/k/ sound...</a:t>
            </a:r>
            <a:endParaRPr lang="en-GB" altLang="en-US" sz="3600" dirty="0">
              <a:solidFill>
                <a:schemeClr val="bg1"/>
              </a:solidFill>
              <a:latin typeface="+mj-lt"/>
            </a:endParaRPr>
          </a:p>
        </p:txBody>
      </p:sp>
      <p:grpSp>
        <p:nvGrpSpPr>
          <p:cNvPr id="2" name="Group 1">
            <a:extLst>
              <a:ext uri="{FF2B5EF4-FFF2-40B4-BE49-F238E27FC236}">
                <a16:creationId xmlns:a16="http://schemas.microsoft.com/office/drawing/2014/main" id="{A8FBE2FE-BDFB-A027-5E4A-96787CB1DBE2}"/>
              </a:ext>
            </a:extLst>
          </p:cNvPr>
          <p:cNvGrpSpPr/>
          <p:nvPr/>
        </p:nvGrpSpPr>
        <p:grpSpPr>
          <a:xfrm>
            <a:off x="-18455" y="1777192"/>
            <a:ext cx="2646234" cy="2165903"/>
            <a:chOff x="446109" y="1760049"/>
            <a:chExt cx="3701143" cy="2697448"/>
          </a:xfrm>
        </p:grpSpPr>
        <p:grpSp>
          <p:nvGrpSpPr>
            <p:cNvPr id="15" name="Group 14">
              <a:extLst>
                <a:ext uri="{FF2B5EF4-FFF2-40B4-BE49-F238E27FC236}">
                  <a16:creationId xmlns:a16="http://schemas.microsoft.com/office/drawing/2014/main" id="{D950B1D0-7581-F34D-A9BE-D0770E3952B8}"/>
                </a:ext>
              </a:extLst>
            </p:cNvPr>
            <p:cNvGrpSpPr/>
            <p:nvPr/>
          </p:nvGrpSpPr>
          <p:grpSpPr>
            <a:xfrm>
              <a:off x="446109" y="1760049"/>
              <a:ext cx="3701143" cy="2697448"/>
              <a:chOff x="-1561" y="1794653"/>
              <a:chExt cx="3701143" cy="2697448"/>
            </a:xfrm>
          </p:grpSpPr>
          <p:sp>
            <p:nvSpPr>
              <p:cNvPr id="16" name="Rectangle: Rounded Corners 15">
                <a:extLst>
                  <a:ext uri="{FF2B5EF4-FFF2-40B4-BE49-F238E27FC236}">
                    <a16:creationId xmlns:a16="http://schemas.microsoft.com/office/drawing/2014/main" id="{A7333C38-4E26-3268-4437-9E052D73B137}"/>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F83961C7-3B83-F331-6AFB-7B356B30A033}"/>
                  </a:ext>
                </a:extLst>
              </p:cNvPr>
              <p:cNvSpPr>
                <a:spLocks noChangeArrowheads="1"/>
              </p:cNvSpPr>
              <p:nvPr/>
            </p:nvSpPr>
            <p:spPr bwMode="auto">
              <a:xfrm>
                <a:off x="-1561" y="1847521"/>
                <a:ext cx="3701143" cy="6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 as in ‘</a:t>
                </a:r>
                <a:r>
                  <a:rPr lang="en-GB" altLang="en-US" sz="2400" b="1" u="sng" dirty="0">
                    <a:solidFill>
                      <a:srgbClr val="7030A0"/>
                    </a:solidFill>
                    <a:latin typeface="+mj-lt"/>
                  </a:rPr>
                  <a:t>c</a:t>
                </a:r>
                <a:r>
                  <a:rPr lang="en-GB" altLang="en-US" sz="2400" dirty="0">
                    <a:solidFill>
                      <a:schemeClr val="bg1"/>
                    </a:solidFill>
                    <a:latin typeface="+mj-lt"/>
                  </a:rPr>
                  <a:t>at’</a:t>
                </a:r>
                <a:endParaRPr lang="en-GB" altLang="en-US" sz="2400" b="1" dirty="0">
                  <a:solidFill>
                    <a:schemeClr val="bg1"/>
                  </a:solidFill>
                  <a:latin typeface="+mj-lt"/>
                </a:endParaRPr>
              </a:p>
            </p:txBody>
          </p:sp>
        </p:grpSp>
        <p:pic>
          <p:nvPicPr>
            <p:cNvPr id="23" name="Picture 22">
              <a:extLst>
                <a:ext uri="{FF2B5EF4-FFF2-40B4-BE49-F238E27FC236}">
                  <a16:creationId xmlns:a16="http://schemas.microsoft.com/office/drawing/2014/main" id="{85D21FAB-FE9A-724F-8526-DD2121CB1B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8624" y="2423017"/>
              <a:ext cx="1858235" cy="1842758"/>
            </a:xfrm>
            <a:prstGeom prst="rect">
              <a:avLst/>
            </a:prstGeom>
          </p:spPr>
        </p:pic>
      </p:grpSp>
      <p:grpSp>
        <p:nvGrpSpPr>
          <p:cNvPr id="3" name="Group 2">
            <a:extLst>
              <a:ext uri="{FF2B5EF4-FFF2-40B4-BE49-F238E27FC236}">
                <a16:creationId xmlns:a16="http://schemas.microsoft.com/office/drawing/2014/main" id="{5ED46D5E-C91A-B3F9-D0D3-0C081A96F9A5}"/>
              </a:ext>
            </a:extLst>
          </p:cNvPr>
          <p:cNvGrpSpPr/>
          <p:nvPr/>
        </p:nvGrpSpPr>
        <p:grpSpPr>
          <a:xfrm>
            <a:off x="2684919" y="1760049"/>
            <a:ext cx="2532522" cy="2183046"/>
            <a:chOff x="4569723" y="1760049"/>
            <a:chExt cx="3249227" cy="2697448"/>
          </a:xfrm>
        </p:grpSpPr>
        <p:pic>
          <p:nvPicPr>
            <p:cNvPr id="4" name="Picture 3" descr="A stack of gold bars&#10;&#10;Description automatically generated with low confidence">
              <a:extLst>
                <a:ext uri="{FF2B5EF4-FFF2-40B4-BE49-F238E27FC236}">
                  <a16:creationId xmlns:a16="http://schemas.microsoft.com/office/drawing/2014/main" id="{06C84E8A-0B52-2F2C-B5B0-F47D4B56EA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62423" y="2382150"/>
              <a:ext cx="2664234" cy="1998175"/>
            </a:xfrm>
            <a:prstGeom prst="rect">
              <a:avLst/>
            </a:prstGeom>
          </p:spPr>
        </p:pic>
        <p:grpSp>
          <p:nvGrpSpPr>
            <p:cNvPr id="11" name="Group 10">
              <a:extLst>
                <a:ext uri="{FF2B5EF4-FFF2-40B4-BE49-F238E27FC236}">
                  <a16:creationId xmlns:a16="http://schemas.microsoft.com/office/drawing/2014/main" id="{C379BBCA-314D-E2DF-C81D-F1C31A681141}"/>
                </a:ext>
              </a:extLst>
            </p:cNvPr>
            <p:cNvGrpSpPr/>
            <p:nvPr/>
          </p:nvGrpSpPr>
          <p:grpSpPr>
            <a:xfrm>
              <a:off x="4569723" y="1760049"/>
              <a:ext cx="3249227" cy="2697448"/>
              <a:chOff x="4471386" y="1794653"/>
              <a:chExt cx="3249227" cy="2697448"/>
            </a:xfrm>
          </p:grpSpPr>
          <p:sp>
            <p:nvSpPr>
              <p:cNvPr id="12" name="Rectangle: Rounded Corners 11">
                <a:extLst>
                  <a:ext uri="{FF2B5EF4-FFF2-40B4-BE49-F238E27FC236}">
                    <a16:creationId xmlns:a16="http://schemas.microsoft.com/office/drawing/2014/main" id="{164CA006-CDE4-8A50-2412-A7DD7E267A01}"/>
                  </a:ext>
                </a:extLst>
              </p:cNvPr>
              <p:cNvSpPr/>
              <p:nvPr/>
            </p:nvSpPr>
            <p:spPr>
              <a:xfrm>
                <a:off x="4487776"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4D1D8392-D0E0-9636-9DBB-0EEBD6A77A03}"/>
                  </a:ext>
                </a:extLst>
              </p:cNvPr>
              <p:cNvSpPr>
                <a:spLocks noChangeArrowheads="1"/>
              </p:cNvSpPr>
              <p:nvPr/>
            </p:nvSpPr>
            <p:spPr bwMode="auto">
              <a:xfrm>
                <a:off x="4471386" y="1799135"/>
                <a:ext cx="3249227" cy="63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‘k’ as in s</a:t>
                </a:r>
                <a:r>
                  <a:rPr lang="en-GB" altLang="en-US" sz="2400" b="1" u="sng" dirty="0">
                    <a:solidFill>
                      <a:srgbClr val="7030A0"/>
                    </a:solidFill>
                    <a:latin typeface="+mj-lt"/>
                  </a:rPr>
                  <a:t>k</a:t>
                </a:r>
                <a:r>
                  <a:rPr lang="en-GB" altLang="en-US" sz="2400" dirty="0">
                    <a:solidFill>
                      <a:schemeClr val="bg1"/>
                    </a:solidFill>
                    <a:latin typeface="+mj-lt"/>
                  </a:rPr>
                  <a:t>y</a:t>
                </a:r>
              </a:p>
            </p:txBody>
          </p:sp>
        </p:grpSp>
        <p:pic>
          <p:nvPicPr>
            <p:cNvPr id="24" name="Picture 23" descr="Clouds in the sky&#10;&#10;Description automatically generated with medium confidence">
              <a:extLst>
                <a:ext uri="{FF2B5EF4-FFF2-40B4-BE49-F238E27FC236}">
                  <a16:creationId xmlns:a16="http://schemas.microsoft.com/office/drawing/2014/main" id="{617BEBBE-4AA0-E9CB-314B-C9C1D149724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72993" y="2438993"/>
              <a:ext cx="2727104" cy="1783069"/>
            </a:xfrm>
            <a:prstGeom prst="rect">
              <a:avLst/>
            </a:prstGeom>
          </p:spPr>
        </p:pic>
      </p:grpSp>
      <p:grpSp>
        <p:nvGrpSpPr>
          <p:cNvPr id="5" name="Group 4">
            <a:extLst>
              <a:ext uri="{FF2B5EF4-FFF2-40B4-BE49-F238E27FC236}">
                <a16:creationId xmlns:a16="http://schemas.microsoft.com/office/drawing/2014/main" id="{A437E0CA-2D7C-30A9-9B30-D10D3C608029}"/>
              </a:ext>
            </a:extLst>
          </p:cNvPr>
          <p:cNvGrpSpPr/>
          <p:nvPr/>
        </p:nvGrpSpPr>
        <p:grpSpPr>
          <a:xfrm>
            <a:off x="5295954" y="1763676"/>
            <a:ext cx="3019761" cy="2183046"/>
            <a:chOff x="8241421" y="1760049"/>
            <a:chExt cx="3701143" cy="2697448"/>
          </a:xfrm>
        </p:grpSpPr>
        <p:grpSp>
          <p:nvGrpSpPr>
            <p:cNvPr id="19" name="Group 18">
              <a:extLst>
                <a:ext uri="{FF2B5EF4-FFF2-40B4-BE49-F238E27FC236}">
                  <a16:creationId xmlns:a16="http://schemas.microsoft.com/office/drawing/2014/main" id="{F34DC28B-1835-E45D-3722-8D2E483B4182}"/>
                </a:ext>
              </a:extLst>
            </p:cNvPr>
            <p:cNvGrpSpPr/>
            <p:nvPr/>
          </p:nvGrpSpPr>
          <p:grpSpPr>
            <a:xfrm>
              <a:off x="8241421" y="1760049"/>
              <a:ext cx="3701143" cy="2697448"/>
              <a:chOff x="-1561" y="1794653"/>
              <a:chExt cx="3701143" cy="2697448"/>
            </a:xfrm>
          </p:grpSpPr>
          <p:sp>
            <p:nvSpPr>
              <p:cNvPr id="21" name="Rectangle: Rounded Corners 20">
                <a:extLst>
                  <a:ext uri="{FF2B5EF4-FFF2-40B4-BE49-F238E27FC236}">
                    <a16:creationId xmlns:a16="http://schemas.microsoft.com/office/drawing/2014/main" id="{34CBA266-26BE-6512-8ED5-CABEBA83C7A8}"/>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46173273-04F0-0993-BA14-CE8059CB4B1F}"/>
                  </a:ext>
                </a:extLst>
              </p:cNvPr>
              <p:cNvSpPr>
                <a:spLocks noChangeArrowheads="1"/>
              </p:cNvSpPr>
              <p:nvPr/>
            </p:nvSpPr>
            <p:spPr bwMode="auto">
              <a:xfrm>
                <a:off x="-1561" y="1847521"/>
                <a:ext cx="3701143" cy="63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‘ck' as in ‘du</a:t>
                </a:r>
                <a:r>
                  <a:rPr lang="en-GB" altLang="en-US" sz="2400" b="1" u="sng" dirty="0">
                    <a:solidFill>
                      <a:srgbClr val="7030A0"/>
                    </a:solidFill>
                    <a:latin typeface="+mj-lt"/>
                  </a:rPr>
                  <a:t>ck</a:t>
                </a:r>
                <a:r>
                  <a:rPr lang="en-GB" altLang="en-US" sz="2400" dirty="0">
                    <a:solidFill>
                      <a:schemeClr val="bg1"/>
                    </a:solidFill>
                    <a:latin typeface="+mj-lt"/>
                  </a:rPr>
                  <a:t>’</a:t>
                </a:r>
                <a:endParaRPr lang="en-GB" altLang="en-US" sz="2400" b="1" dirty="0">
                  <a:solidFill>
                    <a:schemeClr val="bg1"/>
                  </a:solidFill>
                  <a:latin typeface="+mj-lt"/>
                </a:endParaRPr>
              </a:p>
            </p:txBody>
          </p:sp>
        </p:grpSp>
        <p:pic>
          <p:nvPicPr>
            <p:cNvPr id="25" name="Picture 24">
              <a:extLst>
                <a:ext uri="{FF2B5EF4-FFF2-40B4-BE49-F238E27FC236}">
                  <a16:creationId xmlns:a16="http://schemas.microsoft.com/office/drawing/2014/main" id="{CD3EBAEF-3B46-0E1B-B072-56C3D3B10B32}"/>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046001" y="2434512"/>
              <a:ext cx="1962785" cy="1801669"/>
            </a:xfrm>
            <a:prstGeom prst="rect">
              <a:avLst/>
            </a:prstGeom>
          </p:spPr>
        </p:pic>
      </p:gr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41" name="Group 40">
            <a:extLst>
              <a:ext uri="{FF2B5EF4-FFF2-40B4-BE49-F238E27FC236}">
                <a16:creationId xmlns:a16="http://schemas.microsoft.com/office/drawing/2014/main" id="{4ACE7053-DCF6-89DC-DE27-28F3C6D6D6DE}"/>
              </a:ext>
            </a:extLst>
          </p:cNvPr>
          <p:cNvGrpSpPr/>
          <p:nvPr/>
        </p:nvGrpSpPr>
        <p:grpSpPr>
          <a:xfrm>
            <a:off x="8523516" y="1760049"/>
            <a:ext cx="3632340" cy="2219741"/>
            <a:chOff x="-1561" y="1794653"/>
            <a:chExt cx="3701143" cy="2697448"/>
          </a:xfrm>
        </p:grpSpPr>
        <p:sp>
          <p:nvSpPr>
            <p:cNvPr id="43" name="Rectangle: Rounded Corners 42">
              <a:extLst>
                <a:ext uri="{FF2B5EF4-FFF2-40B4-BE49-F238E27FC236}">
                  <a16:creationId xmlns:a16="http://schemas.microsoft.com/office/drawing/2014/main" id="{87A3BCB2-9CA4-9BF5-62F3-BEE2D5A67721}"/>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Rectangle 43">
              <a:extLst>
                <a:ext uri="{FF2B5EF4-FFF2-40B4-BE49-F238E27FC236}">
                  <a16:creationId xmlns:a16="http://schemas.microsoft.com/office/drawing/2014/main" id="{42AE1D60-3AE4-9B0C-BB2D-4CD03024CF8C}"/>
                </a:ext>
              </a:extLst>
            </p:cNvPr>
            <p:cNvSpPr>
              <a:spLocks noChangeArrowheads="1"/>
            </p:cNvSpPr>
            <p:nvPr/>
          </p:nvSpPr>
          <p:spPr bwMode="auto">
            <a:xfrm>
              <a:off x="-1561" y="1847521"/>
              <a:ext cx="3701143" cy="62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‘ch' as in ‘s</a:t>
              </a:r>
              <a:r>
                <a:rPr lang="en-GB" altLang="en-US" sz="2400" b="1" u="sng" dirty="0">
                  <a:solidFill>
                    <a:srgbClr val="7030A0"/>
                  </a:solidFill>
                  <a:latin typeface="+mj-lt"/>
                </a:rPr>
                <a:t>ch</a:t>
              </a:r>
              <a:r>
                <a:rPr lang="en-GB" altLang="en-US" sz="2400" dirty="0">
                  <a:solidFill>
                    <a:schemeClr val="bg1"/>
                  </a:solidFill>
                  <a:latin typeface="+mj-lt"/>
                </a:rPr>
                <a:t>ool’</a:t>
              </a:r>
              <a:endParaRPr lang="en-GB" altLang="en-US" sz="2400" b="1" dirty="0">
                <a:solidFill>
                  <a:schemeClr val="bg1"/>
                </a:solidFill>
                <a:latin typeface="+mj-lt"/>
              </a:endParaRPr>
            </a:p>
          </p:txBody>
        </p:sp>
      </p:grpSp>
      <p:pic>
        <p:nvPicPr>
          <p:cNvPr id="7" name="Picture 6" descr="A group of children in a classroom&#10;&#10;Description automatically generated with medium confidence">
            <a:extLst>
              <a:ext uri="{FF2B5EF4-FFF2-40B4-BE49-F238E27FC236}">
                <a16:creationId xmlns:a16="http://schemas.microsoft.com/office/drawing/2014/main" id="{4E008EDF-3825-4D00-2771-277C840E1DCE}"/>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244092" y="2346214"/>
            <a:ext cx="2191187" cy="1443039"/>
          </a:xfrm>
          <a:prstGeom prst="rect">
            <a:avLst/>
          </a:prstGeom>
        </p:spPr>
      </p:pic>
    </p:spTree>
    <p:extLst>
      <p:ext uri="{BB962C8B-B14F-4D97-AF65-F5344CB8AC3E}">
        <p14:creationId xmlns:p14="http://schemas.microsoft.com/office/powerpoint/2010/main" val="26781863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E64DB545-79C5-0E8C-921D-FD8F4013CC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spelling the /k/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863970" y="1930283"/>
            <a:ext cx="2797923"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antique</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337818" y="1916439"/>
            <a:ext cx="3297382" cy="3281524"/>
            <a:chOff x="6965891"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90719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cheque</a:t>
              </a:r>
            </a:p>
          </p:txBody>
        </p:sp>
      </p:grpSp>
      <p:pic>
        <p:nvPicPr>
          <p:cNvPr id="5" name="Picture 4" descr="A picture containing indoor, living, room, decorated&#10;&#10;Description automatically generated">
            <a:extLst>
              <a:ext uri="{FF2B5EF4-FFF2-40B4-BE49-F238E27FC236}">
                <a16:creationId xmlns:a16="http://schemas.microsoft.com/office/drawing/2014/main" id="{1FAD2CFB-C36A-1410-1EBD-850DD1385E6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59753" y="2635208"/>
            <a:ext cx="1521206" cy="2296723"/>
          </a:xfrm>
          <a:prstGeom prst="rect">
            <a:avLst/>
          </a:prstGeom>
        </p:spPr>
      </p:pic>
      <p:pic>
        <p:nvPicPr>
          <p:cNvPr id="7" name="Picture 6" descr="A group of men holding a sign&#10;&#10;Description automatically generated">
            <a:extLst>
              <a:ext uri="{FF2B5EF4-FFF2-40B4-BE49-F238E27FC236}">
                <a16:creationId xmlns:a16="http://schemas.microsoft.com/office/drawing/2014/main" id="{BEC4D468-03FC-3FF0-3EC9-D136E083B68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67880" y="2820838"/>
            <a:ext cx="2437257" cy="1624529"/>
          </a:xfrm>
          <a:prstGeom prst="rect">
            <a:avLst/>
          </a:prstGeom>
        </p:spPr>
      </p:pic>
    </p:spTree>
    <p:extLst>
      <p:ext uri="{BB962C8B-B14F-4D97-AF65-F5344CB8AC3E}">
        <p14:creationId xmlns:p14="http://schemas.microsoft.com/office/powerpoint/2010/main" val="2758778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 background pattern&#10;&#10;Description automatically generated">
            <a:extLst>
              <a:ext uri="{FF2B5EF4-FFF2-40B4-BE49-F238E27FC236}">
                <a16:creationId xmlns:a16="http://schemas.microsoft.com/office/drawing/2014/main" id="{A802FFDF-1D9F-4669-67C8-7CED676B2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/k/ sound can be spelt </a:t>
            </a:r>
            <a:r>
              <a:rPr lang="en-GB" sz="3600" u="sng" dirty="0">
                <a:solidFill>
                  <a:schemeClr val="bg1"/>
                </a:solidFill>
                <a:latin typeface="+mj-lt"/>
              </a:rPr>
              <a:t>que</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5" name="Group 14">
            <a:extLst>
              <a:ext uri="{FF2B5EF4-FFF2-40B4-BE49-F238E27FC236}">
                <a16:creationId xmlns:a16="http://schemas.microsoft.com/office/drawing/2014/main" id="{B07E36B3-0456-E419-FA6A-C062E2DBFD6B}"/>
              </a:ext>
            </a:extLst>
          </p:cNvPr>
          <p:cNvGrpSpPr/>
          <p:nvPr/>
        </p:nvGrpSpPr>
        <p:grpSpPr>
          <a:xfrm>
            <a:off x="2863970" y="1930283"/>
            <a:ext cx="2797923" cy="3281524"/>
            <a:chOff x="2325950" y="1918549"/>
            <a:chExt cx="3048870" cy="3281524"/>
          </a:xfrm>
        </p:grpSpPr>
        <p:sp>
          <p:nvSpPr>
            <p:cNvPr id="16" name="Rectangle: Rounded Corners 15">
              <a:extLst>
                <a:ext uri="{FF2B5EF4-FFF2-40B4-BE49-F238E27FC236}">
                  <a16:creationId xmlns:a16="http://schemas.microsoft.com/office/drawing/2014/main" id="{BD46DA29-3341-CFA1-F937-4E962B480E2A}"/>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ounded Rectangle 12">
              <a:extLst>
                <a:ext uri="{FF2B5EF4-FFF2-40B4-BE49-F238E27FC236}">
                  <a16:creationId xmlns:a16="http://schemas.microsoft.com/office/drawing/2014/main" id="{E02A25B0-0FAE-A24A-9FA1-45DE3B1A5D8F}"/>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anti</a:t>
              </a:r>
              <a:r>
                <a:rPr lang="en-GB" sz="3600" b="1" u="sng" dirty="0">
                  <a:solidFill>
                    <a:srgbClr val="FFFF00"/>
                  </a:solidFill>
                </a:rPr>
                <a:t>que</a:t>
              </a:r>
            </a:p>
          </p:txBody>
        </p:sp>
      </p:grpSp>
      <p:grpSp>
        <p:nvGrpSpPr>
          <p:cNvPr id="18" name="Group 17">
            <a:extLst>
              <a:ext uri="{FF2B5EF4-FFF2-40B4-BE49-F238E27FC236}">
                <a16:creationId xmlns:a16="http://schemas.microsoft.com/office/drawing/2014/main" id="{69BBAED3-F28B-7202-AB31-8A4898D31FDD}"/>
              </a:ext>
            </a:extLst>
          </p:cNvPr>
          <p:cNvGrpSpPr/>
          <p:nvPr/>
        </p:nvGrpSpPr>
        <p:grpSpPr>
          <a:xfrm>
            <a:off x="6337818" y="1916439"/>
            <a:ext cx="3297382" cy="3281524"/>
            <a:chOff x="6965891" y="1918549"/>
            <a:chExt cx="3297382" cy="3281524"/>
          </a:xfrm>
        </p:grpSpPr>
        <p:sp>
          <p:nvSpPr>
            <p:cNvPr id="21" name="Rectangle: Rounded Corners 20">
              <a:extLst>
                <a:ext uri="{FF2B5EF4-FFF2-40B4-BE49-F238E27FC236}">
                  <a16:creationId xmlns:a16="http://schemas.microsoft.com/office/drawing/2014/main" id="{3008B0E4-0925-957F-2966-06425BF63039}"/>
                </a:ext>
              </a:extLst>
            </p:cNvPr>
            <p:cNvSpPr/>
            <p:nvPr/>
          </p:nvSpPr>
          <p:spPr>
            <a:xfrm>
              <a:off x="7158181" y="1918549"/>
              <a:ext cx="290719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FBB97146-7B8C-4321-E17F-3162287720E7}"/>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che</a:t>
              </a:r>
              <a:r>
                <a:rPr lang="en-GB" sz="3600" b="1" u="sng" dirty="0">
                  <a:solidFill>
                    <a:srgbClr val="FFFF00"/>
                  </a:solidFill>
                </a:rPr>
                <a:t>que</a:t>
              </a:r>
            </a:p>
          </p:txBody>
        </p:sp>
      </p:grpSp>
      <p:pic>
        <p:nvPicPr>
          <p:cNvPr id="24" name="Picture 23" descr="A picture containing indoor, living, room, decorated&#10;&#10;Description automatically generated">
            <a:extLst>
              <a:ext uri="{FF2B5EF4-FFF2-40B4-BE49-F238E27FC236}">
                <a16:creationId xmlns:a16="http://schemas.microsoft.com/office/drawing/2014/main" id="{94FDD58F-0B51-8B62-A25A-E522782306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59753" y="2635208"/>
            <a:ext cx="1521206" cy="2296723"/>
          </a:xfrm>
          <a:prstGeom prst="rect">
            <a:avLst/>
          </a:prstGeom>
        </p:spPr>
      </p:pic>
      <p:pic>
        <p:nvPicPr>
          <p:cNvPr id="25" name="Picture 24" descr="A group of men holding a sign&#10;&#10;Description automatically generated">
            <a:extLst>
              <a:ext uri="{FF2B5EF4-FFF2-40B4-BE49-F238E27FC236}">
                <a16:creationId xmlns:a16="http://schemas.microsoft.com/office/drawing/2014/main" id="{D8CCB2F6-4576-33A8-1AF1-01A597052C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67880" y="2820838"/>
            <a:ext cx="2437257" cy="1624529"/>
          </a:xfrm>
          <a:prstGeom prst="rect">
            <a:avLst/>
          </a:prstGeom>
        </p:spPr>
      </p:pic>
    </p:spTree>
    <p:extLst>
      <p:ext uri="{BB962C8B-B14F-4D97-AF65-F5344CB8AC3E}">
        <p14:creationId xmlns:p14="http://schemas.microsoft.com/office/powerpoint/2010/main" val="373348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94BE898-C918-AE5E-CC51-10129B972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rPr>
              <a:t>Most of the words that use </a:t>
            </a:r>
            <a:r>
              <a:rPr lang="en-GB" sz="5400" b="1" u="sng" dirty="0">
                <a:solidFill>
                  <a:schemeClr val="bg1"/>
                </a:solidFill>
              </a:rPr>
              <a:t>que</a:t>
            </a:r>
            <a:r>
              <a:rPr lang="en-GB" sz="5400" dirty="0">
                <a:solidFill>
                  <a:schemeClr val="bg1"/>
                </a:solidFill>
              </a:rPr>
              <a:t> to spell the /</a:t>
            </a:r>
            <a:r>
              <a:rPr lang="en-GB" sz="5400" b="1" u="sng" dirty="0">
                <a:solidFill>
                  <a:schemeClr val="bg1"/>
                </a:solidFill>
              </a:rPr>
              <a:t>k</a:t>
            </a:r>
            <a:r>
              <a:rPr lang="en-GB" sz="5400" dirty="0">
                <a:solidFill>
                  <a:schemeClr val="bg1"/>
                </a:solidFill>
              </a:rPr>
              <a:t>/ sound are </a:t>
            </a:r>
            <a:r>
              <a:rPr lang="en-GB" sz="5400" b="1" u="sng" dirty="0">
                <a:solidFill>
                  <a:schemeClr val="bg1"/>
                </a:solidFill>
              </a:rPr>
              <a:t>French</a:t>
            </a:r>
            <a:r>
              <a:rPr lang="en-GB" sz="5400" dirty="0">
                <a:solidFill>
                  <a:schemeClr val="bg1"/>
                </a:solidFill>
              </a:rPr>
              <a:t> in origin. </a:t>
            </a:r>
          </a:p>
        </p:txBody>
      </p:sp>
      <p:pic>
        <p:nvPicPr>
          <p:cNvPr id="6" name="Picture 5" descr="A large metal tower in a city&#10;&#10;Description automatically generated with medium confidence">
            <a:extLst>
              <a:ext uri="{FF2B5EF4-FFF2-40B4-BE49-F238E27FC236}">
                <a16:creationId xmlns:a16="http://schemas.microsoft.com/office/drawing/2014/main" id="{C858B97F-6CBA-8804-959C-8B39548D77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4011" y="1305338"/>
            <a:ext cx="2742934" cy="4097469"/>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9749" y="4197890"/>
            <a:ext cx="1143308" cy="1473073"/>
          </a:xfrm>
          <a:prstGeom prst="rect">
            <a:avLst/>
          </a:prstGeom>
        </p:spPr>
      </p:pic>
    </p:spTree>
    <p:extLst>
      <p:ext uri="{BB962C8B-B14F-4D97-AF65-F5344CB8AC3E}">
        <p14:creationId xmlns:p14="http://schemas.microsoft.com/office/powerpoint/2010/main" val="974668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BA0DC15-55BB-181D-2203-F60B950A0B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need to adjust your technique.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techni</a:t>
            </a:r>
            <a:r>
              <a:rPr lang="en-GB" sz="8000" dirty="0">
                <a:solidFill>
                  <a:srgbClr val="7030A0"/>
                </a:solidFill>
              </a:rPr>
              <a:t>que</a:t>
            </a:r>
            <a:endParaRPr lang="en-GB" sz="8000"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927" y="1730439"/>
            <a:ext cx="5337962" cy="4208681"/>
          </a:xfrm>
          <a:prstGeom prst="rect">
            <a:avLst/>
          </a:prstGeom>
        </p:spPr>
      </p:pic>
    </p:spTree>
    <p:extLst>
      <p:ext uri="{BB962C8B-B14F-4D97-AF65-F5344CB8AC3E}">
        <p14:creationId xmlns:p14="http://schemas.microsoft.com/office/powerpoint/2010/main" val="2273786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53F122F7-8DDB-A39B-69D5-DA3DF8310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Turn left past the mosque.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mos</a:t>
            </a:r>
            <a:r>
              <a:rPr lang="en-GB" sz="8000" dirty="0">
                <a:solidFill>
                  <a:srgbClr val="7030A0"/>
                </a:solidFill>
              </a:rPr>
              <a:t>que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272" y="1987045"/>
            <a:ext cx="4342450" cy="4051442"/>
          </a:xfrm>
          <a:prstGeom prst="rect">
            <a:avLst/>
          </a:prstGeom>
        </p:spPr>
      </p:pic>
    </p:spTree>
    <p:extLst>
      <p:ext uri="{BB962C8B-B14F-4D97-AF65-F5344CB8AC3E}">
        <p14:creationId xmlns:p14="http://schemas.microsoft.com/office/powerpoint/2010/main" val="856233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5CED5D2-8A8B-7975-9801-18FCE79BB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wrote him a cheque.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che</a:t>
            </a:r>
            <a:r>
              <a:rPr lang="en-GB" sz="8000" dirty="0">
                <a:solidFill>
                  <a:srgbClr val="7030A0"/>
                </a:solidFill>
              </a:rPr>
              <a:t>que</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9589" y="1855665"/>
            <a:ext cx="3525247" cy="4542038"/>
          </a:xfrm>
          <a:prstGeom prst="rect">
            <a:avLst/>
          </a:prstGeom>
        </p:spPr>
      </p:pic>
    </p:spTree>
    <p:extLst>
      <p:ext uri="{BB962C8B-B14F-4D97-AF65-F5344CB8AC3E}">
        <p14:creationId xmlns:p14="http://schemas.microsoft.com/office/powerpoint/2010/main" val="1681726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descr="A road with a sign on it&#10;&#10;AI-generated content may be incorrect.">
            <a:extLst>
              <a:ext uri="{FF2B5EF4-FFF2-40B4-BE49-F238E27FC236}">
                <a16:creationId xmlns:a16="http://schemas.microsoft.com/office/drawing/2014/main" id="{DA6775BB-CE3C-EB19-F81A-CFE16947E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2250" y="1690688"/>
            <a:ext cx="7227497" cy="4809571"/>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3964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138BAC6-6FDF-8103-079C-81D02A04A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That was a tough critique of the cooking.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criti</a:t>
            </a:r>
            <a:r>
              <a:rPr lang="en-GB" sz="8000" dirty="0">
                <a:solidFill>
                  <a:srgbClr val="FFFF00"/>
                </a:solidFill>
              </a:rPr>
              <a:t>que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129088"/>
            <a:ext cx="4342450" cy="4051442"/>
          </a:xfrm>
          <a:prstGeom prst="rect">
            <a:avLst/>
          </a:prstGeom>
        </p:spPr>
      </p:pic>
    </p:spTree>
    <p:extLst>
      <p:ext uri="{BB962C8B-B14F-4D97-AF65-F5344CB8AC3E}">
        <p14:creationId xmlns:p14="http://schemas.microsoft.com/office/powerpoint/2010/main" val="1480494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couldn't help but offer a thoughtful critiq of the artwork, praising its uniqness.</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 couldn't help but offer a thoughtful critique of the artwork, praising its uniqueness.</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 couldn't help but offer a thoughtful </a:t>
            </a:r>
            <a:r>
              <a:rPr lang="en-GB" sz="3200" u="sng" dirty="0">
                <a:solidFill>
                  <a:schemeClr val="accent6">
                    <a:lumMod val="50000"/>
                  </a:schemeClr>
                </a:solidFill>
              </a:rPr>
              <a:t>critique</a:t>
            </a:r>
            <a:r>
              <a:rPr lang="en-GB" sz="3200" dirty="0">
                <a:solidFill>
                  <a:schemeClr val="bg1"/>
                </a:solidFill>
              </a:rPr>
              <a:t> of the artwork, praising its </a:t>
            </a:r>
            <a:r>
              <a:rPr lang="en-GB" sz="3200" u="sng" dirty="0">
                <a:solidFill>
                  <a:schemeClr val="accent6">
                    <a:lumMod val="50000"/>
                  </a:schemeClr>
                </a:solidFill>
              </a:rPr>
              <a:t>uniqueness</a:t>
            </a:r>
            <a:r>
              <a:rPr lang="en-GB" sz="3200" dirty="0">
                <a:solidFill>
                  <a:schemeClr val="bg1"/>
                </a:solidFill>
              </a:rPr>
              <a:t>.</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9DEE0-50C5-5D15-ACF2-9A90C19D1F5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A63D51F-7FAE-9240-0ABE-2D0C6ABC2B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F8F70AE-B831-69A1-727A-1B2B35D2E41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097CC97-EBBE-2C99-2B23-AD71161357A4}"/>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7861272A-1EE9-9E6F-88FD-C93FDF1034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63C2067D-61B2-8C4F-D9A8-93BF0CA45521}"/>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and Aimee used their unick skills to outsmart the roges, and soon enough, laughter echoed through the cave.</a:t>
            </a:r>
          </a:p>
        </p:txBody>
      </p:sp>
      <p:cxnSp>
        <p:nvCxnSpPr>
          <p:cNvPr id="9" name="Straight Connector 8">
            <a:extLst>
              <a:ext uri="{FF2B5EF4-FFF2-40B4-BE49-F238E27FC236}">
                <a16:creationId xmlns:a16="http://schemas.microsoft.com/office/drawing/2014/main" id="{586A951C-BAF4-1659-CA15-7BC449613722}"/>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CFF3504-832A-1B22-F369-C327AC7ABDA5}"/>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2E539EC-93A4-5DFA-A686-B20244D45213}"/>
              </a:ext>
            </a:extLst>
          </p:cNvPr>
          <p:cNvSpPr txBox="1"/>
          <p:nvPr/>
        </p:nvSpPr>
        <p:spPr>
          <a:xfrm>
            <a:off x="272167" y="3599322"/>
            <a:ext cx="11587324" cy="1077218"/>
          </a:xfrm>
          <a:prstGeom prst="rect">
            <a:avLst/>
          </a:prstGeom>
          <a:noFill/>
        </p:spPr>
        <p:txBody>
          <a:bodyPr wrap="square" rtlCol="0" anchor="ctr">
            <a:spAutoFit/>
          </a:bodyPr>
          <a:lstStyle/>
          <a:p>
            <a:pPr algn="ctr"/>
            <a:r>
              <a:rPr lang="en-GB" sz="3200" dirty="0">
                <a:solidFill>
                  <a:schemeClr val="bg1"/>
                </a:solidFill>
              </a:rPr>
              <a:t>Emile and Aimee used their unique skills to outsmart the rogues, and soon enough, laughter echoed through the cave.</a:t>
            </a:r>
          </a:p>
        </p:txBody>
      </p:sp>
      <p:sp>
        <p:nvSpPr>
          <p:cNvPr id="3" name="TextBox 2">
            <a:extLst>
              <a:ext uri="{FF2B5EF4-FFF2-40B4-BE49-F238E27FC236}">
                <a16:creationId xmlns:a16="http://schemas.microsoft.com/office/drawing/2014/main" id="{481A2C40-8BE2-AA45-788E-EDB0AF6E01B4}"/>
              </a:ext>
            </a:extLst>
          </p:cNvPr>
          <p:cNvSpPr txBox="1"/>
          <p:nvPr/>
        </p:nvSpPr>
        <p:spPr>
          <a:xfrm>
            <a:off x="272167" y="5034711"/>
            <a:ext cx="11587324" cy="1077218"/>
          </a:xfrm>
          <a:prstGeom prst="rect">
            <a:avLst/>
          </a:prstGeom>
          <a:noFill/>
        </p:spPr>
        <p:txBody>
          <a:bodyPr wrap="square" rtlCol="0">
            <a:spAutoFit/>
          </a:bodyPr>
          <a:lstStyle/>
          <a:p>
            <a:pPr algn="ctr"/>
            <a:r>
              <a:rPr lang="en-GB" sz="3200" dirty="0">
                <a:solidFill>
                  <a:schemeClr val="bg1"/>
                </a:solidFill>
              </a:rPr>
              <a:t>Emile and Aimee used their </a:t>
            </a:r>
            <a:r>
              <a:rPr lang="en-GB" sz="3200" u="sng" dirty="0">
                <a:solidFill>
                  <a:schemeClr val="accent6">
                    <a:lumMod val="50000"/>
                  </a:schemeClr>
                </a:solidFill>
              </a:rPr>
              <a:t>unique</a:t>
            </a:r>
            <a:r>
              <a:rPr lang="en-GB" sz="3200" dirty="0">
                <a:solidFill>
                  <a:schemeClr val="bg1"/>
                </a:solidFill>
              </a:rPr>
              <a:t> skills to outsmart the </a:t>
            </a:r>
            <a:r>
              <a:rPr lang="en-GB" sz="3200" u="sng" dirty="0">
                <a:solidFill>
                  <a:schemeClr val="accent6">
                    <a:lumMod val="50000"/>
                  </a:schemeClr>
                </a:solidFill>
              </a:rPr>
              <a:t>rogues</a:t>
            </a:r>
            <a:r>
              <a:rPr lang="en-GB" sz="3200" dirty="0">
                <a:solidFill>
                  <a:schemeClr val="bg1"/>
                </a:solidFill>
              </a:rPr>
              <a:t>, and soon enough, laughter echoed through the cave.</a:t>
            </a:r>
          </a:p>
        </p:txBody>
      </p:sp>
    </p:spTree>
    <p:extLst>
      <p:ext uri="{BB962C8B-B14F-4D97-AF65-F5344CB8AC3E}">
        <p14:creationId xmlns:p14="http://schemas.microsoft.com/office/powerpoint/2010/main" val="75586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476248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&lt;que&gt; words</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954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unique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954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tongue</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587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mosque</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954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vague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954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cheque</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587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league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587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technique</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2587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fatigue</a:t>
            </a:r>
          </a:p>
        </p:txBody>
      </p:sp>
      <p:sp>
        <p:nvSpPr>
          <p:cNvPr id="7" name="Title 1">
            <a:extLst>
              <a:ext uri="{FF2B5EF4-FFF2-40B4-BE49-F238E27FC236}">
                <a16:creationId xmlns:a16="http://schemas.microsoft.com/office/drawing/2014/main" id="{4218D7F5-CB77-4435-A646-6B0447FE5168}"/>
              </a:ext>
            </a:extLst>
          </p:cNvPr>
          <p:cNvSpPr txBox="1">
            <a:spLocks/>
          </p:cNvSpPr>
          <p:nvPr/>
        </p:nvSpPr>
        <p:spPr>
          <a:xfrm>
            <a:off x="809464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&lt;gue&gt; words</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7960806" y="2458046"/>
            <a:ext cx="0" cy="401304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8" name="Title 1">
            <a:extLst>
              <a:ext uri="{FF2B5EF4-FFF2-40B4-BE49-F238E27FC236}">
                <a16:creationId xmlns:a16="http://schemas.microsoft.com/office/drawing/2014/main" id="{6886B54B-C17F-EAA5-0199-E63084C8537F}"/>
              </a:ext>
            </a:extLst>
          </p:cNvPr>
          <p:cNvSpPr txBox="1">
            <a:spLocks/>
          </p:cNvSpPr>
          <p:nvPr/>
        </p:nvSpPr>
        <p:spPr>
          <a:xfrm>
            <a:off x="954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rogue</a:t>
            </a:r>
          </a:p>
        </p:txBody>
      </p:sp>
      <p:sp>
        <p:nvSpPr>
          <p:cNvPr id="9" name="Title 1">
            <a:extLst>
              <a:ext uri="{FF2B5EF4-FFF2-40B4-BE49-F238E27FC236}">
                <a16:creationId xmlns:a16="http://schemas.microsoft.com/office/drawing/2014/main" id="{51117EFD-4A20-1D7C-0133-351E32B68CF0}"/>
              </a:ext>
            </a:extLst>
          </p:cNvPr>
          <p:cNvSpPr txBox="1">
            <a:spLocks/>
          </p:cNvSpPr>
          <p:nvPr/>
        </p:nvSpPr>
        <p:spPr>
          <a:xfrm>
            <a:off x="2587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antique</a:t>
            </a:r>
          </a:p>
        </p:txBody>
      </p:sp>
    </p:spTree>
    <p:extLst>
      <p:ext uri="{BB962C8B-B14F-4D97-AF65-F5344CB8AC3E}">
        <p14:creationId xmlns:p14="http://schemas.microsoft.com/office/powerpoint/2010/main" val="3017591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24922 -0.01528 " pathEditMode="relative" rAng="0" ptsTypes="AA">
                                      <p:cBhvr>
                                        <p:cTn id="6" dur="2000" fill="hold"/>
                                        <p:tgtEl>
                                          <p:spTgt spid="28"/>
                                        </p:tgtEl>
                                        <p:attrNameLst>
                                          <p:attrName>ppt_x</p:attrName>
                                          <p:attrName>ppt_y</p:attrName>
                                        </p:attrNameLst>
                                      </p:cBhvr>
                                      <p:rCtr x="12461" y="-76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38307 -0.00717 " pathEditMode="relative" rAng="0" ptsTypes="AA">
                                      <p:cBhvr>
                                        <p:cTn id="11" dur="2000" fill="hold"/>
                                        <p:tgtEl>
                                          <p:spTgt spid="30"/>
                                        </p:tgtEl>
                                        <p:attrNameLst>
                                          <p:attrName>ppt_x</p:attrName>
                                          <p:attrName>ppt_y</p:attrName>
                                        </p:attrNameLst>
                                      </p:cBhvr>
                                      <p:rCtr x="19089" y="-394"/>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66406 -0.12199 " pathEditMode="relative" rAng="0" ptsTypes="AA">
                                      <p:cBhvr>
                                        <p:cTn id="16" dur="2000" fill="hold"/>
                                        <p:tgtEl>
                                          <p:spTgt spid="29"/>
                                        </p:tgtEl>
                                        <p:attrNameLst>
                                          <p:attrName>ppt_x</p:attrName>
                                          <p:attrName>ppt_y</p:attrName>
                                        </p:attrNameLst>
                                      </p:cBhvr>
                                      <p:rCtr x="33203" y="-6111"/>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38099 -0.00694 " pathEditMode="relative" rAng="0" ptsTypes="AA">
                                      <p:cBhvr>
                                        <p:cTn id="21" dur="2000" fill="hold"/>
                                        <p:tgtEl>
                                          <p:spTgt spid="26"/>
                                        </p:tgtEl>
                                        <p:attrNameLst>
                                          <p:attrName>ppt_x</p:attrName>
                                          <p:attrName>ppt_y</p:attrName>
                                        </p:attrNameLst>
                                      </p:cBhvr>
                                      <p:rCtr x="19245" y="-347"/>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66549 -0.01528 " pathEditMode="relative" rAng="0" ptsTypes="AA">
                                      <p:cBhvr>
                                        <p:cTn id="26" dur="2000" fill="hold"/>
                                        <p:tgtEl>
                                          <p:spTgt spid="27"/>
                                        </p:tgtEl>
                                        <p:attrNameLst>
                                          <p:attrName>ppt_x</p:attrName>
                                          <p:attrName>ppt_y</p:attrName>
                                        </p:attrNameLst>
                                      </p:cBhvr>
                                      <p:rCtr x="32487" y="-76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53386 -0.00694 " pathEditMode="relative" rAng="0" ptsTypes="AA">
                                      <p:cBhvr>
                                        <p:cTn id="31" dur="2000" fill="hold"/>
                                        <p:tgtEl>
                                          <p:spTgt spid="31"/>
                                        </p:tgtEl>
                                        <p:attrNameLst>
                                          <p:attrName>ppt_x</p:attrName>
                                          <p:attrName>ppt_y</p:attrName>
                                        </p:attrNameLst>
                                      </p:cBhvr>
                                      <p:rCtr x="26693" y="-347"/>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24857 0.10949 " pathEditMode="relative" rAng="0" ptsTypes="AA">
                                      <p:cBhvr>
                                        <p:cTn id="36" dur="2000" fill="hold"/>
                                        <p:tgtEl>
                                          <p:spTgt spid="32"/>
                                        </p:tgtEl>
                                        <p:attrNameLst>
                                          <p:attrName>ppt_x</p:attrName>
                                          <p:attrName>ppt_y</p:attrName>
                                        </p:attrNameLst>
                                      </p:cBhvr>
                                      <p:rCtr x="12422"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53164 -0.01505 " pathEditMode="relative" rAng="0" ptsTypes="AA">
                                      <p:cBhvr>
                                        <p:cTn id="41" dur="2000" fill="hold"/>
                                        <p:tgtEl>
                                          <p:spTgt spid="33"/>
                                        </p:tgtEl>
                                        <p:attrNameLst>
                                          <p:attrName>ppt_x</p:attrName>
                                          <p:attrName>ppt_y</p:attrName>
                                        </p:attrNameLst>
                                      </p:cBhvr>
                                      <p:rCtr x="26576" y="-764"/>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1.66667E-6 -4.07407E-6 L 0.24922 -0.01527 " pathEditMode="relative" rAng="0" ptsTypes="AA">
                                      <p:cBhvr>
                                        <p:cTn id="46" dur="2000" fill="hold"/>
                                        <p:tgtEl>
                                          <p:spTgt spid="9"/>
                                        </p:tgtEl>
                                        <p:attrNameLst>
                                          <p:attrName>ppt_x</p:attrName>
                                          <p:attrName>ppt_y</p:attrName>
                                        </p:attrNameLst>
                                      </p:cBhvr>
                                      <p:rCtr x="12461" y="-764"/>
                                    </p:animMotion>
                                  </p:childTnLst>
                                </p:cTn>
                              </p:par>
                            </p:childTnLst>
                          </p:cTn>
                        </p:par>
                      </p:childTnLst>
                    </p:cTn>
                  </p:par>
                </p:childTnLst>
              </p:cTn>
              <p:nextCondLst>
                <p:cond evt="onClick" delay="0">
                  <p:tgtEl>
                    <p:spTgt spid="9"/>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0.01562 -4.07407E-6 L 0.66549 -0.01527 " pathEditMode="relative" rAng="0" ptsTypes="AA">
                                      <p:cBhvr>
                                        <p:cTn id="51" dur="2000" fill="hold"/>
                                        <p:tgtEl>
                                          <p:spTgt spid="8"/>
                                        </p:tgtEl>
                                        <p:attrNameLst>
                                          <p:attrName>ppt_x</p:attrName>
                                          <p:attrName>ppt_y</p:attrName>
                                        </p:attrNameLst>
                                      </p:cBhvr>
                                      <p:rCtr x="32487" y="-764"/>
                                    </p:animMotion>
                                  </p:childTnLst>
                                </p:cTn>
                              </p:par>
                            </p:childTnLst>
                          </p:cTn>
                        </p:par>
                      </p:childTnLst>
                    </p:cTn>
                  </p:par>
                </p:childTnLst>
              </p:cTn>
              <p:nextCondLst>
                <p:cond evt="onClick" delay="0">
                  <p:tgtEl>
                    <p:spTgt spid="8"/>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League of Explorers. The letter was written in a strange alien tongue and talked about a unique treasure hidden in an antique chest. “This sounds intriguing!” Emile said, his antennas wiggling with excitement.</a:t>
            </a:r>
          </a:p>
          <a:p>
            <a:pPr marL="0" indent="0">
              <a:buNone/>
            </a:pPr>
            <a:r>
              <a:rPr lang="en-GB" sz="2200" dirty="0"/>
              <a:t>The letter mentioned the treasure was hidden near an ancient mosque on Planet Zephar. Emile and Aimee set off in their spaceship, eager to find it. The journey was long, and by the time they arrived, Emile felt a little fatigue.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027CE-3374-9269-728C-06B50B830832}"/>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A647017-6D8A-E279-C534-D1B91E499CB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E2491461-7B45-ECEA-479D-DA0499ACC2CF}"/>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mosque on Planet Zephar. Emile and Aimee set off in their spaceship, eager to find it. The journey was long, and by the time they arrived, Emile felt a little fatigue.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8079E2B1-4580-C868-7CEB-FB5891A043FA}"/>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4251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7BBCE-3B48-56CA-FE67-0687A251FC80}"/>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A40E393-3CE2-3FBF-9FA1-A14875E3D0D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15B4F779-7CAF-E345-19FB-AAA86A3B1F29}"/>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a:t>
            </a:r>
            <a:r>
              <a:rPr lang="en-GB" sz="2200" b="1" u="sng" dirty="0">
                <a:solidFill>
                  <a:srgbClr val="7030A0"/>
                </a:solidFill>
              </a:rPr>
              <a:t>mosque</a:t>
            </a:r>
            <a:r>
              <a:rPr lang="en-GB" sz="2200" dirty="0"/>
              <a:t> on Planet Zephar. Emile and Aimee set off in their spaceship, eager to find it. The journey was long, and by the time they arrived, Emile felt a little </a:t>
            </a:r>
            <a:r>
              <a:rPr lang="en-GB" sz="2200" b="1" u="sng" dirty="0">
                <a:solidFill>
                  <a:srgbClr val="7030A0"/>
                </a:solidFill>
              </a:rPr>
              <a:t>fatigue</a:t>
            </a:r>
            <a:r>
              <a:rPr lang="en-GB" sz="2200" dirty="0"/>
              <a:t>.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B2A298B3-2366-9AFB-7A6D-ADC6896C8914}"/>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3382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87648-F8FF-8246-8260-BA82F977E565}"/>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57BAB88-9740-E83F-BDC8-5DA705FF41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3F42F7B-D318-AAFF-CC25-0182A7CC4426}"/>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a:t>
            </a:r>
            <a:r>
              <a:rPr lang="en-GB" sz="2200" b="1" u="sng" dirty="0">
                <a:solidFill>
                  <a:srgbClr val="7030A0"/>
                </a:solidFill>
              </a:rPr>
              <a:t>mosque</a:t>
            </a:r>
            <a:r>
              <a:rPr lang="en-GB" sz="2200" dirty="0"/>
              <a:t> on Planet Zephar. Emile and Aimee set off in their spaceship, eager to find it. The journey was long, and by the time they arrived, Emile felt a little </a:t>
            </a:r>
            <a:r>
              <a:rPr lang="en-GB" sz="2200" b="1" u="sng" dirty="0">
                <a:solidFill>
                  <a:srgbClr val="7030A0"/>
                </a:solidFill>
              </a:rPr>
              <a:t>fatigue</a:t>
            </a:r>
            <a:r>
              <a:rPr lang="en-GB" sz="2200" dirty="0"/>
              <a:t>. “We need to rest before the big search,” Aimee suggested.</a:t>
            </a:r>
          </a:p>
          <a:p>
            <a:pPr marL="0" indent="0">
              <a:buNone/>
            </a:pPr>
            <a:r>
              <a:rPr lang="en-GB" sz="2200" dirty="0"/>
              <a:t>The next morning, they began exploring the </a:t>
            </a:r>
            <a:r>
              <a:rPr lang="en-GB" sz="2200" b="1" u="sng" dirty="0">
                <a:solidFill>
                  <a:srgbClr val="7030A0"/>
                </a:solidFill>
              </a:rPr>
              <a:t>mosque</a:t>
            </a:r>
            <a:r>
              <a:rPr lang="en-GB" sz="2200" dirty="0"/>
              <a:t>. Its towering spires sparkled in the sunlight, and it was unlike anything they had ever seen. But finding the treasure wasn’t easy. The clues were </a:t>
            </a:r>
            <a:r>
              <a:rPr lang="en-GB" sz="2200" b="1" u="sng" dirty="0">
                <a:solidFill>
                  <a:srgbClr val="7030A0"/>
                </a:solidFill>
              </a:rPr>
              <a:t>vague</a:t>
            </a:r>
            <a:r>
              <a:rPr lang="en-GB" sz="2200" dirty="0"/>
              <a:t>, and they had to use a special </a:t>
            </a:r>
            <a:r>
              <a:rPr lang="en-GB" sz="2200" b="1" u="sng" dirty="0">
                <a:solidFill>
                  <a:srgbClr val="7030A0"/>
                </a:solidFill>
              </a:rPr>
              <a:t>technique</a:t>
            </a:r>
            <a:r>
              <a:rPr lang="en-GB" sz="2200" dirty="0"/>
              <a:t>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E3087DC2-8FA8-6699-9EF3-D3D58B1F0DD5}"/>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1384930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a:bodyPr>
          <a:lstStyle/>
          <a:p>
            <a:pPr marL="0" indent="0" algn="ctr">
              <a:buNone/>
            </a:pPr>
            <a:r>
              <a:rPr lang="en-GB" sz="4400" dirty="0">
                <a:solidFill>
                  <a:schemeClr val="bg1"/>
                </a:solidFill>
              </a:rPr>
              <a:t>Scrambler has scrambled some words! Which four words has he scrambled?</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queiun</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gueva</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queech</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guenot</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league </a:t>
            </a:r>
          </a:p>
          <a:p>
            <a:pPr algn="ctr"/>
            <a:r>
              <a:rPr lang="en-GB" sz="3200" dirty="0"/>
              <a:t>tongue</a:t>
            </a:r>
          </a:p>
          <a:p>
            <a:pPr algn="ctr"/>
            <a:r>
              <a:rPr lang="en-GB" sz="3200" dirty="0"/>
              <a:t>vague</a:t>
            </a:r>
          </a:p>
          <a:p>
            <a:pPr algn="ctr"/>
            <a:r>
              <a:rPr lang="en-GB" sz="3200" dirty="0"/>
              <a:t>antique </a:t>
            </a:r>
          </a:p>
          <a:p>
            <a:pPr algn="ctr"/>
            <a:r>
              <a:rPr lang="en-GB" sz="3200" dirty="0"/>
              <a:t>unique</a:t>
            </a:r>
          </a:p>
          <a:p>
            <a:pPr algn="ctr"/>
            <a:r>
              <a:rPr lang="en-GB" sz="3200" dirty="0"/>
              <a:t>cheque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unique</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vague</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cheque</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tongue</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league </a:t>
            </a:r>
          </a:p>
          <a:p>
            <a:pPr algn="ctr"/>
            <a:r>
              <a:rPr lang="en-GB" sz="3200" dirty="0"/>
              <a:t>tongue</a:t>
            </a:r>
          </a:p>
          <a:p>
            <a:pPr algn="ctr"/>
            <a:r>
              <a:rPr lang="en-GB" sz="3200" dirty="0"/>
              <a:t>vague</a:t>
            </a:r>
          </a:p>
          <a:p>
            <a:pPr algn="ctr"/>
            <a:r>
              <a:rPr lang="en-GB" sz="3200" dirty="0"/>
              <a:t>antique </a:t>
            </a:r>
          </a:p>
          <a:p>
            <a:pPr algn="ctr"/>
            <a:r>
              <a:rPr lang="en-GB" sz="3200" dirty="0"/>
              <a:t>unique</a:t>
            </a:r>
          </a:p>
          <a:p>
            <a:pPr algn="ctr"/>
            <a:r>
              <a:rPr lang="en-GB" sz="3200" dirty="0"/>
              <a:t>cheque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0AACD90D-085D-EE10-C6F1-3771B6126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88274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ABEE2D2-2DA9-29D4-DF69-AA8F56D9B868}"/>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208838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/g/ &amp; /k/ sounds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spelt </a:t>
            </a:r>
            <a:r>
              <a:rPr lang="en-GB" u="sng" dirty="0">
                <a:solidFill>
                  <a:schemeClr val="bg1"/>
                </a:solidFill>
                <a:latin typeface="+mn-lt"/>
                <a:ea typeface="Andika"/>
                <a:cs typeface="Andika"/>
              </a:rPr>
              <a:t>gue</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que</a:t>
            </a:r>
            <a:r>
              <a:rPr lang="en-GB" dirty="0">
                <a:solidFill>
                  <a:schemeClr val="bg1"/>
                </a:solidFill>
                <a:latin typeface="+mn-lt"/>
                <a:ea typeface="Andika"/>
                <a:cs typeface="Andika"/>
              </a:rPr>
              <a:t>.</a:t>
            </a:r>
            <a:endParaRPr lang="en-US" dirty="0">
              <a:solidFill>
                <a:schemeClr val="bg1"/>
              </a:solidFill>
            </a:endParaRPr>
          </a:p>
        </p:txBody>
      </p:sp>
      <p:pic>
        <p:nvPicPr>
          <p:cNvPr id="8" name="Picture 7" descr="A picture containing logo&#10;&#10;Description automatically generated">
            <a:extLst>
              <a:ext uri="{FF2B5EF4-FFF2-40B4-BE49-F238E27FC236}">
                <a16:creationId xmlns:a16="http://schemas.microsoft.com/office/drawing/2014/main" id="{42241C2D-98EC-F300-B015-47C08179E2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DE1C8180-5F4B-C80D-35A7-9B2FEAD2A7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EC49997E-6F35-4FD5-2965-2180E978EB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654 0.51737 " pathEditMode="relative" rAng="0" ptsTypes="AA">
                                      <p:cBhvr>
                                        <p:cTn id="6" dur="2000" fill="hold"/>
                                        <p:tgtEl>
                                          <p:spTgt spid="9"/>
                                        </p:tgtEl>
                                        <p:attrNameLst>
                                          <p:attrName>ppt_x</p:attrName>
                                          <p:attrName>ppt_y</p:attrName>
                                        </p:attrNameLst>
                                      </p:cBhvr>
                                      <p:rCtr x="5820" y="25856"/>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125 -0.06204 " pathEditMode="relative" rAng="0" ptsTypes="AA">
                                      <p:cBhvr>
                                        <p:cTn id="9" dur="2000" fill="hold"/>
                                        <p:tgtEl>
                                          <p:spTgt spid="10"/>
                                        </p:tgtEl>
                                        <p:attrNameLst>
                                          <p:attrName>ppt_x</p:attrName>
                                          <p:attrName>ppt_y</p:attrName>
                                        </p:attrNameLst>
                                      </p:cBhvr>
                                      <p:rCtr x="-11563" y="-3102"/>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967596754"/>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SY3T2BW3L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SY3T2BW3P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SY3T2BW3S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SY3T2BW3F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SY3T2BW3A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SY3T2BW3Sa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SY3T2BW3Fe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B400785B-1EDF-1C73-7C20-B92EE9D0B2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176C3EDC-6917-51C3-B229-A8D91EC14D49}"/>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AB9CA907-95C7-6F54-008A-EC5D6B02DA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league </a:t>
            </a:r>
          </a:p>
          <a:p>
            <a:pPr>
              <a:lnSpc>
                <a:spcPct val="150000"/>
              </a:lnSpc>
              <a:spcBef>
                <a:spcPct val="0"/>
              </a:spcBef>
              <a:buNone/>
            </a:pPr>
            <a:r>
              <a:rPr lang="en-GB" altLang="en-US" sz="2800" dirty="0">
                <a:solidFill>
                  <a:schemeClr val="tx1"/>
                </a:solidFill>
                <a:latin typeface="+mn-lt"/>
              </a:rPr>
              <a:t>2.	tongue </a:t>
            </a:r>
          </a:p>
          <a:p>
            <a:pPr>
              <a:lnSpc>
                <a:spcPct val="150000"/>
              </a:lnSpc>
              <a:spcBef>
                <a:spcPct val="0"/>
              </a:spcBef>
              <a:buNone/>
            </a:pPr>
            <a:r>
              <a:rPr lang="en-GB" altLang="en-US" sz="2800" dirty="0">
                <a:solidFill>
                  <a:schemeClr val="tx1"/>
                </a:solidFill>
                <a:latin typeface="+mn-lt"/>
              </a:rPr>
              <a:t>3.	vague</a:t>
            </a:r>
          </a:p>
          <a:p>
            <a:pPr>
              <a:lnSpc>
                <a:spcPct val="150000"/>
              </a:lnSpc>
              <a:spcBef>
                <a:spcPct val="0"/>
              </a:spcBef>
              <a:buNone/>
            </a:pPr>
            <a:r>
              <a:rPr lang="en-GB" altLang="en-US" sz="2800" dirty="0">
                <a:solidFill>
                  <a:schemeClr val="tx1"/>
                </a:solidFill>
                <a:latin typeface="+mn-lt"/>
              </a:rPr>
              <a:t>4.	fatigue</a:t>
            </a:r>
          </a:p>
          <a:p>
            <a:pPr>
              <a:lnSpc>
                <a:spcPct val="150000"/>
              </a:lnSpc>
              <a:spcBef>
                <a:spcPct val="0"/>
              </a:spcBef>
              <a:buNone/>
            </a:pPr>
            <a:r>
              <a:rPr lang="en-GB" altLang="en-US" sz="2800" dirty="0">
                <a:solidFill>
                  <a:schemeClr val="tx1"/>
                </a:solidFill>
                <a:latin typeface="+mn-lt"/>
              </a:rPr>
              <a:t>5.	intrigue</a:t>
            </a:r>
          </a:p>
          <a:p>
            <a:pPr>
              <a:lnSpc>
                <a:spcPct val="150000"/>
              </a:lnSpc>
              <a:spcBef>
                <a:spcPct val="0"/>
              </a:spcBef>
              <a:buNone/>
            </a:pPr>
            <a:r>
              <a:rPr lang="en-GB" altLang="en-US" sz="2800" dirty="0">
                <a:solidFill>
                  <a:schemeClr val="tx1"/>
                </a:solidFill>
                <a:latin typeface="+mn-lt"/>
              </a:rPr>
              <a:t>6.	rogue</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antique </a:t>
            </a:r>
          </a:p>
          <a:p>
            <a:pPr>
              <a:lnSpc>
                <a:spcPct val="150000"/>
              </a:lnSpc>
              <a:spcBef>
                <a:spcPct val="0"/>
              </a:spcBef>
              <a:buNone/>
            </a:pPr>
            <a:r>
              <a:rPr lang="en-GB" altLang="en-US" sz="2800" dirty="0">
                <a:solidFill>
                  <a:schemeClr val="tx1"/>
                </a:solidFill>
                <a:latin typeface="+mn-lt"/>
              </a:rPr>
              <a:t>8.	unique</a:t>
            </a:r>
          </a:p>
          <a:p>
            <a:pPr>
              <a:lnSpc>
                <a:spcPct val="150000"/>
              </a:lnSpc>
              <a:spcBef>
                <a:spcPct val="0"/>
              </a:spcBef>
              <a:buNone/>
            </a:pPr>
            <a:r>
              <a:rPr lang="en-GB" altLang="en-US" sz="2800" dirty="0">
                <a:solidFill>
                  <a:schemeClr val="tx1"/>
                </a:solidFill>
                <a:latin typeface="+mn-lt"/>
              </a:rPr>
              <a:t>9.	technique</a:t>
            </a:r>
          </a:p>
          <a:p>
            <a:pPr>
              <a:lnSpc>
                <a:spcPct val="150000"/>
              </a:lnSpc>
              <a:spcBef>
                <a:spcPct val="0"/>
              </a:spcBef>
              <a:buNone/>
            </a:pPr>
            <a:r>
              <a:rPr lang="en-GB" altLang="en-US" sz="2800" dirty="0">
                <a:solidFill>
                  <a:schemeClr val="tx1"/>
                </a:solidFill>
                <a:latin typeface="+mn-lt"/>
              </a:rPr>
              <a:t>10.	mosque</a:t>
            </a:r>
          </a:p>
          <a:p>
            <a:pPr>
              <a:lnSpc>
                <a:spcPct val="150000"/>
              </a:lnSpc>
              <a:spcBef>
                <a:spcPct val="0"/>
              </a:spcBef>
              <a:buNone/>
            </a:pPr>
            <a:r>
              <a:rPr lang="en-GB" altLang="en-US" sz="2800" dirty="0">
                <a:solidFill>
                  <a:schemeClr val="tx1"/>
                </a:solidFill>
                <a:latin typeface="+mn-lt"/>
              </a:rPr>
              <a:t>11.	cheque</a:t>
            </a:r>
          </a:p>
          <a:p>
            <a:pPr>
              <a:lnSpc>
                <a:spcPct val="150000"/>
              </a:lnSpc>
              <a:spcBef>
                <a:spcPct val="0"/>
              </a:spcBef>
              <a:buNone/>
            </a:pPr>
            <a:r>
              <a:rPr lang="en-GB" altLang="en-US" sz="2800" dirty="0">
                <a:solidFill>
                  <a:schemeClr val="tx1"/>
                </a:solidFill>
                <a:latin typeface="+mn-lt"/>
              </a:rPr>
              <a:t>12.	critique</a:t>
            </a:r>
          </a:p>
        </p:txBody>
      </p:sp>
      <p:pic>
        <p:nvPicPr>
          <p:cNvPr id="10" name="Picture 9">
            <a:extLst>
              <a:ext uri="{FF2B5EF4-FFF2-40B4-BE49-F238E27FC236}">
                <a16:creationId xmlns:a16="http://schemas.microsoft.com/office/drawing/2014/main" id="{902EC3E2-09C2-B270-585D-6D0DB985C7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49332516-5831-984A-C0DC-7A09CB812B8F}"/>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24A884E4-A329-95F3-113F-30B6F54D4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/g/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2082805" y="5080808"/>
            <a:ext cx="8535028" cy="1250535"/>
          </a:xfrm>
          <a:prstGeom prst="roundRect">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/g/ sound...</a:t>
            </a:r>
            <a:endParaRPr lang="en-GB" altLang="en-US" sz="3600" dirty="0">
              <a:solidFill>
                <a:schemeClr val="bg1"/>
              </a:solidFill>
              <a:latin typeface="+mj-lt"/>
            </a:endParaRP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2" name="Group 1">
            <a:extLst>
              <a:ext uri="{FF2B5EF4-FFF2-40B4-BE49-F238E27FC236}">
                <a16:creationId xmlns:a16="http://schemas.microsoft.com/office/drawing/2014/main" id="{2B7EFA2F-D3C0-7465-20CF-EFE28D6E8D6E}"/>
              </a:ext>
            </a:extLst>
          </p:cNvPr>
          <p:cNvGrpSpPr/>
          <p:nvPr/>
        </p:nvGrpSpPr>
        <p:grpSpPr>
          <a:xfrm>
            <a:off x="4309300" y="1815028"/>
            <a:ext cx="3701143" cy="2932831"/>
            <a:chOff x="4245428" y="1777191"/>
            <a:chExt cx="3701143" cy="2932831"/>
          </a:xfrm>
        </p:grpSpPr>
        <p:grpSp>
          <p:nvGrpSpPr>
            <p:cNvPr id="10" name="Group 9">
              <a:extLst>
                <a:ext uri="{FF2B5EF4-FFF2-40B4-BE49-F238E27FC236}">
                  <a16:creationId xmlns:a16="http://schemas.microsoft.com/office/drawing/2014/main" id="{2AEFEED7-6309-159A-6255-E4E2D26A926D}"/>
                </a:ext>
              </a:extLst>
            </p:cNvPr>
            <p:cNvGrpSpPr/>
            <p:nvPr/>
          </p:nvGrpSpPr>
          <p:grpSpPr>
            <a:xfrm>
              <a:off x="4245428" y="1777191"/>
              <a:ext cx="3701143" cy="2932831"/>
              <a:chOff x="-1561" y="1794653"/>
              <a:chExt cx="3701143" cy="2697448"/>
            </a:xfrm>
          </p:grpSpPr>
          <p:sp>
            <p:nvSpPr>
              <p:cNvPr id="13" name="Rectangle: Rounded Corners 12">
                <a:extLst>
                  <a:ext uri="{FF2B5EF4-FFF2-40B4-BE49-F238E27FC236}">
                    <a16:creationId xmlns:a16="http://schemas.microsoft.com/office/drawing/2014/main" id="{FA36166D-F06A-ADBE-4322-D4989AFE2253}"/>
                  </a:ext>
                </a:extLst>
              </p:cNvPr>
              <p:cNvSpPr/>
              <p:nvPr/>
            </p:nvSpPr>
            <p:spPr>
              <a:xfrm>
                <a:off x="-1560" y="1794653"/>
                <a:ext cx="3701142"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FFC6E0C-537C-B410-4E47-EB4CB00BB13E}"/>
                  </a:ext>
                </a:extLst>
              </p:cNvPr>
              <p:cNvSpPr>
                <a:spLocks noChangeArrowheads="1"/>
              </p:cNvSpPr>
              <p:nvPr/>
            </p:nvSpPr>
            <p:spPr bwMode="auto">
              <a:xfrm>
                <a:off x="-1561" y="1847521"/>
                <a:ext cx="3701143" cy="53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g as in </a:t>
                </a:r>
                <a:r>
                  <a:rPr lang="en-GB" altLang="en-US" sz="2800" b="1" u="sng" dirty="0">
                    <a:solidFill>
                      <a:srgbClr val="7030A0"/>
                    </a:solidFill>
                    <a:latin typeface="+mj-lt"/>
                  </a:rPr>
                  <a:t>g</a:t>
                </a:r>
                <a:r>
                  <a:rPr lang="en-GB" altLang="en-US" sz="2800" dirty="0">
                    <a:solidFill>
                      <a:schemeClr val="bg1"/>
                    </a:solidFill>
                    <a:latin typeface="+mj-lt"/>
                  </a:rPr>
                  <a:t>old</a:t>
                </a:r>
                <a:endParaRPr lang="en-GB" altLang="en-US" sz="2800" b="1" dirty="0">
                  <a:solidFill>
                    <a:schemeClr val="bg1"/>
                  </a:solidFill>
                  <a:latin typeface="+mj-lt"/>
                </a:endParaRPr>
              </a:p>
            </p:txBody>
          </p:sp>
        </p:grpSp>
        <p:pic>
          <p:nvPicPr>
            <p:cNvPr id="4" name="Picture 3" descr="A stack of gold bars&#10;&#10;Description automatically generated with low confidence">
              <a:extLst>
                <a:ext uri="{FF2B5EF4-FFF2-40B4-BE49-F238E27FC236}">
                  <a16:creationId xmlns:a16="http://schemas.microsoft.com/office/drawing/2014/main" id="{06C84E8A-0B52-2F2C-B5B0-F47D4B56EA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62423" y="2382150"/>
              <a:ext cx="2664234" cy="199817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BF3A6D2-B261-4E68-824D-752F9EFF4D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/g/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league</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337818" y="1916439"/>
            <a:ext cx="3297382" cy="3281524"/>
            <a:chOff x="6965891"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tongue</a:t>
              </a:r>
            </a:p>
          </p:txBody>
        </p:sp>
      </p:grpSp>
      <p:pic>
        <p:nvPicPr>
          <p:cNvPr id="3" name="Picture 2" descr="A child with her mouth open&#10;&#10;Description automatically generated with medium confidence">
            <a:extLst>
              <a:ext uri="{FF2B5EF4-FFF2-40B4-BE49-F238E27FC236}">
                <a16:creationId xmlns:a16="http://schemas.microsoft.com/office/drawing/2014/main" id="{6F2A281C-1634-E3A8-F6D1-41067BFF9A5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89073" y="2686967"/>
            <a:ext cx="1589937" cy="2381706"/>
          </a:xfrm>
          <a:prstGeom prst="rect">
            <a:avLst/>
          </a:prstGeom>
        </p:spPr>
      </p:pic>
      <p:pic>
        <p:nvPicPr>
          <p:cNvPr id="9" name="Picture 8">
            <a:extLst>
              <a:ext uri="{FF2B5EF4-FFF2-40B4-BE49-F238E27FC236}">
                <a16:creationId xmlns:a16="http://schemas.microsoft.com/office/drawing/2014/main" id="{2A196538-7A55-3B97-03AF-7A04C5A75FC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7"/>
          <a:stretch/>
        </p:blipFill>
        <p:spPr>
          <a:xfrm>
            <a:off x="3048440" y="2661335"/>
            <a:ext cx="2533977" cy="2403025"/>
          </a:xfrm>
          <a:prstGeom prst="rect">
            <a:avLst/>
          </a:prstGeom>
        </p:spPr>
      </p:pic>
    </p:spTree>
    <p:extLst>
      <p:ext uri="{BB962C8B-B14F-4D97-AF65-F5344CB8AC3E}">
        <p14:creationId xmlns:p14="http://schemas.microsoft.com/office/powerpoint/2010/main" val="1286237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ackground pattern&#10;&#10;Description automatically generated">
            <a:extLst>
              <a:ext uri="{FF2B5EF4-FFF2-40B4-BE49-F238E27FC236}">
                <a16:creationId xmlns:a16="http://schemas.microsoft.com/office/drawing/2014/main" id="{B235A692-896F-A765-6B32-CE920E9DD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/g/ sound?</a:t>
            </a:r>
          </a:p>
        </p:txBody>
      </p:sp>
      <p:sp>
        <p:nvSpPr>
          <p:cNvPr id="7" name="Rounded Rectangle 6"/>
          <p:cNvSpPr/>
          <p:nvPr/>
        </p:nvSpPr>
        <p:spPr>
          <a:xfrm>
            <a:off x="2004291" y="5535416"/>
            <a:ext cx="7980218" cy="698934"/>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/g/ sound can be spelt </a:t>
            </a:r>
            <a:r>
              <a:rPr lang="en-GB" sz="3600" u="sng" dirty="0">
                <a:solidFill>
                  <a:schemeClr val="bg1"/>
                </a:solidFill>
                <a:latin typeface="+mj-lt"/>
              </a:rPr>
              <a:t>gue</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3" name="Group 12">
            <a:extLst>
              <a:ext uri="{FF2B5EF4-FFF2-40B4-BE49-F238E27FC236}">
                <a16:creationId xmlns:a16="http://schemas.microsoft.com/office/drawing/2014/main" id="{3D747041-2E4D-9BBE-75FD-D87D2C4D7F7A}"/>
              </a:ext>
            </a:extLst>
          </p:cNvPr>
          <p:cNvGrpSpPr/>
          <p:nvPr/>
        </p:nvGrpSpPr>
        <p:grpSpPr>
          <a:xfrm>
            <a:off x="2740062" y="1930283"/>
            <a:ext cx="3048870" cy="3281524"/>
            <a:chOff x="2325950" y="1918549"/>
            <a:chExt cx="3048870" cy="3281524"/>
          </a:xfrm>
        </p:grpSpPr>
        <p:sp>
          <p:nvSpPr>
            <p:cNvPr id="14" name="Rectangle: Rounded Corners 13">
              <a:extLst>
                <a:ext uri="{FF2B5EF4-FFF2-40B4-BE49-F238E27FC236}">
                  <a16:creationId xmlns:a16="http://schemas.microsoft.com/office/drawing/2014/main" id="{286DAA63-4AD1-81EA-E7A9-4A07B0D8ED5B}"/>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ounded Rectangle 12">
              <a:extLst>
                <a:ext uri="{FF2B5EF4-FFF2-40B4-BE49-F238E27FC236}">
                  <a16:creationId xmlns:a16="http://schemas.microsoft.com/office/drawing/2014/main" id="{9E622B21-0A63-7F75-0465-8E8BA8E9FAFC}"/>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lea</a:t>
              </a:r>
              <a:r>
                <a:rPr lang="en-GB" sz="3600" u="sng" dirty="0">
                  <a:solidFill>
                    <a:srgbClr val="FFC000"/>
                  </a:solidFill>
                </a:rPr>
                <a:t>gue</a:t>
              </a:r>
            </a:p>
          </p:txBody>
        </p:sp>
      </p:grpSp>
      <p:grpSp>
        <p:nvGrpSpPr>
          <p:cNvPr id="22" name="Group 21">
            <a:extLst>
              <a:ext uri="{FF2B5EF4-FFF2-40B4-BE49-F238E27FC236}">
                <a16:creationId xmlns:a16="http://schemas.microsoft.com/office/drawing/2014/main" id="{71EDC6BD-487D-BFAB-5B37-EBEE06E0E9E2}"/>
              </a:ext>
            </a:extLst>
          </p:cNvPr>
          <p:cNvGrpSpPr/>
          <p:nvPr/>
        </p:nvGrpSpPr>
        <p:grpSpPr>
          <a:xfrm>
            <a:off x="6337818" y="1916439"/>
            <a:ext cx="3297382" cy="3281524"/>
            <a:chOff x="6965891" y="1918549"/>
            <a:chExt cx="3297382" cy="3281524"/>
          </a:xfrm>
        </p:grpSpPr>
        <p:sp>
          <p:nvSpPr>
            <p:cNvPr id="26" name="Rectangle: Rounded Corners 25">
              <a:extLst>
                <a:ext uri="{FF2B5EF4-FFF2-40B4-BE49-F238E27FC236}">
                  <a16:creationId xmlns:a16="http://schemas.microsoft.com/office/drawing/2014/main" id="{27D16F70-6F8F-2512-F412-6AD188909576}"/>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38452480-E448-265E-3267-F07BA96641BF}"/>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ton</a:t>
              </a:r>
              <a:r>
                <a:rPr lang="en-GB" sz="3600" u="sng" dirty="0">
                  <a:solidFill>
                    <a:srgbClr val="FFC000"/>
                  </a:solidFill>
                </a:rPr>
                <a:t>gue</a:t>
              </a:r>
              <a:endParaRPr lang="en-GB" sz="3600" dirty="0">
                <a:solidFill>
                  <a:schemeClr val="bg1"/>
                </a:solidFill>
              </a:endParaRPr>
            </a:p>
          </p:txBody>
        </p:sp>
      </p:grpSp>
      <p:pic>
        <p:nvPicPr>
          <p:cNvPr id="28" name="Picture 27" descr="A child with her mouth open&#10;&#10;Description automatically generated with medium confidence">
            <a:extLst>
              <a:ext uri="{FF2B5EF4-FFF2-40B4-BE49-F238E27FC236}">
                <a16:creationId xmlns:a16="http://schemas.microsoft.com/office/drawing/2014/main" id="{D8A8DEE6-50F2-8B99-DEA3-09EF3BFF47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89073" y="2686967"/>
            <a:ext cx="1589937" cy="2381706"/>
          </a:xfrm>
          <a:prstGeom prst="rect">
            <a:avLst/>
          </a:prstGeom>
        </p:spPr>
      </p:pic>
      <p:pic>
        <p:nvPicPr>
          <p:cNvPr id="29" name="Picture 28">
            <a:extLst>
              <a:ext uri="{FF2B5EF4-FFF2-40B4-BE49-F238E27FC236}">
                <a16:creationId xmlns:a16="http://schemas.microsoft.com/office/drawing/2014/main" id="{C6F14BC4-0E9F-6453-F2C3-7F9B6C0110E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7"/>
          <a:stretch/>
        </p:blipFill>
        <p:spPr>
          <a:xfrm>
            <a:off x="3048440" y="2661335"/>
            <a:ext cx="2533977" cy="2403025"/>
          </a:xfrm>
          <a:prstGeom prst="rect">
            <a:avLst/>
          </a:prstGeom>
        </p:spPr>
      </p:pic>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ABE0DDEC-ACEB-5C6E-69F7-FCF8B183B1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rPr>
              <a:t>Most of the words that use </a:t>
            </a:r>
            <a:r>
              <a:rPr lang="en-GB" sz="5400" b="1" u="sng" dirty="0">
                <a:solidFill>
                  <a:schemeClr val="bg1"/>
                </a:solidFill>
              </a:rPr>
              <a:t>gue</a:t>
            </a:r>
            <a:r>
              <a:rPr lang="en-GB" sz="5400" dirty="0">
                <a:solidFill>
                  <a:schemeClr val="bg1"/>
                </a:solidFill>
              </a:rPr>
              <a:t> to spell the /</a:t>
            </a:r>
            <a:r>
              <a:rPr lang="en-GB" sz="5400" b="1" u="sng" dirty="0">
                <a:solidFill>
                  <a:schemeClr val="bg1"/>
                </a:solidFill>
              </a:rPr>
              <a:t>g</a:t>
            </a:r>
            <a:r>
              <a:rPr lang="en-GB" sz="5400" dirty="0">
                <a:solidFill>
                  <a:schemeClr val="bg1"/>
                </a:solidFill>
              </a:rPr>
              <a:t>/ sound are </a:t>
            </a:r>
            <a:r>
              <a:rPr lang="en-GB" sz="5400" b="1" u="sng" dirty="0">
                <a:solidFill>
                  <a:schemeClr val="bg1"/>
                </a:solidFill>
              </a:rPr>
              <a:t>French</a:t>
            </a:r>
            <a:r>
              <a:rPr lang="en-GB" sz="5400" dirty="0">
                <a:solidFill>
                  <a:schemeClr val="bg1"/>
                </a:solidFill>
              </a:rPr>
              <a:t> in origin. </a:t>
            </a:r>
          </a:p>
        </p:txBody>
      </p:sp>
      <p:pic>
        <p:nvPicPr>
          <p:cNvPr id="6" name="Picture 5" descr="A large metal tower in a city&#10;&#10;Description automatically generated with medium confidence">
            <a:extLst>
              <a:ext uri="{FF2B5EF4-FFF2-40B4-BE49-F238E27FC236}">
                <a16:creationId xmlns:a16="http://schemas.microsoft.com/office/drawing/2014/main" id="{C858B97F-6CBA-8804-959C-8B39548D77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4011" y="1305338"/>
            <a:ext cx="2742934" cy="4097469"/>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9749" y="4197890"/>
            <a:ext cx="1143308" cy="1473073"/>
          </a:xfrm>
          <a:prstGeom prst="rect">
            <a:avLst/>
          </a:prstGeom>
        </p:spPr>
      </p:pic>
    </p:spTree>
    <p:extLst>
      <p:ext uri="{BB962C8B-B14F-4D97-AF65-F5344CB8AC3E}">
        <p14:creationId xmlns:p14="http://schemas.microsoft.com/office/powerpoint/2010/main" val="89866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F874F2C-DF71-436D-3483-AE12B88C49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Your story is a little vague.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va</a:t>
            </a:r>
            <a:r>
              <a:rPr lang="en-GB" sz="8000" dirty="0">
                <a:solidFill>
                  <a:srgbClr val="7030A0"/>
                </a:solidFill>
              </a:rPr>
              <a:t>gue</a:t>
            </a:r>
            <a:endParaRPr lang="en-GB" sz="8000"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199" y="1730439"/>
            <a:ext cx="5337962" cy="4208681"/>
          </a:xfrm>
          <a:prstGeom prst="rect">
            <a:avLst/>
          </a:prstGeom>
        </p:spPr>
      </p:pic>
    </p:spTree>
    <p:extLst>
      <p:ext uri="{BB962C8B-B14F-4D97-AF65-F5344CB8AC3E}">
        <p14:creationId xmlns:p14="http://schemas.microsoft.com/office/powerpoint/2010/main" val="168497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67C4E91-1ACC-D9FB-787D-9F4099673D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Is what I am feeling fatigue or just tiredness?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fati</a:t>
            </a:r>
            <a:r>
              <a:rPr lang="en-GB" sz="8000" dirty="0">
                <a:solidFill>
                  <a:srgbClr val="7030A0"/>
                </a:solidFill>
              </a:rPr>
              <a:t>gue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064996"/>
            <a:ext cx="4342450" cy="4051442"/>
          </a:xfrm>
          <a:prstGeom prst="rect">
            <a:avLst/>
          </a:prstGeom>
        </p:spPr>
      </p:pic>
    </p:spTree>
    <p:extLst>
      <p:ext uri="{BB962C8B-B14F-4D97-AF65-F5344CB8AC3E}">
        <p14:creationId xmlns:p14="http://schemas.microsoft.com/office/powerpoint/2010/main" val="59282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1528</Words>
  <Application>Microsoft Office PowerPoint</Application>
  <PresentationFormat>Widescreen</PresentationFormat>
  <Paragraphs>153</Paragraphs>
  <Slides>31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Andika</vt:lpstr>
      <vt:lpstr>Office Theme</vt:lpstr>
      <vt:lpstr> How to Use this PowerPoint</vt:lpstr>
      <vt:lpstr>Scrambler has been scrambling!!!</vt:lpstr>
      <vt:lpstr>The /g/ &amp; /k/ sounds  spelt gue and que.</vt:lpstr>
      <vt:lpstr>The /g/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think of the ways  to spell the /k/ sound?</vt:lpstr>
      <vt:lpstr>The /k/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46</cp:revision>
  <dcterms:created xsi:type="dcterms:W3CDTF">2022-05-31T09:42:07Z</dcterms:created>
  <dcterms:modified xsi:type="dcterms:W3CDTF">2025-12-08T16:30:45Z</dcterms:modified>
</cp:coreProperties>
</file>