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2" r:id="rId1"/>
  </p:sldMasterIdLst>
  <p:notesMasterIdLst>
    <p:notesMasterId r:id="rId31"/>
  </p:notesMasterIdLst>
  <p:sldIdLst>
    <p:sldId id="390" r:id="rId2"/>
    <p:sldId id="389" r:id="rId3"/>
    <p:sldId id="274" r:id="rId4"/>
    <p:sldId id="269" r:id="rId5"/>
    <p:sldId id="272" r:id="rId6"/>
    <p:sldId id="279" r:id="rId7"/>
    <p:sldId id="308" r:id="rId8"/>
    <p:sldId id="296" r:id="rId9"/>
    <p:sldId id="298" r:id="rId10"/>
    <p:sldId id="299" r:id="rId11"/>
    <p:sldId id="301" r:id="rId12"/>
    <p:sldId id="303" r:id="rId13"/>
    <p:sldId id="305" r:id="rId14"/>
    <p:sldId id="306" r:id="rId15"/>
    <p:sldId id="307" r:id="rId16"/>
    <p:sldId id="371" r:id="rId17"/>
    <p:sldId id="372" r:id="rId18"/>
    <p:sldId id="259" r:id="rId19"/>
    <p:sldId id="373" r:id="rId20"/>
    <p:sldId id="374" r:id="rId21"/>
    <p:sldId id="375" r:id="rId22"/>
    <p:sldId id="376" r:id="rId23"/>
    <p:sldId id="377" r:id="rId24"/>
    <p:sldId id="378" r:id="rId25"/>
    <p:sldId id="360" r:id="rId26"/>
    <p:sldId id="361" r:id="rId27"/>
    <p:sldId id="362" r:id="rId28"/>
    <p:sldId id="363" r:id="rId29"/>
    <p:sldId id="270" r:id="rId30"/>
  </p:sldIdLst>
  <p:sldSz cx="12192000" cy="6858000"/>
  <p:notesSz cx="6858000" cy="9144000"/>
  <p:embeddedFontLst>
    <p:embeddedFont>
      <p:font typeface="Andika" panose="02000000000000000000" pitchFamily="2"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726B81-E8FD-4D51-89DE-57EEC0DD29EF}" v="2" dt="2025-12-08T16:30:24.3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1068" y="7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3.fntdata"/><Relationship Id="rId42"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6:30:24.378" v="2"/>
      <pc:docMkLst>
        <pc:docMk/>
      </pc:docMkLst>
      <pc:sldChg chg="addSp modSp modAnim">
        <pc:chgData name="Glen Jones" userId="e846aaca-4b24-4b13-b0d0-f2308e16b284" providerId="ADAL" clId="{ED47ACC3-9597-4D89-A1DC-43CF280EF274}" dt="2025-12-08T16:30:24.378" v="2"/>
        <pc:sldMkLst>
          <pc:docMk/>
          <pc:sldMk cId="0" sldId="270"/>
        </pc:sldMkLst>
        <pc:spChg chg="add mod">
          <ac:chgData name="Glen Jones" userId="e846aaca-4b24-4b13-b0d0-f2308e16b284" providerId="ADAL" clId="{ED47ACC3-9597-4D89-A1DC-43CF280EF274}" dt="2025-12-08T16:30:24.378" v="2"/>
          <ac:spMkLst>
            <pc:docMk/>
            <pc:sldMk cId="0" sldId="270"/>
            <ac:spMk id="2" creationId="{8079AE74-FB04-F7E0-E150-B8B9939A38BE}"/>
          </ac:spMkLst>
        </pc:spChg>
      </pc:sldChg>
      <pc:sldChg chg="del">
        <pc:chgData name="Glen Jones" userId="e846aaca-4b24-4b13-b0d0-f2308e16b284" providerId="ADAL" clId="{ED47ACC3-9597-4D89-A1DC-43CF280EF274}" dt="2025-12-08T16:29:34.555" v="1" actId="47"/>
        <pc:sldMkLst>
          <pc:docMk/>
          <pc:sldMk cId="2355754654" sldId="359"/>
        </pc:sldMkLst>
      </pc:sldChg>
      <pc:sldChg chg="add">
        <pc:chgData name="Glen Jones" userId="e846aaca-4b24-4b13-b0d0-f2308e16b284" providerId="ADAL" clId="{ED47ACC3-9597-4D89-A1DC-43CF280EF274}" dt="2025-12-08T16:29:33.234" v="0"/>
        <pc:sldMkLst>
          <pc:docMk/>
          <pc:sldMk cId="461087981" sldId="3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08/12/2025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dirty="0"/>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FD359-4896-7293-8B92-FB76CDFCA00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7C9972D-A620-C54B-2EF0-E8EE8370DB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98F565-43B0-56D0-A207-159131EFE9C6}"/>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0693B405-E138-1549-76A2-E21EB279644D}"/>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6D84B7D-F6D8-9C7D-206F-E99959039A89}"/>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715081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26061-D9B2-EE17-CCA5-60C1D9FB1F8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915C249-AFAE-8B5E-88CB-FE0CC52F9DA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37D038B-A700-DC32-B2ED-EA7D05F4D33B}"/>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F74A820-3FA9-C31A-A8F4-6DC49F202321}"/>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830431D5-83B7-CB5C-A317-D1A65F0FD8B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657155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E0E02E-0CB2-3721-479D-A8BA085A62E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641B978-4EFD-BF4C-F775-C2CF7FD499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3BBC970-7FC8-46B4-D928-6F24B81F7165}"/>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9A7C6BC5-668E-1501-14E0-EDA7BD5B5B51}"/>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8296064-103F-96C4-DD70-42F8B6AC6D83}"/>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19615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3080144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8381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9159C-A11E-FC59-88EB-D9311C6A529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12F6FD-54C8-6088-BBF1-5549E174B1A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8BBD69A-F305-2F1A-F6A7-667A78B182A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1FEACCB-B2A0-B20A-B7F2-6C131D34607D}"/>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E2BEDA5-7E84-5E84-4013-24D9092D532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128459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FDC58-24DD-0BB0-D7C4-A4C69261CAD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A56FC2B-EE9F-FF23-59D1-4C708DF180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9383624-3582-A479-7C10-14794F496CBA}"/>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F8C8717D-EC87-C63C-487B-76705E9575D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354679B-1D37-9580-DD27-0175AC8A6BA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18466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B0091-2B41-9EC7-E9B4-BA22DD81AC2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98AB570-019D-3E01-359E-AD3EC291776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3854B8C-4405-8032-4D6F-BC407B5D6AB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16D66F4-FCEE-3183-3776-FBA2EB0D627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D05BAAE7-DF4F-C38C-F865-3A8A329338E4}"/>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27DD4E84-E822-FB08-B56C-C51484F74592}"/>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210464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F06E3-05B5-7751-899D-09316F548D8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19651D9-4D8A-0E22-47DF-F31D3FD771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444A955-862E-C56A-C486-C6B41BCFCFF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79C89BA-63DF-67D8-DD4F-516205CABF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94F839-3EF6-D5D8-9130-6988071C9AF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D50CA68-82A6-5017-233A-5926AE5B0DA4}"/>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2B8C0103-AF56-FFB0-3549-952A2B0DD04F}"/>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1D976A3E-D475-AC6F-57C9-29BA8DAECC4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156290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ADC4B-3EA9-B47F-342E-F4336C40CE1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A8E5B54-82C4-8481-09A1-9804E7C532F6}"/>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7B2547E8-1E1E-3F26-4CCA-47EF5B21709E}"/>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2C710619-E5B0-918C-00DA-D68DF1264839}"/>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570202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E18923-AC0E-6CBE-FE60-138AC83D0D4B}"/>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960E42FA-3A5A-1652-2D53-C847AA4BDFFE}"/>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AD9505FD-341E-5D30-C2B3-344A44B0C63A}"/>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21789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C14DA-95D9-FCCA-FFB0-A5B8AFA997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646CD17-5023-9381-96A6-5C1AB6F53B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69AECF6-E2B0-AD1C-719A-28245152D1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F21C04-7A76-6728-5588-2ABD2788FE2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C343927B-EE68-A85E-AA10-D67FAA22215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320617ED-D127-999E-47B4-B64D1132F9AA}"/>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684438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BAC94-96F3-1CFD-50E1-0BD1789D58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3533EA4-0C3C-8039-FEEB-723DF8A0C7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545F06EA-8B69-D0F6-3090-6BD8E0ED9B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7226D7-CB20-CD8F-4E46-AC033169E5E2}"/>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0F80B252-E9C8-CAAD-EC1D-22119EC1F1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69B692A7-5759-D30E-3151-235DA1D51D2A}"/>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4987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D06C56-684E-8830-611B-D12332E473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A77C92C-FD21-6746-0D65-EE17CE5070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F783DB78-52B1-CC2A-4226-4E7F98B80E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ndika" panose="02000000000000000000" pitchFamily="2" charset="0"/>
              </a:defRPr>
            </a:lvl1pPr>
          </a:lstStyle>
          <a:p>
            <a:fld id="{6FF68548-7A33-4D15-A407-A42BC9A8705F}" type="datetimeFigureOut">
              <a:rPr lang="en-GB" smtClean="0"/>
              <a:pPr/>
              <a:t>08/12/2025</a:t>
            </a:fld>
            <a:endParaRPr lang="en-GB" dirty="0"/>
          </a:p>
        </p:txBody>
      </p:sp>
      <p:sp>
        <p:nvSpPr>
          <p:cNvPr id="5" name="Footer Placeholder 4">
            <a:extLst>
              <a:ext uri="{FF2B5EF4-FFF2-40B4-BE49-F238E27FC236}">
                <a16:creationId xmlns:a16="http://schemas.microsoft.com/office/drawing/2014/main" id="{BF3622A4-7A79-7058-77B3-5548A31758D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ndika" panose="02000000000000000000" pitchFamily="2" charset="0"/>
              </a:defRPr>
            </a:lvl1pPr>
          </a:lstStyle>
          <a:p>
            <a:endParaRPr lang="en-GB" dirty="0"/>
          </a:p>
        </p:txBody>
      </p:sp>
      <p:sp>
        <p:nvSpPr>
          <p:cNvPr id="6" name="Slide Number Placeholder 5">
            <a:extLst>
              <a:ext uri="{FF2B5EF4-FFF2-40B4-BE49-F238E27FC236}">
                <a16:creationId xmlns:a16="http://schemas.microsoft.com/office/drawing/2014/main" id="{C9F1EC93-C163-9C5F-8CE9-A2D50D79B3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ndika" panose="02000000000000000000" pitchFamily="2" charset="0"/>
              </a:defRPr>
            </a:lvl1pPr>
          </a:lstStyle>
          <a:p>
            <a:fld id="{4D40393B-D931-42D2-92B3-04A1FAEA8993}" type="slidenum">
              <a:rPr lang="en-GB" smtClean="0"/>
              <a:pPr/>
              <a:t>‹#›</a:t>
            </a:fld>
            <a:endParaRPr lang="en-GB" dirty="0"/>
          </a:p>
        </p:txBody>
      </p:sp>
    </p:spTree>
    <p:extLst>
      <p:ext uri="{BB962C8B-B14F-4D97-AF65-F5344CB8AC3E}">
        <p14:creationId xmlns:p14="http://schemas.microsoft.com/office/powerpoint/2010/main" val="1805925439"/>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Andika" panose="02000000000000000000" pitchFamily="2" charset="0"/>
          <a:cs typeface="Andika" panose="02000000000000000000"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ndika" panose="02000000000000000000" pitchFamily="2" charset="0"/>
          <a:ea typeface="Andika" panose="02000000000000000000" pitchFamily="2" charset="0"/>
          <a:cs typeface="Andika"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ndika" panose="02000000000000000000" pitchFamily="2" charset="0"/>
          <a:ea typeface="Andika" panose="02000000000000000000" pitchFamily="2" charset="0"/>
          <a:cs typeface="Andika"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ndika" panose="02000000000000000000" pitchFamily="2" charset="0"/>
          <a:ea typeface="Andika" panose="02000000000000000000" pitchFamily="2" charset="0"/>
          <a:cs typeface="Andika"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ndika" panose="02000000000000000000" pitchFamily="2" charset="0"/>
          <a:ea typeface="Andika" panose="02000000000000000000" pitchFamily="2" charset="0"/>
          <a:cs typeface="Andika"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ndika" panose="02000000000000000000" pitchFamily="2" charset="0"/>
          <a:ea typeface="Andika" panose="02000000000000000000" pitchFamily="2" charset="0"/>
          <a:cs typeface="Andika"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03DDA136-714D-FE7E-0B01-D3F63DAAB0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It is possible to fascinate a kitten with a feather.</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latin typeface="Andika" panose="02000000000000000000" pitchFamily="2" charset="0"/>
              </a:rPr>
              <a:t>fa</a:t>
            </a:r>
            <a:r>
              <a:rPr lang="en-GB" sz="8000" dirty="0">
                <a:solidFill>
                  <a:srgbClr val="7030A0"/>
                </a:solidFill>
                <a:latin typeface="Andika" panose="02000000000000000000" pitchFamily="2" charset="0"/>
              </a:rPr>
              <a:t>sc</a:t>
            </a:r>
            <a:r>
              <a:rPr lang="en-GB" sz="8000" dirty="0">
                <a:solidFill>
                  <a:schemeClr val="bg1"/>
                </a:solidFill>
                <a:latin typeface="Andika" panose="02000000000000000000" pitchFamily="2" charset="0"/>
              </a:rPr>
              <a:t>inate</a:t>
            </a: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4179" y="2409730"/>
            <a:ext cx="3525247" cy="4542038"/>
          </a:xfrm>
          <a:prstGeom prst="rect">
            <a:avLst/>
          </a:prstGeom>
        </p:spPr>
      </p:pic>
      <p:sp>
        <p:nvSpPr>
          <p:cNvPr id="6" name="TextBox 5">
            <a:extLst>
              <a:ext uri="{FF2B5EF4-FFF2-40B4-BE49-F238E27FC236}">
                <a16:creationId xmlns:a16="http://schemas.microsoft.com/office/drawing/2014/main" id="{368E28C7-2D59-8B59-6929-80F44E6A153A}"/>
              </a:ext>
            </a:extLst>
          </p:cNvPr>
          <p:cNvSpPr txBox="1"/>
          <p:nvPr/>
        </p:nvSpPr>
        <p:spPr>
          <a:xfrm>
            <a:off x="6096000" y="3933645"/>
            <a:ext cx="4117675" cy="369332"/>
          </a:xfrm>
          <a:prstGeom prst="rect">
            <a:avLst/>
          </a:prstGeom>
          <a:noFill/>
        </p:spPr>
        <p:txBody>
          <a:bodyPr wrap="square" rtlCol="0">
            <a:spAutoFit/>
          </a:bodyPr>
          <a:lstStyle/>
          <a:p>
            <a:r>
              <a:rPr lang="en-GB" dirty="0">
                <a:solidFill>
                  <a:schemeClr val="bg1"/>
                </a:solidFill>
                <a:latin typeface="Andika" panose="02000000000000000000" pitchFamily="2" charset="0"/>
              </a:rPr>
              <a:t>Split digraph a-e.</a:t>
            </a:r>
          </a:p>
        </p:txBody>
      </p:sp>
    </p:spTree>
    <p:extLst>
      <p:ext uri="{BB962C8B-B14F-4D97-AF65-F5344CB8AC3E}">
        <p14:creationId xmlns:p14="http://schemas.microsoft.com/office/powerpoint/2010/main" val="1630529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D78748D8-D2BB-CFC2-E868-1C5E33845D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It is a crescent moon tonight.</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latin typeface="Andika" panose="02000000000000000000" pitchFamily="2" charset="0"/>
              </a:rPr>
              <a:t>cre</a:t>
            </a:r>
            <a:r>
              <a:rPr lang="en-GB" sz="8000" dirty="0">
                <a:solidFill>
                  <a:srgbClr val="FFFF00"/>
                </a:solidFill>
                <a:latin typeface="Andika" panose="02000000000000000000" pitchFamily="2" charset="0"/>
              </a:rPr>
              <a:t>sc</a:t>
            </a:r>
            <a:r>
              <a:rPr lang="en-GB" sz="8000" dirty="0">
                <a:solidFill>
                  <a:schemeClr val="bg1"/>
                </a:solidFill>
                <a:latin typeface="Andika" panose="02000000000000000000" pitchFamily="2" charset="0"/>
              </a:rPr>
              <a:t>ent</a:t>
            </a: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965" y="1887678"/>
            <a:ext cx="4342450" cy="4051442"/>
          </a:xfrm>
          <a:prstGeom prst="rect">
            <a:avLst/>
          </a:prstGeom>
        </p:spPr>
      </p:pic>
    </p:spTree>
    <p:extLst>
      <p:ext uri="{BB962C8B-B14F-4D97-AF65-F5344CB8AC3E}">
        <p14:creationId xmlns:p14="http://schemas.microsoft.com/office/powerpoint/2010/main" val="4287566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ape, background pattern&#10;&#10;Description automatically generated">
            <a:extLst>
              <a:ext uri="{FF2B5EF4-FFF2-40B4-BE49-F238E27FC236}">
                <a16:creationId xmlns:a16="http://schemas.microsoft.com/office/drawing/2014/main" id="{2656B6BA-FA31-DFEE-F74B-4F03286C04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cut through the band with a pair of scissors.</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sc</a:t>
            </a:r>
            <a:r>
              <a:rPr lang="en-GB" sz="8000" dirty="0">
                <a:solidFill>
                  <a:schemeClr val="bg1"/>
                </a:solidFill>
                <a:latin typeface="Andika" panose="02000000000000000000" pitchFamily="2" charset="0"/>
              </a:rPr>
              <a:t>issors</a:t>
            </a:r>
          </a:p>
        </p:txBody>
      </p:sp>
      <p:pic>
        <p:nvPicPr>
          <p:cNvPr id="5" name="Picture 4" descr="A picture containing toy, vector graphics&#10;&#10;Description automatically generated">
            <a:extLst>
              <a:ext uri="{FF2B5EF4-FFF2-40B4-BE49-F238E27FC236}">
                <a16:creationId xmlns:a16="http://schemas.microsoft.com/office/drawing/2014/main" id="{E3D9F07E-DE7F-3958-7626-44FA0F5C99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0768" y="1868921"/>
            <a:ext cx="5337962" cy="4208681"/>
          </a:xfrm>
          <a:prstGeom prst="rect">
            <a:avLst/>
          </a:prstGeom>
        </p:spPr>
      </p:pic>
    </p:spTree>
    <p:extLst>
      <p:ext uri="{BB962C8B-B14F-4D97-AF65-F5344CB8AC3E}">
        <p14:creationId xmlns:p14="http://schemas.microsoft.com/office/powerpoint/2010/main" val="381780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81B94B81-877F-3178-3850-65630765D7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admired the scenery as we drove along.</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rgbClr val="7030A0"/>
                </a:solidFill>
                <a:latin typeface="Andika" panose="02000000000000000000" pitchFamily="2" charset="0"/>
              </a:rPr>
              <a:t>sc</a:t>
            </a:r>
            <a:r>
              <a:rPr lang="en-GB" sz="8000" dirty="0">
                <a:solidFill>
                  <a:schemeClr val="bg1"/>
                </a:solidFill>
                <a:latin typeface="Andika" panose="02000000000000000000" pitchFamily="2" charset="0"/>
              </a:rPr>
              <a:t>enery</a:t>
            </a:r>
          </a:p>
        </p:txBody>
      </p:sp>
      <p:pic>
        <p:nvPicPr>
          <p:cNvPr id="5" name="Picture 4" descr="A close-up of a toy&#10;&#10;Description automatically generated with medium confidence">
            <a:extLst>
              <a:ext uri="{FF2B5EF4-FFF2-40B4-BE49-F238E27FC236}">
                <a16:creationId xmlns:a16="http://schemas.microsoft.com/office/drawing/2014/main" id="{3328D6CB-6E18-212E-0E1E-AA20B9DC44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5301" y="2031958"/>
            <a:ext cx="3525247" cy="4542038"/>
          </a:xfrm>
          <a:prstGeom prst="rect">
            <a:avLst/>
          </a:prstGeom>
        </p:spPr>
      </p:pic>
      <p:sp>
        <p:nvSpPr>
          <p:cNvPr id="6" name="TextBox 5">
            <a:extLst>
              <a:ext uri="{FF2B5EF4-FFF2-40B4-BE49-F238E27FC236}">
                <a16:creationId xmlns:a16="http://schemas.microsoft.com/office/drawing/2014/main" id="{209147FA-EB1B-FEE3-1F07-63F158C771E0}"/>
              </a:ext>
            </a:extLst>
          </p:cNvPr>
          <p:cNvSpPr txBox="1"/>
          <p:nvPr/>
        </p:nvSpPr>
        <p:spPr>
          <a:xfrm>
            <a:off x="6096000" y="3933645"/>
            <a:ext cx="4117675" cy="369332"/>
          </a:xfrm>
          <a:prstGeom prst="rect">
            <a:avLst/>
          </a:prstGeom>
          <a:noFill/>
        </p:spPr>
        <p:txBody>
          <a:bodyPr wrap="square" rtlCol="0">
            <a:spAutoFit/>
          </a:bodyPr>
          <a:lstStyle/>
          <a:p>
            <a:r>
              <a:rPr lang="en-GB" dirty="0">
                <a:solidFill>
                  <a:schemeClr val="bg1"/>
                </a:solidFill>
                <a:latin typeface="Andika" panose="02000000000000000000" pitchFamily="2" charset="0"/>
              </a:rPr>
              <a:t>Split digraph e-e.</a:t>
            </a:r>
          </a:p>
        </p:txBody>
      </p:sp>
    </p:spTree>
    <p:extLst>
      <p:ext uri="{BB962C8B-B14F-4D97-AF65-F5344CB8AC3E}">
        <p14:creationId xmlns:p14="http://schemas.microsoft.com/office/powerpoint/2010/main" val="11854026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424463D-1F67-9932-1BBC-B31F1785D4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It was a tiring ascent.</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latin typeface="Andika" panose="02000000000000000000" pitchFamily="2" charset="0"/>
              </a:rPr>
              <a:t>a</a:t>
            </a:r>
            <a:r>
              <a:rPr lang="en-GB" sz="8000" dirty="0">
                <a:solidFill>
                  <a:srgbClr val="7030A0"/>
                </a:solidFill>
                <a:latin typeface="Andika" panose="02000000000000000000" pitchFamily="2" charset="0"/>
              </a:rPr>
              <a:t>sc</a:t>
            </a:r>
            <a:r>
              <a:rPr lang="en-GB" sz="8000" dirty="0">
                <a:solidFill>
                  <a:schemeClr val="bg1"/>
                </a:solidFill>
                <a:latin typeface="Andika" panose="02000000000000000000" pitchFamily="2" charset="0"/>
              </a:rPr>
              <a:t>ent</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1730439"/>
            <a:ext cx="5337962" cy="4208681"/>
          </a:xfrm>
          <a:prstGeom prst="rect">
            <a:avLst/>
          </a:prstGeom>
        </p:spPr>
      </p:pic>
    </p:spTree>
    <p:extLst>
      <p:ext uri="{BB962C8B-B14F-4D97-AF65-F5344CB8AC3E}">
        <p14:creationId xmlns:p14="http://schemas.microsoft.com/office/powerpoint/2010/main" val="15561354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8444F320-4E65-64A7-CB94-5FDC6895B9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descent took a long time.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latin typeface="Andika" panose="02000000000000000000" pitchFamily="2" charset="0"/>
              </a:rPr>
              <a:t>de</a:t>
            </a:r>
            <a:r>
              <a:rPr lang="en-GB" sz="8000" dirty="0">
                <a:solidFill>
                  <a:srgbClr val="7030A0"/>
                </a:solidFill>
                <a:latin typeface="Andika" panose="02000000000000000000" pitchFamily="2" charset="0"/>
              </a:rPr>
              <a:t>sc</a:t>
            </a:r>
            <a:r>
              <a:rPr lang="en-GB" sz="8000" dirty="0">
                <a:solidFill>
                  <a:schemeClr val="bg1"/>
                </a:solidFill>
                <a:latin typeface="Andika" panose="02000000000000000000" pitchFamily="2" charset="0"/>
              </a:rPr>
              <a:t>ent</a:t>
            </a: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6222" y="2031958"/>
            <a:ext cx="3525247" cy="4542038"/>
          </a:xfrm>
          <a:prstGeom prst="rect">
            <a:avLst/>
          </a:prstGeom>
        </p:spPr>
      </p:pic>
      <p:sp>
        <p:nvSpPr>
          <p:cNvPr id="4" name="TextBox 3">
            <a:extLst>
              <a:ext uri="{FF2B5EF4-FFF2-40B4-BE49-F238E27FC236}">
                <a16:creationId xmlns:a16="http://schemas.microsoft.com/office/drawing/2014/main" id="{064E9ACF-5151-820F-FB2A-CC70E8E2D50F}"/>
              </a:ext>
            </a:extLst>
          </p:cNvPr>
          <p:cNvSpPr txBox="1"/>
          <p:nvPr/>
        </p:nvSpPr>
        <p:spPr>
          <a:xfrm>
            <a:off x="6096000" y="3933645"/>
            <a:ext cx="4117675" cy="369332"/>
          </a:xfrm>
          <a:prstGeom prst="rect">
            <a:avLst/>
          </a:prstGeom>
          <a:noFill/>
        </p:spPr>
        <p:txBody>
          <a:bodyPr wrap="square" lIns="91440" tIns="45720" rIns="91440" bIns="45720" rtlCol="0" anchor="t">
            <a:spAutoFit/>
          </a:bodyPr>
          <a:lstStyle/>
          <a:p>
            <a:r>
              <a:rPr lang="en-GB" dirty="0">
                <a:solidFill>
                  <a:schemeClr val="bg1"/>
                </a:solidFill>
                <a:latin typeface="Andika"/>
                <a:ea typeface="Andika"/>
                <a:cs typeface="Andika"/>
              </a:rPr>
              <a:t>Prefix de-</a:t>
            </a:r>
          </a:p>
        </p:txBody>
      </p:sp>
    </p:spTree>
    <p:extLst>
      <p:ext uri="{BB962C8B-B14F-4D97-AF65-F5344CB8AC3E}">
        <p14:creationId xmlns:p14="http://schemas.microsoft.com/office/powerpoint/2010/main" val="33123762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E8313-2CA5-26FE-F868-343A7BF9BDA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A2EC9423-3912-2502-BE2C-F4E8A256AC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2A767535-8233-FE98-B6E3-A2C3A980F304}"/>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B9B62CFE-AF2C-1EE9-B950-5C462A57CE8A}"/>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3F83C38F-E514-AD43-5C82-55231C515B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A19D85F-42E5-5756-D3F0-EA2CF6B4218A}"/>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As they continued their asent, they discovered a hidden chamber where a group of aliens exercised to build their musles. </a:t>
            </a:r>
          </a:p>
        </p:txBody>
      </p:sp>
      <p:cxnSp>
        <p:nvCxnSpPr>
          <p:cNvPr id="9" name="Straight Connector 8">
            <a:extLst>
              <a:ext uri="{FF2B5EF4-FFF2-40B4-BE49-F238E27FC236}">
                <a16:creationId xmlns:a16="http://schemas.microsoft.com/office/drawing/2014/main" id="{1C14940E-2BB1-3A30-E74C-66C11A305CF8}"/>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A49BD6-1A52-1ECE-E50A-947D5DF34863}"/>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ABDBE86-4404-80C7-A688-DC09738B93E5}"/>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As they continued their ascent, they discovered a hidden chamber where a group of aliens exercised to build their muscles. </a:t>
            </a:r>
          </a:p>
        </p:txBody>
      </p:sp>
      <p:sp>
        <p:nvSpPr>
          <p:cNvPr id="3" name="TextBox 2">
            <a:extLst>
              <a:ext uri="{FF2B5EF4-FFF2-40B4-BE49-F238E27FC236}">
                <a16:creationId xmlns:a16="http://schemas.microsoft.com/office/drawing/2014/main" id="{89F39AFE-6CAB-AAF5-B474-BB19417B619E}"/>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As they continued their </a:t>
            </a:r>
            <a:r>
              <a:rPr lang="en-GB" sz="3200" u="sng" dirty="0">
                <a:solidFill>
                  <a:schemeClr val="accent6">
                    <a:lumMod val="50000"/>
                  </a:schemeClr>
                </a:solidFill>
              </a:rPr>
              <a:t>ascent</a:t>
            </a:r>
            <a:r>
              <a:rPr lang="en-GB" sz="3200" dirty="0">
                <a:solidFill>
                  <a:schemeClr val="bg1"/>
                </a:solidFill>
              </a:rPr>
              <a:t>, they discovered a hidden chamber where a group of aliens exercised to build their </a:t>
            </a:r>
            <a:r>
              <a:rPr lang="en-GB" sz="3200" u="sng" dirty="0">
                <a:solidFill>
                  <a:schemeClr val="accent6">
                    <a:lumMod val="50000"/>
                  </a:schemeClr>
                </a:solidFill>
              </a:rPr>
              <a:t>muscles</a:t>
            </a:r>
            <a:r>
              <a:rPr lang="en-GB" sz="3200" dirty="0">
                <a:solidFill>
                  <a:schemeClr val="bg1"/>
                </a:solidFill>
              </a:rPr>
              <a:t>. </a:t>
            </a:r>
          </a:p>
        </p:txBody>
      </p:sp>
    </p:spTree>
    <p:extLst>
      <p:ext uri="{BB962C8B-B14F-4D97-AF65-F5344CB8AC3E}">
        <p14:creationId xmlns:p14="http://schemas.microsoft.com/office/powerpoint/2010/main" val="1558621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E7FBC-2766-C558-907A-EBB138531479}"/>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08BD610C-D262-9D80-7A48-368BE7F8F7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CEF6E5DF-8E62-A135-CE6E-EAFE2A92A1F4}"/>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a:t>
            </a:r>
          </a:p>
        </p:txBody>
      </p:sp>
      <p:sp>
        <p:nvSpPr>
          <p:cNvPr id="32" name="Rectangle: Rounded Corners 31">
            <a:extLst>
              <a:ext uri="{FF2B5EF4-FFF2-40B4-BE49-F238E27FC236}">
                <a16:creationId xmlns:a16="http://schemas.microsoft.com/office/drawing/2014/main" id="{17F4473C-562D-34D4-B3AF-5B5B7E2AF09C}"/>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CCFEE249-75A3-36E4-95B9-EB09CD1818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99DC2377-97F3-3ABA-A6C3-8C2D708B8D3C}"/>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Emile's eyes widened with excitement as he reached for </a:t>
            </a:r>
          </a:p>
          <a:p>
            <a:pPr algn="ctr"/>
            <a:r>
              <a:rPr lang="en-GB" sz="3200" dirty="0">
                <a:solidFill>
                  <a:schemeClr val="bg1"/>
                </a:solidFill>
              </a:rPr>
              <a:t>a pair of sissors he had brought along. </a:t>
            </a:r>
          </a:p>
        </p:txBody>
      </p:sp>
      <p:cxnSp>
        <p:nvCxnSpPr>
          <p:cNvPr id="9" name="Straight Connector 8">
            <a:extLst>
              <a:ext uri="{FF2B5EF4-FFF2-40B4-BE49-F238E27FC236}">
                <a16:creationId xmlns:a16="http://schemas.microsoft.com/office/drawing/2014/main" id="{8940B746-935C-5B25-EDD7-7C640A3CCE28}"/>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4A11D8E-128E-06DD-C66D-505F3E8DB64A}"/>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FD6B399-F958-D3EF-F315-4FEAF6BCC38F}"/>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Emile's eyes widened with excitement as he reached for </a:t>
            </a:r>
          </a:p>
          <a:p>
            <a:pPr algn="ctr"/>
            <a:r>
              <a:rPr lang="en-GB" sz="3200" dirty="0">
                <a:solidFill>
                  <a:schemeClr val="bg1"/>
                </a:solidFill>
              </a:rPr>
              <a:t>a pair of scissors he had brought along. </a:t>
            </a:r>
          </a:p>
        </p:txBody>
      </p:sp>
      <p:sp>
        <p:nvSpPr>
          <p:cNvPr id="3" name="TextBox 2">
            <a:extLst>
              <a:ext uri="{FF2B5EF4-FFF2-40B4-BE49-F238E27FC236}">
                <a16:creationId xmlns:a16="http://schemas.microsoft.com/office/drawing/2014/main" id="{68CA1C42-DEE5-868C-46CD-EF5409500B15}"/>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Emile's eyes widened with excitement as he reached for </a:t>
            </a:r>
          </a:p>
          <a:p>
            <a:pPr algn="ctr"/>
            <a:r>
              <a:rPr lang="en-GB" sz="3200" dirty="0">
                <a:solidFill>
                  <a:schemeClr val="bg1"/>
                </a:solidFill>
              </a:rPr>
              <a:t>a pair of </a:t>
            </a:r>
            <a:r>
              <a:rPr lang="en-GB" sz="3200" u="sng" dirty="0">
                <a:solidFill>
                  <a:schemeClr val="accent6">
                    <a:lumMod val="50000"/>
                  </a:schemeClr>
                </a:solidFill>
              </a:rPr>
              <a:t>scissors</a:t>
            </a:r>
            <a:r>
              <a:rPr lang="en-GB" sz="3200" dirty="0">
                <a:solidFill>
                  <a:schemeClr val="bg1"/>
                </a:solidFill>
              </a:rPr>
              <a:t> he had brought along. </a:t>
            </a:r>
          </a:p>
        </p:txBody>
      </p:sp>
    </p:spTree>
    <p:extLst>
      <p:ext uri="{BB962C8B-B14F-4D97-AF65-F5344CB8AC3E}">
        <p14:creationId xmlns:p14="http://schemas.microsoft.com/office/powerpoint/2010/main" val="2038800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6FA46E8-9366-6E7B-94A1-F0B942DFB8E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3487169F-4F10-B3B8-1574-E7BEF3B5A25B}"/>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F53AD360-928C-4BCB-12A6-3E4160719485}"/>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Science League. “You must climb Crescent Mountain,” the message read, “and retrieve the Crystal of Knowledge.”</a:t>
            </a:r>
          </a:p>
          <a:p>
            <a:pPr marL="0" indent="0">
              <a:buNone/>
            </a:pPr>
            <a:r>
              <a:rPr lang="en-GB" sz="2200" dirty="0"/>
              <a:t>“Crescent Mountain!” Emile said, fascinated. “That’s the tallest mountain on Planet Zynar!”</a:t>
            </a:r>
          </a:p>
          <a:p>
            <a:pPr marL="0" indent="0">
              <a:buNone/>
            </a:pPr>
            <a:r>
              <a:rPr lang="en-GB" sz="2200" dirty="0"/>
              <a:t>When they arrived, the scenery was breathtaking—rolling hills, glowing forests, and the mountain itself, shaped like a crescent moon. “This will take discipline,” Aimee said. “The ascent will be steep.”</a:t>
            </a:r>
          </a:p>
          <a:p>
            <a:pPr marL="0" indent="0">
              <a:buNone/>
            </a:pPr>
            <a:r>
              <a:rPr lang="en-GB" sz="2200" dirty="0"/>
              <a:t>Emile used a pair of laser scissors to cut through tangled vines blocking their path. They used their muscles to lift heavy rocks. The higher they climbed, the more beautiful the scene became.</a:t>
            </a:r>
          </a:p>
          <a:p>
            <a:pPr marL="0" indent="0">
              <a:buNone/>
            </a:pPr>
            <a:r>
              <a:rPr lang="en-GB" sz="2200" dirty="0"/>
              <a:t>Finally, they reached the peak of Crescent Mountain. The Crystal of Knowledge was glowing brightly, surrounded by shimmering light. Emile carefully picked it up. </a:t>
            </a:r>
          </a:p>
          <a:p>
            <a:pPr marL="0" indent="0">
              <a:buNone/>
            </a:pPr>
            <a:r>
              <a:rPr lang="en-GB" sz="2200" dirty="0"/>
              <a:t>The descent was tricky, but they made it safely back to their spaceship. As they flew home, Emile couldn’t stop smiling. “Science and adventure always fascinate me,” he said. Aimee beeped in agreement.</a:t>
            </a:r>
          </a:p>
        </p:txBody>
      </p:sp>
    </p:spTree>
    <p:extLst>
      <p:ext uri="{BB962C8B-B14F-4D97-AF65-F5344CB8AC3E}">
        <p14:creationId xmlns:p14="http://schemas.microsoft.com/office/powerpoint/2010/main" val="25161797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9138E-D3F7-C598-E57D-E0D33D996820}"/>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8CEC1BD4-AB46-5A99-26C2-D25E2F68326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A9F5B5CF-C49A-6031-25C1-862253677B19}"/>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42D24864-2292-AB01-5600-9EEB3ABB6B26}"/>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a:t>
            </a:r>
            <a:r>
              <a:rPr lang="en-GB" sz="2200" b="1" u="sng" dirty="0">
                <a:solidFill>
                  <a:srgbClr val="7030A0"/>
                </a:solidFill>
              </a:rPr>
              <a:t>Science</a:t>
            </a:r>
            <a:r>
              <a:rPr lang="en-GB" sz="2200" dirty="0"/>
              <a:t> League. “You must climb </a:t>
            </a:r>
            <a:r>
              <a:rPr lang="en-GB" sz="2200" b="1" u="sng" dirty="0">
                <a:solidFill>
                  <a:srgbClr val="7030A0"/>
                </a:solidFill>
              </a:rPr>
              <a:t>Crescent</a:t>
            </a:r>
            <a:r>
              <a:rPr lang="en-GB" sz="2200" dirty="0"/>
              <a:t> Mountain,” the message read, “and retrieve the Crystal of Knowledge.”</a:t>
            </a:r>
          </a:p>
          <a:p>
            <a:pPr marL="0" indent="0">
              <a:buNone/>
            </a:pPr>
            <a:r>
              <a:rPr lang="en-GB" sz="2200" dirty="0"/>
              <a:t>“Crescent Mountain!” Emile said, fascinated. “That’s the tallest mountain on Planet Zynar!”</a:t>
            </a:r>
          </a:p>
          <a:p>
            <a:pPr marL="0" indent="0">
              <a:buNone/>
            </a:pPr>
            <a:r>
              <a:rPr lang="en-GB" sz="2200" dirty="0"/>
              <a:t>When they arrived, the scenery was breathtaking—rolling hills, glowing forests, and the mountain itself, shaped like a crescent moon. “This will take discipline,” Aimee said. “The ascent will be steep.”</a:t>
            </a:r>
          </a:p>
          <a:p>
            <a:pPr marL="0" indent="0">
              <a:buNone/>
            </a:pPr>
            <a:r>
              <a:rPr lang="en-GB" sz="2200" dirty="0"/>
              <a:t>Emile used a pair of laser scissors to cut through tangled vines blocking their path. They used their muscles to lift heavy rocks. The higher they climbed, the more beautiful the scene became.</a:t>
            </a:r>
          </a:p>
          <a:p>
            <a:pPr marL="0" indent="0">
              <a:buNone/>
            </a:pPr>
            <a:r>
              <a:rPr lang="en-GB" sz="2200" dirty="0"/>
              <a:t>Finally, they reached the peak of Crescent Mountain. The Crystal of Knowledge was glowing brightly, surrounded by shimmering light. Emile carefully picked it up. </a:t>
            </a:r>
          </a:p>
          <a:p>
            <a:pPr marL="0" indent="0">
              <a:buNone/>
            </a:pPr>
            <a:r>
              <a:rPr lang="en-GB" sz="2200" dirty="0"/>
              <a:t>The descent was tricky, but they made it safely back to their spaceship. As they flew home, Emile couldn’t stop smiling. “Science and adventure always fascinate me,” he said. Aimee beeped in agreement.</a:t>
            </a:r>
          </a:p>
        </p:txBody>
      </p:sp>
    </p:spTree>
    <p:extLst>
      <p:ext uri="{BB962C8B-B14F-4D97-AF65-F5344CB8AC3E}">
        <p14:creationId xmlns:p14="http://schemas.microsoft.com/office/powerpoint/2010/main" val="2266037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45AE3F1B-D887-4891-D0D4-FDCED107BD52}"/>
              </a:ext>
            </a:extLst>
          </p:cNvPr>
          <p:cNvSpPr>
            <a:spLocks noGrp="1"/>
          </p:cNvSpPr>
          <p:nvPr>
            <p:ph type="title"/>
          </p:nvPr>
        </p:nvSpPr>
        <p:spPr/>
        <p:txBody>
          <a:bodyPr>
            <a:noAutofit/>
          </a:bodyPr>
          <a:lstStyle/>
          <a:p>
            <a:pPr algn="ctr"/>
            <a:r>
              <a:rPr lang="en-GB" sz="4800" b="1" dirty="0">
                <a:solidFill>
                  <a:schemeClr val="bg1"/>
                </a:solidFill>
              </a:rPr>
              <a:t>Scrambler has been scrambling!!!</a:t>
            </a:r>
          </a:p>
        </p:txBody>
      </p:sp>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 name="Picture 5" descr="A parking lot with white text&#10;&#10;AI-generated content may be incorrect.">
            <a:extLst>
              <a:ext uri="{FF2B5EF4-FFF2-40B4-BE49-F238E27FC236}">
                <a16:creationId xmlns:a16="http://schemas.microsoft.com/office/drawing/2014/main" id="{092912BB-FAC8-68B7-7A84-AD5E7AADA1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1137" y="1690688"/>
            <a:ext cx="7389725" cy="4138246"/>
          </a:xfrm>
          <a:prstGeom prst="rect">
            <a:avLst/>
          </a:prstGeom>
        </p:spPr>
      </p:pic>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73964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0758C-8AC0-2131-A58A-07B56DDEBBC4}"/>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B99546A7-D9FB-2BBD-87AA-9C95CB38BE9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2E1320F7-B606-2DD4-D2B8-BD41D33FE21E}"/>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D3D25B55-154F-1867-4E3B-CD91CC1E81AB}"/>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a:t>
            </a:r>
            <a:r>
              <a:rPr lang="en-GB" sz="2200" b="1" u="sng" dirty="0">
                <a:solidFill>
                  <a:srgbClr val="7030A0"/>
                </a:solidFill>
              </a:rPr>
              <a:t>Science</a:t>
            </a:r>
            <a:r>
              <a:rPr lang="en-GB" sz="2200" dirty="0"/>
              <a:t> League. “You must climb </a:t>
            </a:r>
            <a:r>
              <a:rPr lang="en-GB" sz="2200" b="1" u="sng" dirty="0">
                <a:solidFill>
                  <a:srgbClr val="7030A0"/>
                </a:solidFill>
              </a:rPr>
              <a:t>Crescent</a:t>
            </a:r>
            <a:r>
              <a:rPr lang="en-GB" sz="2200" dirty="0"/>
              <a:t> Mountain,” the message read, “and retrieve the Crystal of Knowledge.”</a:t>
            </a:r>
          </a:p>
          <a:p>
            <a:pPr marL="0" indent="0">
              <a:buNone/>
            </a:pPr>
            <a:r>
              <a:rPr lang="en-GB" sz="2200" dirty="0"/>
              <a:t>“</a:t>
            </a:r>
            <a:r>
              <a:rPr lang="en-GB" sz="2200" b="1" u="sng" dirty="0">
                <a:solidFill>
                  <a:srgbClr val="7030A0"/>
                </a:solidFill>
              </a:rPr>
              <a:t>Crescent</a:t>
            </a:r>
            <a:r>
              <a:rPr lang="en-GB" sz="2200" dirty="0"/>
              <a:t> Mountain!” Emile said, fascinated. “That’s the tallest mountain on Planet Zynar!”</a:t>
            </a:r>
          </a:p>
          <a:p>
            <a:pPr marL="0" indent="0">
              <a:buNone/>
            </a:pPr>
            <a:r>
              <a:rPr lang="en-GB" sz="2200" dirty="0"/>
              <a:t>When they arrived, the scenery was breathtaking—rolling hills, glowing forests, and the mountain itself, shaped like a crescent moon. “This will take discipline,” Aimee said. “The ascent will be steep.”</a:t>
            </a:r>
          </a:p>
          <a:p>
            <a:pPr marL="0" indent="0">
              <a:buNone/>
            </a:pPr>
            <a:r>
              <a:rPr lang="en-GB" sz="2200" dirty="0"/>
              <a:t>Emile used a pair of laser scissors to cut through tangled vines blocking their path. They used their muscles to lift heavy rocks. The higher they climbed, the more beautiful the scene became.</a:t>
            </a:r>
          </a:p>
          <a:p>
            <a:pPr marL="0" indent="0">
              <a:buNone/>
            </a:pPr>
            <a:r>
              <a:rPr lang="en-GB" sz="2200" dirty="0"/>
              <a:t>Finally, they reached the peak of Crescent Mountain. The Crystal of Knowledge was glowing brightly, surrounded by shimmering light. Emile carefully picked it up. </a:t>
            </a:r>
          </a:p>
          <a:p>
            <a:pPr marL="0" indent="0">
              <a:buNone/>
            </a:pPr>
            <a:r>
              <a:rPr lang="en-GB" sz="2200" dirty="0"/>
              <a:t>The descent was tricky, but they made it safely back to their spaceship. As they flew home, Emile couldn’t stop smiling. “Science and adventure always fascinate me,” he said. Aimee beeped in agreement.</a:t>
            </a:r>
          </a:p>
        </p:txBody>
      </p:sp>
    </p:spTree>
    <p:extLst>
      <p:ext uri="{BB962C8B-B14F-4D97-AF65-F5344CB8AC3E}">
        <p14:creationId xmlns:p14="http://schemas.microsoft.com/office/powerpoint/2010/main" val="34416898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8EFDF-0214-A154-CFC5-077FB47CEC84}"/>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40496BF-04EF-90A5-3F5D-C13CCEE24E2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C06323DB-DAF9-7957-9345-2AAC9AB62F8D}"/>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091D20A5-6C57-6A8E-D598-76C2CB0EADA5}"/>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a:t>
            </a:r>
            <a:r>
              <a:rPr lang="en-GB" sz="2200" b="1" u="sng" dirty="0">
                <a:solidFill>
                  <a:srgbClr val="7030A0"/>
                </a:solidFill>
              </a:rPr>
              <a:t>Science</a:t>
            </a:r>
            <a:r>
              <a:rPr lang="en-GB" sz="2200" dirty="0"/>
              <a:t> League. “You must climb </a:t>
            </a:r>
            <a:r>
              <a:rPr lang="en-GB" sz="2200" b="1" u="sng" dirty="0">
                <a:solidFill>
                  <a:srgbClr val="7030A0"/>
                </a:solidFill>
              </a:rPr>
              <a:t>Crescent</a:t>
            </a:r>
            <a:r>
              <a:rPr lang="en-GB" sz="2200" dirty="0"/>
              <a:t> Mountain,” the message read, “and retrieve the Crystal of Knowledge.”</a:t>
            </a:r>
          </a:p>
          <a:p>
            <a:pPr marL="0" indent="0">
              <a:buNone/>
            </a:pPr>
            <a:r>
              <a:rPr lang="en-GB" sz="2200" dirty="0"/>
              <a:t>“</a:t>
            </a:r>
            <a:r>
              <a:rPr lang="en-GB" sz="2200" b="1" u="sng" dirty="0">
                <a:solidFill>
                  <a:srgbClr val="7030A0"/>
                </a:solidFill>
              </a:rPr>
              <a:t>Crescent</a:t>
            </a:r>
            <a:r>
              <a:rPr lang="en-GB" sz="2200" dirty="0"/>
              <a:t> Mountain!” Emile said, fascinated. “That’s the tallest mountain on Planet Zynar!”</a:t>
            </a:r>
          </a:p>
          <a:p>
            <a:pPr marL="0" indent="0">
              <a:buNone/>
            </a:pPr>
            <a:r>
              <a:rPr lang="en-GB" sz="2200" dirty="0"/>
              <a:t>When they arrived, the </a:t>
            </a:r>
            <a:r>
              <a:rPr lang="en-GB" sz="2200" b="1" u="sng" dirty="0">
                <a:solidFill>
                  <a:srgbClr val="7030A0"/>
                </a:solidFill>
              </a:rPr>
              <a:t>scenery</a:t>
            </a:r>
            <a:r>
              <a:rPr lang="en-GB" sz="2200" dirty="0"/>
              <a:t> was breathtaking—rolling hills, glowing forests, and the mountain itself, shaped like a </a:t>
            </a:r>
            <a:r>
              <a:rPr lang="en-GB" sz="2200" b="1" u="sng" dirty="0">
                <a:solidFill>
                  <a:srgbClr val="7030A0"/>
                </a:solidFill>
              </a:rPr>
              <a:t>crescent</a:t>
            </a:r>
            <a:r>
              <a:rPr lang="en-GB" sz="2200" dirty="0"/>
              <a:t> moon. “This will take </a:t>
            </a:r>
            <a:r>
              <a:rPr lang="en-GB" sz="2200" b="1" u="sng" dirty="0">
                <a:solidFill>
                  <a:srgbClr val="7030A0"/>
                </a:solidFill>
              </a:rPr>
              <a:t>discipline</a:t>
            </a:r>
            <a:r>
              <a:rPr lang="en-GB" sz="2200" dirty="0"/>
              <a:t>,” Aimee said. “The </a:t>
            </a:r>
            <a:r>
              <a:rPr lang="en-GB" sz="2200" b="1" u="sng" dirty="0">
                <a:solidFill>
                  <a:srgbClr val="7030A0"/>
                </a:solidFill>
              </a:rPr>
              <a:t>ascent</a:t>
            </a:r>
            <a:r>
              <a:rPr lang="en-GB" sz="2200" dirty="0"/>
              <a:t> will be steep.”</a:t>
            </a:r>
          </a:p>
          <a:p>
            <a:pPr marL="0" indent="0">
              <a:buNone/>
            </a:pPr>
            <a:r>
              <a:rPr lang="en-GB" sz="2200" dirty="0"/>
              <a:t>Emile used a pair of laser scissors to cut through tangled vines blocking their path. They used their muscles to lift heavy rocks. The higher they climbed, the more beautiful the scene became.</a:t>
            </a:r>
          </a:p>
          <a:p>
            <a:pPr marL="0" indent="0">
              <a:buNone/>
            </a:pPr>
            <a:r>
              <a:rPr lang="en-GB" sz="2200" dirty="0"/>
              <a:t>Finally, they reached the peak of Crescent Mountain. The Crystal of Knowledge was glowing brightly, surrounded by shimmering light. Emile carefully picked it up. </a:t>
            </a:r>
          </a:p>
          <a:p>
            <a:pPr marL="0" indent="0">
              <a:buNone/>
            </a:pPr>
            <a:r>
              <a:rPr lang="en-GB" sz="2200" dirty="0"/>
              <a:t>The descent was tricky, but they made it safely back to their spaceship. As they flew home, Emile couldn’t stop smiling. “Science and adventure always fascinate me,” he said. Aimee beeped in agreement.</a:t>
            </a:r>
          </a:p>
        </p:txBody>
      </p:sp>
    </p:spTree>
    <p:extLst>
      <p:ext uri="{BB962C8B-B14F-4D97-AF65-F5344CB8AC3E}">
        <p14:creationId xmlns:p14="http://schemas.microsoft.com/office/powerpoint/2010/main" val="690670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C4BC7-FCCA-CFE0-DD15-94E8FD719E83}"/>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85C1BB70-2666-7BE3-097B-02EAD98642D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CA2931D1-1E7C-F557-EE7D-4B76A0B90BA3}"/>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AFC48041-11D1-2F35-4D1D-84379BA9BE71}"/>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a:t>
            </a:r>
            <a:r>
              <a:rPr lang="en-GB" sz="2200" b="1" u="sng" dirty="0">
                <a:solidFill>
                  <a:srgbClr val="7030A0"/>
                </a:solidFill>
              </a:rPr>
              <a:t>Science</a:t>
            </a:r>
            <a:r>
              <a:rPr lang="en-GB" sz="2200" dirty="0"/>
              <a:t> League. “You must climb </a:t>
            </a:r>
            <a:r>
              <a:rPr lang="en-GB" sz="2200" b="1" u="sng" dirty="0">
                <a:solidFill>
                  <a:srgbClr val="7030A0"/>
                </a:solidFill>
              </a:rPr>
              <a:t>Crescent</a:t>
            </a:r>
            <a:r>
              <a:rPr lang="en-GB" sz="2200" dirty="0"/>
              <a:t> Mountain,” the message read, “and retrieve the Crystal of Knowledge.”</a:t>
            </a:r>
          </a:p>
          <a:p>
            <a:pPr marL="0" indent="0">
              <a:buNone/>
            </a:pPr>
            <a:r>
              <a:rPr lang="en-GB" sz="2200" dirty="0"/>
              <a:t>“</a:t>
            </a:r>
            <a:r>
              <a:rPr lang="en-GB" sz="2200" b="1" u="sng" dirty="0">
                <a:solidFill>
                  <a:srgbClr val="7030A0"/>
                </a:solidFill>
              </a:rPr>
              <a:t>Crescent</a:t>
            </a:r>
            <a:r>
              <a:rPr lang="en-GB" sz="2200" dirty="0"/>
              <a:t> Mountain!” Emile said, fascinated. “That’s the tallest mountain on Planet Zynar!”</a:t>
            </a:r>
          </a:p>
          <a:p>
            <a:pPr marL="0" indent="0">
              <a:buNone/>
            </a:pPr>
            <a:r>
              <a:rPr lang="en-GB" sz="2200" dirty="0"/>
              <a:t>When they arrived, the </a:t>
            </a:r>
            <a:r>
              <a:rPr lang="en-GB" sz="2200" b="1" u="sng" dirty="0">
                <a:solidFill>
                  <a:srgbClr val="7030A0"/>
                </a:solidFill>
              </a:rPr>
              <a:t>scenery</a:t>
            </a:r>
            <a:r>
              <a:rPr lang="en-GB" sz="2200" dirty="0"/>
              <a:t> was breathtaking—rolling hills, glowing forests, and the mountain itself, shaped like a </a:t>
            </a:r>
            <a:r>
              <a:rPr lang="en-GB" sz="2200" b="1" u="sng" dirty="0">
                <a:solidFill>
                  <a:srgbClr val="7030A0"/>
                </a:solidFill>
              </a:rPr>
              <a:t>crescent</a:t>
            </a:r>
            <a:r>
              <a:rPr lang="en-GB" sz="2200" dirty="0"/>
              <a:t> moon. “This will take </a:t>
            </a:r>
            <a:r>
              <a:rPr lang="en-GB" sz="2200" b="1" u="sng" dirty="0">
                <a:solidFill>
                  <a:srgbClr val="7030A0"/>
                </a:solidFill>
              </a:rPr>
              <a:t>discipline</a:t>
            </a:r>
            <a:r>
              <a:rPr lang="en-GB" sz="2200" dirty="0"/>
              <a:t>,” Aimee said. “The </a:t>
            </a:r>
            <a:r>
              <a:rPr lang="en-GB" sz="2200" b="1" u="sng" dirty="0">
                <a:solidFill>
                  <a:srgbClr val="7030A0"/>
                </a:solidFill>
              </a:rPr>
              <a:t>ascent</a:t>
            </a:r>
            <a:r>
              <a:rPr lang="en-GB" sz="2200" dirty="0"/>
              <a:t> will be steep.”</a:t>
            </a:r>
          </a:p>
          <a:p>
            <a:pPr marL="0" indent="0">
              <a:buNone/>
            </a:pPr>
            <a:r>
              <a:rPr lang="en-GB" sz="2200" dirty="0"/>
              <a:t>Emile used a pair of laser </a:t>
            </a:r>
            <a:r>
              <a:rPr lang="en-GB" sz="2200" b="1" u="sng" dirty="0">
                <a:solidFill>
                  <a:srgbClr val="7030A0"/>
                </a:solidFill>
              </a:rPr>
              <a:t>scissors</a:t>
            </a:r>
            <a:r>
              <a:rPr lang="en-GB" sz="2200" dirty="0"/>
              <a:t> to cut through tangled vines blocking their path. They used their </a:t>
            </a:r>
            <a:r>
              <a:rPr lang="en-GB" sz="2200" b="1" u="sng" dirty="0">
                <a:solidFill>
                  <a:srgbClr val="7030A0"/>
                </a:solidFill>
              </a:rPr>
              <a:t>muscles</a:t>
            </a:r>
            <a:r>
              <a:rPr lang="en-GB" sz="2200" dirty="0"/>
              <a:t> to lift heavy rocks. The higher they climbed, the more beautiful the </a:t>
            </a:r>
            <a:r>
              <a:rPr lang="en-GB" sz="2200" b="1" u="sng" dirty="0">
                <a:solidFill>
                  <a:srgbClr val="7030A0"/>
                </a:solidFill>
              </a:rPr>
              <a:t>scene</a:t>
            </a:r>
            <a:r>
              <a:rPr lang="en-GB" sz="2200" dirty="0"/>
              <a:t> became.</a:t>
            </a:r>
          </a:p>
          <a:p>
            <a:pPr marL="0" indent="0">
              <a:buNone/>
            </a:pPr>
            <a:r>
              <a:rPr lang="en-GB" sz="2200" dirty="0"/>
              <a:t>Finally, they reached the peak of Crescent Mountain. The Crystal of Knowledge was glowing brightly, surrounded by shimmering light. Emile carefully picked it up. </a:t>
            </a:r>
          </a:p>
          <a:p>
            <a:pPr marL="0" indent="0">
              <a:buNone/>
            </a:pPr>
            <a:r>
              <a:rPr lang="en-GB" sz="2200" dirty="0"/>
              <a:t>The descent was tricky, but they made it safely back to their spaceship. As they flew home, Emile couldn’t stop smiling. “Science and adventure always fascinate me,” he said. Aimee beeped in agreement.</a:t>
            </a:r>
          </a:p>
        </p:txBody>
      </p:sp>
    </p:spTree>
    <p:extLst>
      <p:ext uri="{BB962C8B-B14F-4D97-AF65-F5344CB8AC3E}">
        <p14:creationId xmlns:p14="http://schemas.microsoft.com/office/powerpoint/2010/main" val="20085071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248FA-C239-65E4-9745-D4039E1F49FF}"/>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D1A664E2-463A-3EC1-9B39-B0F6AD0D639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1628329B-4069-4527-0F77-A9F8A3001AE8}"/>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10DC98E3-656A-5149-D54B-4E21DF0E3BB2}"/>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a:t>
            </a:r>
            <a:r>
              <a:rPr lang="en-GB" sz="2200" b="1" u="sng" dirty="0">
                <a:solidFill>
                  <a:srgbClr val="7030A0"/>
                </a:solidFill>
              </a:rPr>
              <a:t>Science</a:t>
            </a:r>
            <a:r>
              <a:rPr lang="en-GB" sz="2200" dirty="0"/>
              <a:t> League. “You must climb </a:t>
            </a:r>
            <a:r>
              <a:rPr lang="en-GB" sz="2200" b="1" u="sng" dirty="0">
                <a:solidFill>
                  <a:srgbClr val="7030A0"/>
                </a:solidFill>
              </a:rPr>
              <a:t>Crescent</a:t>
            </a:r>
            <a:r>
              <a:rPr lang="en-GB" sz="2200" dirty="0"/>
              <a:t> Mountain,” the message read, “and retrieve the Crystal of Knowledge.”</a:t>
            </a:r>
          </a:p>
          <a:p>
            <a:pPr marL="0" indent="0">
              <a:buNone/>
            </a:pPr>
            <a:r>
              <a:rPr lang="en-GB" sz="2200" dirty="0"/>
              <a:t>“</a:t>
            </a:r>
            <a:r>
              <a:rPr lang="en-GB" sz="2200" b="1" u="sng" dirty="0">
                <a:solidFill>
                  <a:srgbClr val="7030A0"/>
                </a:solidFill>
              </a:rPr>
              <a:t>Crescent</a:t>
            </a:r>
            <a:r>
              <a:rPr lang="en-GB" sz="2200" dirty="0"/>
              <a:t> Mountain!” Emile said, fascinated. “That’s the tallest mountain on Planet Zynar!”</a:t>
            </a:r>
          </a:p>
          <a:p>
            <a:pPr marL="0" indent="0">
              <a:buNone/>
            </a:pPr>
            <a:r>
              <a:rPr lang="en-GB" sz="2200" dirty="0"/>
              <a:t>When they arrived, the </a:t>
            </a:r>
            <a:r>
              <a:rPr lang="en-GB" sz="2200" b="1" u="sng" dirty="0">
                <a:solidFill>
                  <a:srgbClr val="7030A0"/>
                </a:solidFill>
              </a:rPr>
              <a:t>scenery</a:t>
            </a:r>
            <a:r>
              <a:rPr lang="en-GB" sz="2200" dirty="0"/>
              <a:t> was breathtaking—rolling hills, glowing forests, and the mountain itself, shaped like a </a:t>
            </a:r>
            <a:r>
              <a:rPr lang="en-GB" sz="2200" b="1" u="sng" dirty="0">
                <a:solidFill>
                  <a:srgbClr val="7030A0"/>
                </a:solidFill>
              </a:rPr>
              <a:t>crescent</a:t>
            </a:r>
            <a:r>
              <a:rPr lang="en-GB" sz="2200" dirty="0"/>
              <a:t> moon. “This will take </a:t>
            </a:r>
            <a:r>
              <a:rPr lang="en-GB" sz="2200" b="1" u="sng" dirty="0">
                <a:solidFill>
                  <a:srgbClr val="7030A0"/>
                </a:solidFill>
              </a:rPr>
              <a:t>discipline</a:t>
            </a:r>
            <a:r>
              <a:rPr lang="en-GB" sz="2200" dirty="0"/>
              <a:t>,” Aimee said. “The </a:t>
            </a:r>
            <a:r>
              <a:rPr lang="en-GB" sz="2200" b="1" u="sng" dirty="0">
                <a:solidFill>
                  <a:srgbClr val="7030A0"/>
                </a:solidFill>
              </a:rPr>
              <a:t>ascent</a:t>
            </a:r>
            <a:r>
              <a:rPr lang="en-GB" sz="2200" dirty="0"/>
              <a:t> will be steep.”</a:t>
            </a:r>
          </a:p>
          <a:p>
            <a:pPr marL="0" indent="0">
              <a:buNone/>
            </a:pPr>
            <a:r>
              <a:rPr lang="en-GB" sz="2200" dirty="0"/>
              <a:t>Emile used a pair of laser </a:t>
            </a:r>
            <a:r>
              <a:rPr lang="en-GB" sz="2200" b="1" u="sng" dirty="0">
                <a:solidFill>
                  <a:srgbClr val="7030A0"/>
                </a:solidFill>
              </a:rPr>
              <a:t>scissors</a:t>
            </a:r>
            <a:r>
              <a:rPr lang="en-GB" sz="2200" dirty="0"/>
              <a:t> to cut through tangled vines blocking their path. They used their </a:t>
            </a:r>
            <a:r>
              <a:rPr lang="en-GB" sz="2200" b="1" u="sng" dirty="0">
                <a:solidFill>
                  <a:srgbClr val="7030A0"/>
                </a:solidFill>
              </a:rPr>
              <a:t>muscles</a:t>
            </a:r>
            <a:r>
              <a:rPr lang="en-GB" sz="2200" dirty="0"/>
              <a:t> to lift heavy rocks. The higher they climbed, the more beautiful the </a:t>
            </a:r>
            <a:r>
              <a:rPr lang="en-GB" sz="2200" b="1" u="sng" dirty="0">
                <a:solidFill>
                  <a:srgbClr val="7030A0"/>
                </a:solidFill>
              </a:rPr>
              <a:t>scene</a:t>
            </a:r>
            <a:r>
              <a:rPr lang="en-GB" sz="2200" dirty="0"/>
              <a:t> became.</a:t>
            </a:r>
          </a:p>
          <a:p>
            <a:pPr marL="0" indent="0">
              <a:buNone/>
            </a:pPr>
            <a:r>
              <a:rPr lang="en-GB" sz="2200" dirty="0"/>
              <a:t>Finally, they reached the peak of </a:t>
            </a:r>
            <a:r>
              <a:rPr lang="en-GB" sz="2200" b="1" u="sng" dirty="0">
                <a:solidFill>
                  <a:srgbClr val="7030A0"/>
                </a:solidFill>
              </a:rPr>
              <a:t>Crescent</a:t>
            </a:r>
            <a:r>
              <a:rPr lang="en-GB" sz="2200" dirty="0"/>
              <a:t> Mountain. The Crystal of Knowledge was glowing brightly, surrounded by shimmering light. Emile carefully picked it up. </a:t>
            </a:r>
          </a:p>
          <a:p>
            <a:pPr marL="0" indent="0">
              <a:buNone/>
            </a:pPr>
            <a:r>
              <a:rPr lang="en-GB" sz="2200" dirty="0"/>
              <a:t>The descent was tricky, but they made it safely back to their spaceship. As they flew home, Emile couldn’t stop smiling. “Science and adventure always fascinate me,” he said. Aimee beeped in agreement.</a:t>
            </a:r>
          </a:p>
        </p:txBody>
      </p:sp>
    </p:spTree>
    <p:extLst>
      <p:ext uri="{BB962C8B-B14F-4D97-AF65-F5344CB8AC3E}">
        <p14:creationId xmlns:p14="http://schemas.microsoft.com/office/powerpoint/2010/main" val="3057065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D8BE2-733B-0866-FA0E-DDF060B235C5}"/>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57F759AA-2610-B86B-E687-B0597F3DC5D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4E1D99CD-419B-13C1-F4EC-C748003E207B}"/>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DCD8209F-4670-4286-B88E-A97732E5F3D8}"/>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a:t>
            </a:r>
            <a:r>
              <a:rPr lang="en-GB" sz="2200" b="1" u="sng" dirty="0">
                <a:solidFill>
                  <a:srgbClr val="7030A0"/>
                </a:solidFill>
              </a:rPr>
              <a:t>Science</a:t>
            </a:r>
            <a:r>
              <a:rPr lang="en-GB" sz="2200" dirty="0"/>
              <a:t> League. “You must climb </a:t>
            </a:r>
            <a:r>
              <a:rPr lang="en-GB" sz="2200" b="1" u="sng" dirty="0">
                <a:solidFill>
                  <a:srgbClr val="7030A0"/>
                </a:solidFill>
              </a:rPr>
              <a:t>Crescent</a:t>
            </a:r>
            <a:r>
              <a:rPr lang="en-GB" sz="2200" dirty="0"/>
              <a:t> Mountain,” the message read, “and retrieve the Crystal of Knowledge.”</a:t>
            </a:r>
          </a:p>
          <a:p>
            <a:pPr marL="0" indent="0">
              <a:buNone/>
            </a:pPr>
            <a:r>
              <a:rPr lang="en-GB" sz="2200" dirty="0"/>
              <a:t>“</a:t>
            </a:r>
            <a:r>
              <a:rPr lang="en-GB" sz="2200" b="1" u="sng" dirty="0">
                <a:solidFill>
                  <a:srgbClr val="7030A0"/>
                </a:solidFill>
              </a:rPr>
              <a:t>Crescent</a:t>
            </a:r>
            <a:r>
              <a:rPr lang="en-GB" sz="2200" dirty="0"/>
              <a:t> Mountain!” Emile said, fascinated. “That’s the tallest mountain on Planet Zynar!”</a:t>
            </a:r>
          </a:p>
          <a:p>
            <a:pPr marL="0" indent="0">
              <a:buNone/>
            </a:pPr>
            <a:r>
              <a:rPr lang="en-GB" sz="2200" dirty="0"/>
              <a:t>When they arrived, the </a:t>
            </a:r>
            <a:r>
              <a:rPr lang="en-GB" sz="2200" b="1" u="sng" dirty="0">
                <a:solidFill>
                  <a:srgbClr val="7030A0"/>
                </a:solidFill>
              </a:rPr>
              <a:t>scenery</a:t>
            </a:r>
            <a:r>
              <a:rPr lang="en-GB" sz="2200" dirty="0"/>
              <a:t> was breathtaking—rolling hills, glowing forests, and the mountain itself, shaped like a </a:t>
            </a:r>
            <a:r>
              <a:rPr lang="en-GB" sz="2200" b="1" u="sng" dirty="0">
                <a:solidFill>
                  <a:srgbClr val="7030A0"/>
                </a:solidFill>
              </a:rPr>
              <a:t>crescent</a:t>
            </a:r>
            <a:r>
              <a:rPr lang="en-GB" sz="2200" dirty="0"/>
              <a:t> moon. “This will take </a:t>
            </a:r>
            <a:r>
              <a:rPr lang="en-GB" sz="2200" b="1" u="sng" dirty="0">
                <a:solidFill>
                  <a:srgbClr val="7030A0"/>
                </a:solidFill>
              </a:rPr>
              <a:t>discipline</a:t>
            </a:r>
            <a:r>
              <a:rPr lang="en-GB" sz="2200" dirty="0"/>
              <a:t>,” Aimee said. “The </a:t>
            </a:r>
            <a:r>
              <a:rPr lang="en-GB" sz="2200" b="1" u="sng" dirty="0">
                <a:solidFill>
                  <a:srgbClr val="7030A0"/>
                </a:solidFill>
              </a:rPr>
              <a:t>ascent</a:t>
            </a:r>
            <a:r>
              <a:rPr lang="en-GB" sz="2200" dirty="0"/>
              <a:t> will be steep.”</a:t>
            </a:r>
          </a:p>
          <a:p>
            <a:pPr marL="0" indent="0">
              <a:buNone/>
            </a:pPr>
            <a:r>
              <a:rPr lang="en-GB" sz="2200" dirty="0"/>
              <a:t>Emile used a pair of laser </a:t>
            </a:r>
            <a:r>
              <a:rPr lang="en-GB" sz="2200" b="1" u="sng" dirty="0">
                <a:solidFill>
                  <a:srgbClr val="7030A0"/>
                </a:solidFill>
              </a:rPr>
              <a:t>scissors</a:t>
            </a:r>
            <a:r>
              <a:rPr lang="en-GB" sz="2200" dirty="0"/>
              <a:t> to cut through tangled vines blocking their path. They used their </a:t>
            </a:r>
            <a:r>
              <a:rPr lang="en-GB" sz="2200" b="1" u="sng" dirty="0">
                <a:solidFill>
                  <a:srgbClr val="7030A0"/>
                </a:solidFill>
              </a:rPr>
              <a:t>muscles</a:t>
            </a:r>
            <a:r>
              <a:rPr lang="en-GB" sz="2200" dirty="0"/>
              <a:t> to lift heavy rocks. The higher they climbed, the more beautiful the </a:t>
            </a:r>
            <a:r>
              <a:rPr lang="en-GB" sz="2200" b="1" u="sng" dirty="0">
                <a:solidFill>
                  <a:srgbClr val="7030A0"/>
                </a:solidFill>
              </a:rPr>
              <a:t>scene</a:t>
            </a:r>
            <a:r>
              <a:rPr lang="en-GB" sz="2200" dirty="0"/>
              <a:t> became.</a:t>
            </a:r>
          </a:p>
          <a:p>
            <a:pPr marL="0" indent="0">
              <a:buNone/>
            </a:pPr>
            <a:r>
              <a:rPr lang="en-GB" sz="2200" dirty="0"/>
              <a:t>Finally, they reached the peak of </a:t>
            </a:r>
            <a:r>
              <a:rPr lang="en-GB" sz="2200" b="1" u="sng" dirty="0">
                <a:solidFill>
                  <a:srgbClr val="7030A0"/>
                </a:solidFill>
              </a:rPr>
              <a:t>Crescent</a:t>
            </a:r>
            <a:r>
              <a:rPr lang="en-GB" sz="2200" dirty="0"/>
              <a:t> Mountain. The Crystal of Knowledge was glowing brightly, surrounded by shimmering light. Emile carefully picked it up. </a:t>
            </a:r>
          </a:p>
          <a:p>
            <a:pPr marL="0" indent="0">
              <a:buNone/>
            </a:pPr>
            <a:r>
              <a:rPr lang="en-GB" sz="2200" dirty="0"/>
              <a:t>The </a:t>
            </a:r>
            <a:r>
              <a:rPr lang="en-GB" sz="2200" b="1" u="sng" dirty="0">
                <a:solidFill>
                  <a:srgbClr val="7030A0"/>
                </a:solidFill>
              </a:rPr>
              <a:t>descent</a:t>
            </a:r>
            <a:r>
              <a:rPr lang="en-GB" sz="2200" dirty="0"/>
              <a:t> was tricky, but they made it safely back to their spaceship. As they flew home, Emile couldn’t stop smiling. “</a:t>
            </a:r>
            <a:r>
              <a:rPr lang="en-GB" sz="2200" b="1" u="sng" dirty="0">
                <a:solidFill>
                  <a:srgbClr val="7030A0"/>
                </a:solidFill>
              </a:rPr>
              <a:t>Science</a:t>
            </a:r>
            <a:r>
              <a:rPr lang="en-GB" sz="2200" dirty="0"/>
              <a:t> and adventure always </a:t>
            </a:r>
            <a:r>
              <a:rPr lang="en-GB" sz="2200" b="1" u="sng" dirty="0">
                <a:solidFill>
                  <a:srgbClr val="7030A0"/>
                </a:solidFill>
              </a:rPr>
              <a:t>fascinate</a:t>
            </a:r>
            <a:r>
              <a:rPr lang="en-GB" sz="2200" dirty="0"/>
              <a:t> me,” he said. Aimee beeped in agreement.</a:t>
            </a:r>
          </a:p>
        </p:txBody>
      </p:sp>
    </p:spTree>
    <p:extLst>
      <p:ext uri="{BB962C8B-B14F-4D97-AF65-F5344CB8AC3E}">
        <p14:creationId xmlns:p14="http://schemas.microsoft.com/office/powerpoint/2010/main" val="6594491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4BEAF348-75AC-314F-C8F0-9A9C6AEAF0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349412"/>
            <a:ext cx="8709891" cy="1481104"/>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nchor="ctr"/>
          <a:lstStyle/>
          <a:p>
            <a:pPr algn="ctr" eaLnBrk="1" hangingPunct="1"/>
            <a:r>
              <a:rPr lang="en-GB" altLang="en-US" sz="2800" dirty="0">
                <a:solidFill>
                  <a:schemeClr val="bg1"/>
                </a:solidFill>
              </a:rPr>
              <a:t>Below are this week’s spellings. </a:t>
            </a:r>
            <a:br>
              <a:rPr lang="en-GB" altLang="en-US" sz="2800" dirty="0">
                <a:solidFill>
                  <a:schemeClr val="bg1"/>
                </a:solidFill>
              </a:rPr>
            </a:br>
            <a:br>
              <a:rPr lang="en-GB" altLang="en-US" sz="2800" dirty="0">
                <a:solidFill>
                  <a:schemeClr val="bg1"/>
                </a:solidFill>
              </a:rPr>
            </a:br>
            <a:r>
              <a:rPr lang="en-GB" altLang="en-US" sz="2800" dirty="0">
                <a:solidFill>
                  <a:schemeClr val="bg1"/>
                </a:solidFill>
              </a:rPr>
              <a:t>You have 2 minutes to memorise all the words!</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2" name="Amber Oval">
            <a:extLst>
              <a:ext uri="{FF2B5EF4-FFF2-40B4-BE49-F238E27FC236}">
                <a16:creationId xmlns:a16="http://schemas.microsoft.com/office/drawing/2014/main" id="{35496460-D172-C647-0271-13B985D52204}"/>
              </a:ext>
            </a:extLst>
          </p:cNvPr>
          <p:cNvSpPr/>
          <p:nvPr/>
        </p:nvSpPr>
        <p:spPr>
          <a:xfrm>
            <a:off x="490175" y="246264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3" name="Green Oval">
            <a:extLst>
              <a:ext uri="{FF2B5EF4-FFF2-40B4-BE49-F238E27FC236}">
                <a16:creationId xmlns:a16="http://schemas.microsoft.com/office/drawing/2014/main" id="{84B753FC-7FBA-D534-DD4A-E84D8EAA93CF}"/>
              </a:ext>
            </a:extLst>
          </p:cNvPr>
          <p:cNvSpPr/>
          <p:nvPr/>
        </p:nvSpPr>
        <p:spPr>
          <a:xfrm>
            <a:off x="490175" y="246264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76464" y="5264788"/>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5" name="Last 60 seconds">
            <a:extLst>
              <a:ext uri="{FF2B5EF4-FFF2-40B4-BE49-F238E27FC236}">
                <a16:creationId xmlns:a16="http://schemas.microsoft.com/office/drawing/2014/main" id="{FD99EF8A-A45B-9CCC-6597-1DB8D3F83C6D}"/>
              </a:ext>
            </a:extLst>
          </p:cNvPr>
          <p:cNvSpPr txBox="1"/>
          <p:nvPr/>
        </p:nvSpPr>
        <p:spPr>
          <a:xfrm>
            <a:off x="476464" y="5264788"/>
            <a:ext cx="2542686"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Last 60 seconds!</a:t>
            </a:r>
          </a:p>
        </p:txBody>
      </p:sp>
      <p:sp>
        <p:nvSpPr>
          <p:cNvPr id="16" name="Grey Oval">
            <a:extLst>
              <a:ext uri="{FF2B5EF4-FFF2-40B4-BE49-F238E27FC236}">
                <a16:creationId xmlns:a16="http://schemas.microsoft.com/office/drawing/2014/main" id="{853C2272-8768-97A9-18A8-888F909E270A}"/>
              </a:ext>
            </a:extLst>
          </p:cNvPr>
          <p:cNvSpPr/>
          <p:nvPr/>
        </p:nvSpPr>
        <p:spPr>
          <a:xfrm>
            <a:off x="490175" y="246264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a:stCxn id="16" idx="0"/>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8" name="Go 30 seconds">
            <a:extLst>
              <a:ext uri="{FF2B5EF4-FFF2-40B4-BE49-F238E27FC236}">
                <a16:creationId xmlns:a16="http://schemas.microsoft.com/office/drawing/2014/main" id="{266C9D33-8551-FD3E-5C5F-6D9C5EDE0CA8}"/>
              </a:ext>
            </a:extLst>
          </p:cNvPr>
          <p:cNvSpPr txBox="1"/>
          <p:nvPr/>
        </p:nvSpPr>
        <p:spPr>
          <a:xfrm>
            <a:off x="476464" y="5264788"/>
            <a:ext cx="2542686"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GO!</a:t>
            </a:r>
          </a:p>
        </p:txBody>
      </p: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4" name="2 minutes start">
            <a:extLst>
              <a:ext uri="{FF2B5EF4-FFF2-40B4-BE49-F238E27FC236}">
                <a16:creationId xmlns:a16="http://schemas.microsoft.com/office/drawing/2014/main" id="{1D5ECD7B-9640-D2A9-4D33-2DC74BD3103E}"/>
              </a:ext>
            </a:extLst>
          </p:cNvPr>
          <p:cNvSpPr txBox="1"/>
          <p:nvPr/>
        </p:nvSpPr>
        <p:spPr>
          <a:xfrm>
            <a:off x="476464" y="5264788"/>
            <a:ext cx="2542686"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Start</a:t>
            </a:r>
          </a:p>
        </p:txBody>
      </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pic>
        <p:nvPicPr>
          <p:cNvPr id="36" name="Picture 35" descr="Icon&#10;&#10;Description automatically generated">
            <a:extLst>
              <a:ext uri="{FF2B5EF4-FFF2-40B4-BE49-F238E27FC236}">
                <a16:creationId xmlns:a16="http://schemas.microsoft.com/office/drawing/2014/main" id="{EF093177-224D-CD3F-4504-48983DBD58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4867" y="1473743"/>
            <a:ext cx="2852281" cy="4811941"/>
          </a:xfrm>
          <a:prstGeom prst="rect">
            <a:avLst/>
          </a:prstGeom>
        </p:spPr>
      </p:pic>
      <p:sp>
        <p:nvSpPr>
          <p:cNvPr id="37" name="Rectangle 36">
            <a:extLst>
              <a:ext uri="{FF2B5EF4-FFF2-40B4-BE49-F238E27FC236}">
                <a16:creationId xmlns:a16="http://schemas.microsoft.com/office/drawing/2014/main" id="{2C94B355-C4CE-A1F5-1599-07E854F1DF77}"/>
              </a:ext>
            </a:extLst>
          </p:cNvPr>
          <p:cNvSpPr>
            <a:spLocks noChangeArrowheads="1"/>
          </p:cNvSpPr>
          <p:nvPr/>
        </p:nvSpPr>
        <p:spPr bwMode="auto">
          <a:xfrm>
            <a:off x="3330290" y="2153341"/>
            <a:ext cx="2816827" cy="329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it-IT" altLang="en-US" sz="2800" dirty="0">
                <a:solidFill>
                  <a:schemeClr val="tx1"/>
                </a:solidFill>
                <a:latin typeface="Andika" panose="02000000000000000000" pitchFamily="2" charset="0"/>
              </a:rPr>
              <a:t>1.	science </a:t>
            </a:r>
          </a:p>
          <a:p>
            <a:pPr>
              <a:lnSpc>
                <a:spcPct val="150000"/>
              </a:lnSpc>
              <a:spcBef>
                <a:spcPct val="0"/>
              </a:spcBef>
              <a:buNone/>
            </a:pPr>
            <a:r>
              <a:rPr lang="it-IT" altLang="en-US" sz="2800" dirty="0">
                <a:solidFill>
                  <a:schemeClr val="tx1"/>
                </a:solidFill>
                <a:latin typeface="Andika" panose="02000000000000000000" pitchFamily="2" charset="0"/>
              </a:rPr>
              <a:t>2.	scene </a:t>
            </a:r>
          </a:p>
          <a:p>
            <a:pPr>
              <a:lnSpc>
                <a:spcPct val="150000"/>
              </a:lnSpc>
              <a:spcBef>
                <a:spcPct val="0"/>
              </a:spcBef>
              <a:buNone/>
            </a:pPr>
            <a:r>
              <a:rPr lang="it-IT" altLang="en-US" sz="2800" dirty="0">
                <a:solidFill>
                  <a:schemeClr val="tx1"/>
                </a:solidFill>
                <a:latin typeface="Andika" panose="02000000000000000000" pitchFamily="2" charset="0"/>
              </a:rPr>
              <a:t>3.	discipline </a:t>
            </a:r>
          </a:p>
          <a:p>
            <a:pPr>
              <a:lnSpc>
                <a:spcPct val="150000"/>
              </a:lnSpc>
              <a:spcBef>
                <a:spcPct val="0"/>
              </a:spcBef>
              <a:buNone/>
            </a:pPr>
            <a:r>
              <a:rPr lang="it-IT" altLang="en-US" sz="2800" dirty="0">
                <a:solidFill>
                  <a:schemeClr val="tx1"/>
                </a:solidFill>
                <a:latin typeface="Andika" panose="02000000000000000000" pitchFamily="2" charset="0"/>
              </a:rPr>
              <a:t>4.	fascinate </a:t>
            </a:r>
          </a:p>
          <a:p>
            <a:pPr>
              <a:lnSpc>
                <a:spcPct val="150000"/>
              </a:lnSpc>
              <a:spcBef>
                <a:spcPct val="0"/>
              </a:spcBef>
              <a:buNone/>
            </a:pPr>
            <a:r>
              <a:rPr lang="it-IT" altLang="en-US" sz="2800" dirty="0">
                <a:solidFill>
                  <a:schemeClr val="tx1"/>
                </a:solidFill>
                <a:latin typeface="Andika" panose="02000000000000000000" pitchFamily="2" charset="0"/>
              </a:rPr>
              <a:t>5.	</a:t>
            </a:r>
            <a:r>
              <a:rPr lang="en-GB" altLang="en-US" sz="2800" dirty="0">
                <a:solidFill>
                  <a:schemeClr val="tx1"/>
                </a:solidFill>
                <a:latin typeface="Andika" panose="02000000000000000000" pitchFamily="2" charset="0"/>
              </a:rPr>
              <a:t>crescent</a:t>
            </a:r>
          </a:p>
        </p:txBody>
      </p:sp>
      <p:sp>
        <p:nvSpPr>
          <p:cNvPr id="38" name="Rectangle 37">
            <a:extLst>
              <a:ext uri="{FF2B5EF4-FFF2-40B4-BE49-F238E27FC236}">
                <a16:creationId xmlns:a16="http://schemas.microsoft.com/office/drawing/2014/main" id="{3BF74960-2D8A-E285-C21F-B4611044C642}"/>
              </a:ext>
            </a:extLst>
          </p:cNvPr>
          <p:cNvSpPr>
            <a:spLocks noChangeArrowheads="1"/>
          </p:cNvSpPr>
          <p:nvPr/>
        </p:nvSpPr>
        <p:spPr bwMode="auto">
          <a:xfrm>
            <a:off x="6396692" y="2153341"/>
            <a:ext cx="2816827" cy="331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06450" indent="-806450">
              <a:lnSpc>
                <a:spcPct val="150000"/>
              </a:lnSpc>
              <a:spcBef>
                <a:spcPct val="0"/>
              </a:spcBef>
              <a:buNone/>
            </a:pPr>
            <a:r>
              <a:rPr lang="fr-FR" altLang="en-US" sz="2800" dirty="0">
                <a:solidFill>
                  <a:schemeClr val="tx1"/>
                </a:solidFill>
                <a:latin typeface="Andika" panose="02000000000000000000" pitchFamily="2" charset="0"/>
              </a:rPr>
              <a:t>6.	scissors</a:t>
            </a:r>
          </a:p>
          <a:p>
            <a:pPr marL="806450" indent="-806450">
              <a:lnSpc>
                <a:spcPct val="150000"/>
              </a:lnSpc>
              <a:spcBef>
                <a:spcPct val="0"/>
              </a:spcBef>
              <a:buNone/>
            </a:pPr>
            <a:r>
              <a:rPr lang="fr-FR" altLang="en-US" sz="2800" dirty="0">
                <a:solidFill>
                  <a:schemeClr val="tx1"/>
                </a:solidFill>
                <a:latin typeface="Andika" panose="02000000000000000000" pitchFamily="2" charset="0"/>
              </a:rPr>
              <a:t>7.	muscle</a:t>
            </a:r>
          </a:p>
          <a:p>
            <a:pPr marL="806450" indent="-806450">
              <a:lnSpc>
                <a:spcPct val="150000"/>
              </a:lnSpc>
              <a:spcBef>
                <a:spcPct val="0"/>
              </a:spcBef>
              <a:buNone/>
            </a:pPr>
            <a:r>
              <a:rPr lang="fr-FR" altLang="en-US" sz="2800" dirty="0">
                <a:solidFill>
                  <a:schemeClr val="tx1"/>
                </a:solidFill>
                <a:latin typeface="Andika" panose="02000000000000000000" pitchFamily="2" charset="0"/>
              </a:rPr>
              <a:t>8.	</a:t>
            </a:r>
            <a:r>
              <a:rPr lang="en-GB" altLang="en-US" sz="2800" dirty="0">
                <a:solidFill>
                  <a:schemeClr val="tx1"/>
                </a:solidFill>
                <a:latin typeface="Andika" panose="02000000000000000000" pitchFamily="2" charset="0"/>
              </a:rPr>
              <a:t>scenery</a:t>
            </a:r>
          </a:p>
          <a:p>
            <a:pPr marL="806450" indent="-806450">
              <a:lnSpc>
                <a:spcPct val="150000"/>
              </a:lnSpc>
              <a:spcBef>
                <a:spcPct val="0"/>
              </a:spcBef>
              <a:buNone/>
            </a:pPr>
            <a:r>
              <a:rPr lang="en-GB" altLang="en-US" sz="2800" dirty="0">
                <a:solidFill>
                  <a:schemeClr val="tx1"/>
                </a:solidFill>
                <a:latin typeface="Andika" panose="02000000000000000000" pitchFamily="2" charset="0"/>
              </a:rPr>
              <a:t>9.	ascent</a:t>
            </a:r>
          </a:p>
          <a:p>
            <a:pPr marL="806450" indent="-806450">
              <a:lnSpc>
                <a:spcPct val="150000"/>
              </a:lnSpc>
              <a:spcBef>
                <a:spcPct val="0"/>
              </a:spcBef>
              <a:buNone/>
            </a:pPr>
            <a:r>
              <a:rPr lang="en-GB" altLang="en-US" sz="2800" dirty="0">
                <a:solidFill>
                  <a:schemeClr val="tx1"/>
                </a:solidFill>
                <a:latin typeface="Andika" panose="02000000000000000000" pitchFamily="2" charset="0"/>
              </a:rPr>
              <a:t>10.	descent</a:t>
            </a:r>
          </a:p>
        </p:txBody>
      </p:sp>
      <p:sp>
        <p:nvSpPr>
          <p:cNvPr id="2" name="TextBox 1">
            <a:extLst>
              <a:ext uri="{FF2B5EF4-FFF2-40B4-BE49-F238E27FC236}">
                <a16:creationId xmlns:a16="http://schemas.microsoft.com/office/drawing/2014/main" id="{A50804E1-9632-0DE2-F975-50E838C3CD07}"/>
              </a:ext>
            </a:extLst>
          </p:cNvPr>
          <p:cNvSpPr txBox="1"/>
          <p:nvPr/>
        </p:nvSpPr>
        <p:spPr>
          <a:xfrm>
            <a:off x="3226284" y="2349075"/>
            <a:ext cx="5685843" cy="2928461"/>
          </a:xfrm>
          <a:prstGeom prst="roundRect">
            <a:avLst/>
          </a:prstGeom>
          <a:solidFill>
            <a:srgbClr val="00B050"/>
          </a:solidFill>
          <a:ln w="57150">
            <a:solidFill>
              <a:schemeClr val="bg1">
                <a:lumMod val="65000"/>
              </a:schemeClr>
            </a:solidFill>
          </a:ln>
          <a:effectLst>
            <a:outerShdw blurRad="63500" sx="102000" sy="102000" algn="ctr" rotWithShape="0">
              <a:prstClr val="black">
                <a:alpha val="40000"/>
              </a:prstClr>
            </a:outerShdw>
          </a:effectLst>
        </p:spPr>
        <p:txBody>
          <a:bodyPr wrap="square" rtlCol="0" anchor="ctr">
            <a:spAutoFit/>
          </a:bodyPr>
          <a:lstStyle/>
          <a:p>
            <a:pPr algn="ctr"/>
            <a:r>
              <a:rPr lang="en-GB" sz="16600" dirty="0">
                <a:solidFill>
                  <a:schemeClr val="bg1"/>
                </a:solidFill>
                <a:latin typeface="Andika" panose="02000000000000000000" pitchFamily="2" charset="0"/>
              </a:rPr>
              <a:t>GO!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8" presetClass="emph" presetSubtype="0" fill="hold" nodeType="afterEffect">
                                  <p:stCondLst>
                                    <p:cond delay="0"/>
                                  </p:stCondLst>
                                  <p:childTnLst>
                                    <p:animRot by="43200000">
                                      <p:cBhvr>
                                        <p:cTn id="10" dur="120000" fill="hold"/>
                                        <p:tgtEl>
                                          <p:spTgt spid="31"/>
                                        </p:tgtEl>
                                        <p:attrNameLst>
                                          <p:attrName>r</p:attrName>
                                        </p:attrNameLst>
                                      </p:cBhvr>
                                    </p:animRot>
                                  </p:childTnLst>
                                </p:cTn>
                              </p:par>
                              <p:par>
                                <p:cTn id="11" presetID="1" presetClass="exit"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par>
                                <p:cTn id="16" presetID="10" presetClass="exit" presetSubtype="0" fill="hold" grpId="0" nodeType="withEffect">
                                  <p:stCondLst>
                                    <p:cond delay="119900"/>
                                  </p:stCondLst>
                                  <p:childTnLst>
                                    <p:animEffect transition="out" filter="fade">
                                      <p:cBhvr>
                                        <p:cTn id="17" dur="500"/>
                                        <p:tgtEl>
                                          <p:spTgt spid="15"/>
                                        </p:tgtEl>
                                      </p:cBhvr>
                                    </p:animEffect>
                                    <p:set>
                                      <p:cBhvr>
                                        <p:cTn id="18" dur="1" fill="hold">
                                          <p:stCondLst>
                                            <p:cond delay="499"/>
                                          </p:stCondLst>
                                        </p:cTn>
                                        <p:tgtEl>
                                          <p:spTgt spid="15"/>
                                        </p:tgtEl>
                                        <p:attrNameLst>
                                          <p:attrName>style.visibility</p:attrName>
                                        </p:attrNameLst>
                                      </p:cBhvr>
                                      <p:to>
                                        <p:strVal val="hidden"/>
                                      </p:to>
                                    </p:set>
                                  </p:childTnLst>
                                </p:cTn>
                              </p:par>
                              <p:par>
                                <p:cTn id="19" presetID="10" presetClass="exit" presetSubtype="0" fill="hold" grpId="0" nodeType="withEffect">
                                  <p:stCondLst>
                                    <p:cond delay="60000"/>
                                  </p:stCondLst>
                                  <p:childTnLst>
                                    <p:animEffect transition="out" filter="fade">
                                      <p:cBhvr>
                                        <p:cTn id="20" dur="500"/>
                                        <p:tgtEl>
                                          <p:spTgt spid="28"/>
                                        </p:tgtEl>
                                      </p:cBhvr>
                                    </p:animEffect>
                                    <p:set>
                                      <p:cBhvr>
                                        <p:cTn id="21" dur="1" fill="hold">
                                          <p:stCondLst>
                                            <p:cond delay="499"/>
                                          </p:stCondLst>
                                        </p:cTn>
                                        <p:tgtEl>
                                          <p:spTgt spid="28"/>
                                        </p:tgtEl>
                                        <p:attrNameLst>
                                          <p:attrName>style.visibility</p:attrName>
                                        </p:attrNameLst>
                                      </p:cBhvr>
                                      <p:to>
                                        <p:strVal val="hidden"/>
                                      </p:to>
                                    </p:set>
                                  </p:childTnLst>
                                </p:cTn>
                              </p:par>
                              <p:par>
                                <p:cTn id="22" presetID="1" presetClass="exit" presetSubtype="0" fill="hold" grpId="0" nodeType="withEffect">
                                  <p:stCondLst>
                                    <p:cond delay="60600"/>
                                  </p:stCondLst>
                                  <p:childTnLst>
                                    <p:set>
                                      <p:cBhvr>
                                        <p:cTn id="23" dur="1" fill="hold">
                                          <p:stCondLst>
                                            <p:cond delay="0"/>
                                          </p:stCondLst>
                                        </p:cTn>
                                        <p:tgtEl>
                                          <p:spTgt spid="13"/>
                                        </p:tgtEl>
                                        <p:attrNameLst>
                                          <p:attrName>style.visibility</p:attrName>
                                        </p:attrNameLst>
                                      </p:cBhvr>
                                      <p:to>
                                        <p:strVal val="hidden"/>
                                      </p:to>
                                    </p:set>
                                  </p:childTnLst>
                                </p:cTn>
                              </p:par>
                              <p:par>
                                <p:cTn id="24" presetID="1" presetClass="exit" presetSubtype="0" fill="hold" grpId="0" nodeType="withEffect">
                                  <p:stCondLst>
                                    <p:cond delay="120300"/>
                                  </p:stCondLst>
                                  <p:childTnLst>
                                    <p:set>
                                      <p:cBhvr>
                                        <p:cTn id="25"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P spid="28" grpId="0" animBg="1"/>
      <p:bldP spid="34" grpId="0" animBg="1"/>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C6337BF8-AD11-4EA9-8E5B-D644E99B1B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1389896"/>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How many can you remember?</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667707" y="2160302"/>
            <a:ext cx="2816827"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a:lnSpc>
                <a:spcPct val="150000"/>
              </a:lnSpc>
              <a:spcBef>
                <a:spcPct val="0"/>
              </a:spcBef>
              <a:buNone/>
            </a:pPr>
            <a:endParaRPr lang="en-GB" altLang="en-US" sz="2400" dirty="0">
              <a:solidFill>
                <a:schemeClr val="tx1"/>
              </a:solidFill>
              <a:latin typeface="Andika" panose="02000000000000000000" pitchFamily="2" charset="0"/>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484534" y="2155745"/>
            <a:ext cx="2816827" cy="2847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Andika" panose="02000000000000000000" pitchFamily="2" charset="0"/>
              </a:rPr>
              <a:t>6.	 ??</a:t>
            </a:r>
          </a:p>
          <a:p>
            <a:pPr>
              <a:lnSpc>
                <a:spcPct val="150000"/>
              </a:lnSpc>
              <a:spcBef>
                <a:spcPct val="0"/>
              </a:spcBef>
              <a:buNone/>
            </a:pPr>
            <a:r>
              <a:rPr lang="en-GB" altLang="en-US" sz="2400" dirty="0">
                <a:solidFill>
                  <a:schemeClr val="tx1"/>
                </a:solidFill>
                <a:latin typeface="Andika" panose="02000000000000000000" pitchFamily="2" charset="0"/>
              </a:rPr>
              <a:t>7.	 ?? </a:t>
            </a:r>
          </a:p>
          <a:p>
            <a:pPr>
              <a:lnSpc>
                <a:spcPct val="150000"/>
              </a:lnSpc>
              <a:spcBef>
                <a:spcPct val="0"/>
              </a:spcBef>
              <a:buNone/>
            </a:pPr>
            <a:r>
              <a:rPr lang="en-GB" altLang="en-US" sz="2400" dirty="0">
                <a:solidFill>
                  <a:schemeClr val="tx1"/>
                </a:solidFill>
                <a:latin typeface="Andika" panose="02000000000000000000" pitchFamily="2" charset="0"/>
              </a:rPr>
              <a:t>8.	 ?? </a:t>
            </a:r>
          </a:p>
          <a:p>
            <a:pPr marL="457200" indent="-457200">
              <a:lnSpc>
                <a:spcPct val="150000"/>
              </a:lnSpc>
              <a:spcBef>
                <a:spcPct val="0"/>
              </a:spcBef>
              <a:buAutoNum type="arabicPeriod" startAt="9"/>
            </a:pPr>
            <a:r>
              <a:rPr lang="en-GB" altLang="en-US" sz="2400" dirty="0">
                <a:solidFill>
                  <a:schemeClr val="tx1"/>
                </a:solidFill>
                <a:latin typeface="Andika" panose="02000000000000000000" pitchFamily="2" charset="0"/>
              </a:rPr>
              <a:t> ??</a:t>
            </a:r>
          </a:p>
          <a:p>
            <a:pPr marL="457200" indent="-457200">
              <a:lnSpc>
                <a:spcPct val="150000"/>
              </a:lnSpc>
              <a:spcBef>
                <a:spcPct val="0"/>
              </a:spcBef>
              <a:buAutoNum type="arabicPeriod" startAt="9"/>
            </a:pPr>
            <a:r>
              <a:rPr lang="en-GB" altLang="en-US" sz="2400" dirty="0">
                <a:solidFill>
                  <a:schemeClr val="tx1"/>
                </a:solidFill>
                <a:latin typeface="Andika" panose="02000000000000000000" pitchFamily="2" charset="0"/>
              </a:rPr>
              <a:t> ?? </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pic>
        <p:nvPicPr>
          <p:cNvPr id="36" name="Picture 35" descr="Icon&#10;&#10;Description automatically generated">
            <a:extLst>
              <a:ext uri="{FF2B5EF4-FFF2-40B4-BE49-F238E27FC236}">
                <a16:creationId xmlns:a16="http://schemas.microsoft.com/office/drawing/2014/main" id="{8EA738D5-145D-7DBF-FB2A-291406B6A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4867" y="1473743"/>
            <a:ext cx="2852281" cy="4811941"/>
          </a:xfrm>
          <a:prstGeom prst="rect">
            <a:avLst/>
          </a:prstGeom>
        </p:spPr>
      </p:pic>
    </p:spTree>
    <p:extLst>
      <p:ext uri="{BB962C8B-B14F-4D97-AF65-F5344CB8AC3E}">
        <p14:creationId xmlns:p14="http://schemas.microsoft.com/office/powerpoint/2010/main" val="24606770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C6337BF8-AD11-4EA9-8E5B-D644E99B1B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1389896"/>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How many did you remember?</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pic>
        <p:nvPicPr>
          <p:cNvPr id="6" name="Picture 5" descr="Icon&#10;&#10;Description automatically generated">
            <a:extLst>
              <a:ext uri="{FF2B5EF4-FFF2-40B4-BE49-F238E27FC236}">
                <a16:creationId xmlns:a16="http://schemas.microsoft.com/office/drawing/2014/main" id="{AFA123C3-D22D-7DEC-63DE-F24684845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2910" y="1503648"/>
            <a:ext cx="2816827" cy="4752127"/>
          </a:xfrm>
          <a:prstGeom prst="rect">
            <a:avLst/>
          </a:prstGeom>
        </p:spPr>
      </p:pic>
      <p:sp>
        <p:nvSpPr>
          <p:cNvPr id="28" name="Rectangle 27">
            <a:extLst>
              <a:ext uri="{FF2B5EF4-FFF2-40B4-BE49-F238E27FC236}">
                <a16:creationId xmlns:a16="http://schemas.microsoft.com/office/drawing/2014/main" id="{CE1ADDC9-02D4-0061-E1BA-0DA7F34E95FA}"/>
              </a:ext>
            </a:extLst>
          </p:cNvPr>
          <p:cNvSpPr>
            <a:spLocks noChangeArrowheads="1"/>
          </p:cNvSpPr>
          <p:nvPr/>
        </p:nvSpPr>
        <p:spPr bwMode="auto">
          <a:xfrm>
            <a:off x="3330290" y="2153341"/>
            <a:ext cx="2816827" cy="329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it-IT" altLang="en-US" sz="2800" dirty="0">
                <a:solidFill>
                  <a:schemeClr val="tx1"/>
                </a:solidFill>
                <a:latin typeface="Andika" panose="02000000000000000000" pitchFamily="2" charset="0"/>
              </a:rPr>
              <a:t>1.	science </a:t>
            </a:r>
          </a:p>
          <a:p>
            <a:pPr>
              <a:lnSpc>
                <a:spcPct val="150000"/>
              </a:lnSpc>
              <a:spcBef>
                <a:spcPct val="0"/>
              </a:spcBef>
              <a:buNone/>
            </a:pPr>
            <a:r>
              <a:rPr lang="it-IT" altLang="en-US" sz="2800" dirty="0">
                <a:solidFill>
                  <a:schemeClr val="tx1"/>
                </a:solidFill>
                <a:latin typeface="Andika" panose="02000000000000000000" pitchFamily="2" charset="0"/>
              </a:rPr>
              <a:t>2.	scene </a:t>
            </a:r>
          </a:p>
          <a:p>
            <a:pPr>
              <a:lnSpc>
                <a:spcPct val="150000"/>
              </a:lnSpc>
              <a:spcBef>
                <a:spcPct val="0"/>
              </a:spcBef>
              <a:buNone/>
            </a:pPr>
            <a:r>
              <a:rPr lang="it-IT" altLang="en-US" sz="2800" dirty="0">
                <a:solidFill>
                  <a:schemeClr val="tx1"/>
                </a:solidFill>
                <a:latin typeface="Andika" panose="02000000000000000000" pitchFamily="2" charset="0"/>
              </a:rPr>
              <a:t>3.	discipline </a:t>
            </a:r>
          </a:p>
          <a:p>
            <a:pPr>
              <a:lnSpc>
                <a:spcPct val="150000"/>
              </a:lnSpc>
              <a:spcBef>
                <a:spcPct val="0"/>
              </a:spcBef>
              <a:buNone/>
            </a:pPr>
            <a:r>
              <a:rPr lang="it-IT" altLang="en-US" sz="2800" dirty="0">
                <a:solidFill>
                  <a:schemeClr val="tx1"/>
                </a:solidFill>
                <a:latin typeface="Andika" panose="02000000000000000000" pitchFamily="2" charset="0"/>
              </a:rPr>
              <a:t>4.	fascinate </a:t>
            </a:r>
          </a:p>
          <a:p>
            <a:pPr>
              <a:lnSpc>
                <a:spcPct val="150000"/>
              </a:lnSpc>
              <a:spcBef>
                <a:spcPct val="0"/>
              </a:spcBef>
              <a:buNone/>
            </a:pPr>
            <a:r>
              <a:rPr lang="it-IT" altLang="en-US" sz="2800" dirty="0">
                <a:solidFill>
                  <a:schemeClr val="tx1"/>
                </a:solidFill>
                <a:latin typeface="Andika" panose="02000000000000000000" pitchFamily="2" charset="0"/>
              </a:rPr>
              <a:t>5.	</a:t>
            </a:r>
            <a:r>
              <a:rPr lang="en-GB" altLang="en-US" sz="2800" dirty="0">
                <a:solidFill>
                  <a:schemeClr val="tx1"/>
                </a:solidFill>
                <a:latin typeface="Andika" panose="02000000000000000000" pitchFamily="2" charset="0"/>
              </a:rPr>
              <a:t>crescent</a:t>
            </a:r>
          </a:p>
        </p:txBody>
      </p:sp>
      <p:sp>
        <p:nvSpPr>
          <p:cNvPr id="34" name="Rectangle 33">
            <a:extLst>
              <a:ext uri="{FF2B5EF4-FFF2-40B4-BE49-F238E27FC236}">
                <a16:creationId xmlns:a16="http://schemas.microsoft.com/office/drawing/2014/main" id="{888A1545-36D7-9026-012F-F84A34DAB193}"/>
              </a:ext>
            </a:extLst>
          </p:cNvPr>
          <p:cNvSpPr>
            <a:spLocks noChangeArrowheads="1"/>
          </p:cNvSpPr>
          <p:nvPr/>
        </p:nvSpPr>
        <p:spPr bwMode="auto">
          <a:xfrm>
            <a:off x="6396692" y="2153341"/>
            <a:ext cx="2816827" cy="331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06450" indent="-806450">
              <a:lnSpc>
                <a:spcPct val="150000"/>
              </a:lnSpc>
              <a:spcBef>
                <a:spcPct val="0"/>
              </a:spcBef>
              <a:buNone/>
            </a:pPr>
            <a:r>
              <a:rPr lang="fr-FR" altLang="en-US" sz="2800" dirty="0">
                <a:solidFill>
                  <a:schemeClr val="tx1"/>
                </a:solidFill>
                <a:latin typeface="Andika" panose="02000000000000000000" pitchFamily="2" charset="0"/>
              </a:rPr>
              <a:t>6.	scissors</a:t>
            </a:r>
          </a:p>
          <a:p>
            <a:pPr marL="806450" indent="-806450">
              <a:lnSpc>
                <a:spcPct val="150000"/>
              </a:lnSpc>
              <a:spcBef>
                <a:spcPct val="0"/>
              </a:spcBef>
              <a:buNone/>
            </a:pPr>
            <a:r>
              <a:rPr lang="fr-FR" altLang="en-US" sz="2800" dirty="0">
                <a:solidFill>
                  <a:schemeClr val="tx1"/>
                </a:solidFill>
                <a:latin typeface="Andika" panose="02000000000000000000" pitchFamily="2" charset="0"/>
              </a:rPr>
              <a:t>7.	muscle</a:t>
            </a:r>
          </a:p>
          <a:p>
            <a:pPr marL="806450" indent="-806450">
              <a:lnSpc>
                <a:spcPct val="150000"/>
              </a:lnSpc>
              <a:spcBef>
                <a:spcPct val="0"/>
              </a:spcBef>
              <a:buNone/>
            </a:pPr>
            <a:r>
              <a:rPr lang="fr-FR" altLang="en-US" sz="2800" dirty="0">
                <a:solidFill>
                  <a:schemeClr val="tx1"/>
                </a:solidFill>
                <a:latin typeface="Andika" panose="02000000000000000000" pitchFamily="2" charset="0"/>
              </a:rPr>
              <a:t>8.	</a:t>
            </a:r>
            <a:r>
              <a:rPr lang="en-GB" altLang="en-US" sz="2800" dirty="0">
                <a:solidFill>
                  <a:schemeClr val="tx1"/>
                </a:solidFill>
                <a:latin typeface="Andika" panose="02000000000000000000" pitchFamily="2" charset="0"/>
              </a:rPr>
              <a:t>scenery</a:t>
            </a:r>
          </a:p>
          <a:p>
            <a:pPr marL="806450" indent="-806450">
              <a:lnSpc>
                <a:spcPct val="150000"/>
              </a:lnSpc>
              <a:spcBef>
                <a:spcPct val="0"/>
              </a:spcBef>
              <a:buNone/>
            </a:pPr>
            <a:r>
              <a:rPr lang="en-GB" altLang="en-US" sz="2800" dirty="0">
                <a:solidFill>
                  <a:schemeClr val="tx1"/>
                </a:solidFill>
                <a:latin typeface="Andika" panose="02000000000000000000" pitchFamily="2" charset="0"/>
              </a:rPr>
              <a:t>9.	ascent</a:t>
            </a:r>
          </a:p>
          <a:p>
            <a:pPr marL="806450" indent="-806450">
              <a:lnSpc>
                <a:spcPct val="150000"/>
              </a:lnSpc>
              <a:spcBef>
                <a:spcPct val="0"/>
              </a:spcBef>
              <a:buNone/>
            </a:pPr>
            <a:r>
              <a:rPr lang="en-GB" altLang="en-US" sz="2800" dirty="0">
                <a:solidFill>
                  <a:schemeClr val="tx1"/>
                </a:solidFill>
                <a:latin typeface="Andika" panose="02000000000000000000" pitchFamily="2" charset="0"/>
              </a:rPr>
              <a:t>10.	descent</a:t>
            </a:r>
          </a:p>
        </p:txBody>
      </p:sp>
    </p:spTree>
    <p:extLst>
      <p:ext uri="{BB962C8B-B14F-4D97-AF65-F5344CB8AC3E}">
        <p14:creationId xmlns:p14="http://schemas.microsoft.com/office/powerpoint/2010/main" val="10676477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939682819"/>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latin typeface="Andika" panose="02000000000000000000" pitchFamily="2" charset="0"/>
                        </a:rPr>
                        <a:t>Activity</a:t>
                      </a:r>
                    </a:p>
                  </a:txBody>
                  <a:tcPr>
                    <a:solidFill>
                      <a:srgbClr val="7030A0"/>
                    </a:solidFill>
                  </a:tcPr>
                </a:tc>
                <a:tc>
                  <a:txBody>
                    <a:bodyPr/>
                    <a:lstStyle/>
                    <a:p>
                      <a:pPr algn="ctr"/>
                      <a:r>
                        <a:rPr lang="en-GB" dirty="0">
                          <a:latin typeface="Andika" panose="02000000000000000000" pitchFamily="2" charset="0"/>
                        </a:rPr>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latin typeface="Andika" panose="02000000000000000000" pitchFamily="2" charset="0"/>
                        </a:rPr>
                        <a:t>Learn game</a:t>
                      </a:r>
                    </a:p>
                  </a:txBody>
                  <a:tcPr/>
                </a:tc>
                <a:tc>
                  <a:txBody>
                    <a:bodyPr/>
                    <a:lstStyle/>
                    <a:p>
                      <a:pPr algn="ctr"/>
                      <a:r>
                        <a:rPr lang="en-GB" sz="1800" kern="1200" dirty="0">
                          <a:solidFill>
                            <a:schemeClr val="dk1"/>
                          </a:solidFill>
                          <a:effectLst/>
                          <a:latin typeface="Andika" panose="02000000000000000000" pitchFamily="2" charset="0"/>
                          <a:ea typeface="+mn-ea"/>
                          <a:cs typeface="+mn-cs"/>
                        </a:rPr>
                        <a:t>SY3T2BW4L</a:t>
                      </a:r>
                    </a:p>
                  </a:txBody>
                  <a:tcPr/>
                </a:tc>
                <a:extLst>
                  <a:ext uri="{0D108BD9-81ED-4DB2-BD59-A6C34878D82A}">
                    <a16:rowId xmlns:a16="http://schemas.microsoft.com/office/drawing/2014/main" val="3827501023"/>
                  </a:ext>
                </a:extLst>
              </a:tr>
              <a:tr h="640080">
                <a:tc>
                  <a:txBody>
                    <a:bodyPr/>
                    <a:lstStyle/>
                    <a:p>
                      <a:r>
                        <a:rPr lang="en-GB" dirty="0">
                          <a:latin typeface="Andika" panose="02000000000000000000" pitchFamily="2" charset="0"/>
                        </a:rPr>
                        <a:t>Practise game</a:t>
                      </a:r>
                    </a:p>
                  </a:txBody>
                  <a:tcPr/>
                </a:tc>
                <a:tc>
                  <a:txBody>
                    <a:bodyPr/>
                    <a:lstStyle/>
                    <a:p>
                      <a:pPr algn="ctr"/>
                      <a:r>
                        <a:rPr lang="en-GB" sz="1800" kern="1200" dirty="0">
                          <a:solidFill>
                            <a:schemeClr val="dk1"/>
                          </a:solidFill>
                          <a:effectLst/>
                          <a:latin typeface="Andika" panose="02000000000000000000" pitchFamily="2" charset="0"/>
                          <a:ea typeface="+mn-ea"/>
                          <a:cs typeface="+mn-cs"/>
                        </a:rPr>
                        <a:t>SY3T2BW4P</a:t>
                      </a:r>
                      <a:endParaRPr lang="en-GB" dirty="0">
                        <a:latin typeface="Andika" panose="02000000000000000000" pitchFamily="2" charset="0"/>
                      </a:endParaRPr>
                    </a:p>
                  </a:txBody>
                  <a:tcPr/>
                </a:tc>
                <a:extLst>
                  <a:ext uri="{0D108BD9-81ED-4DB2-BD59-A6C34878D82A}">
                    <a16:rowId xmlns:a16="http://schemas.microsoft.com/office/drawing/2014/main" val="3275912010"/>
                  </a:ext>
                </a:extLst>
              </a:tr>
              <a:tr h="640080">
                <a:tc>
                  <a:txBody>
                    <a:bodyPr/>
                    <a:lstStyle/>
                    <a:p>
                      <a:r>
                        <a:rPr lang="en-GB" dirty="0">
                          <a:latin typeface="Andika" panose="02000000000000000000" pitchFamily="2" charset="0"/>
                        </a:rPr>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Andika" panose="02000000000000000000" pitchFamily="2" charset="0"/>
                          <a:ea typeface="+mn-ea"/>
                          <a:cs typeface="+mn-cs"/>
                        </a:rPr>
                        <a:t>SY3T2BW4S</a:t>
                      </a:r>
                      <a:endParaRPr lang="en-GB" dirty="0">
                        <a:latin typeface="Andika" panose="02000000000000000000" pitchFamily="2" charset="0"/>
                      </a:endParaRPr>
                    </a:p>
                  </a:txBody>
                  <a:tcPr/>
                </a:tc>
                <a:extLst>
                  <a:ext uri="{0D108BD9-81ED-4DB2-BD59-A6C34878D82A}">
                    <a16:rowId xmlns:a16="http://schemas.microsoft.com/office/drawing/2014/main" val="3135253869"/>
                  </a:ext>
                </a:extLst>
              </a:tr>
              <a:tr h="640080">
                <a:tc>
                  <a:txBody>
                    <a:bodyPr/>
                    <a:lstStyle/>
                    <a:p>
                      <a:r>
                        <a:rPr lang="en-GB" dirty="0">
                          <a:latin typeface="Andika" panose="02000000000000000000" pitchFamily="2" charset="0"/>
                        </a:rPr>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Andika" panose="02000000000000000000" pitchFamily="2" charset="0"/>
                          <a:ea typeface="+mn-ea"/>
                          <a:cs typeface="+mn-cs"/>
                        </a:rPr>
                        <a:t>SY3T2BW4F</a:t>
                      </a:r>
                    </a:p>
                  </a:txBody>
                  <a:tcPr/>
                </a:tc>
                <a:extLst>
                  <a:ext uri="{0D108BD9-81ED-4DB2-BD59-A6C34878D82A}">
                    <a16:rowId xmlns:a16="http://schemas.microsoft.com/office/drawing/2014/main" val="3480849814"/>
                  </a:ext>
                </a:extLst>
              </a:tr>
              <a:tr h="640080">
                <a:tc>
                  <a:txBody>
                    <a:bodyPr/>
                    <a:lstStyle/>
                    <a:p>
                      <a:r>
                        <a:rPr lang="en-GB" dirty="0">
                          <a:latin typeface="Andika" panose="02000000000000000000" pitchFamily="2" charset="0"/>
                        </a:rPr>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Andika" panose="02000000000000000000" pitchFamily="2" charset="0"/>
                          <a:ea typeface="+mn-ea"/>
                          <a:cs typeface="+mn-cs"/>
                        </a:rPr>
                        <a:t>SY3T2BW4A</a:t>
                      </a:r>
                    </a:p>
                  </a:txBody>
                  <a:tcPr/>
                </a:tc>
                <a:extLst>
                  <a:ext uri="{0D108BD9-81ED-4DB2-BD59-A6C34878D82A}">
                    <a16:rowId xmlns:a16="http://schemas.microsoft.com/office/drawing/2014/main" val="1353888042"/>
                  </a:ext>
                </a:extLst>
              </a:tr>
              <a:tr h="640080">
                <a:tc>
                  <a:txBody>
                    <a:bodyPr/>
                    <a:lstStyle/>
                    <a:p>
                      <a:r>
                        <a:rPr lang="en-GB" dirty="0">
                          <a:latin typeface="Andika" panose="02000000000000000000" pitchFamily="2" charset="0"/>
                        </a:rPr>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Andika" panose="02000000000000000000" pitchFamily="2" charset="0"/>
                          <a:ea typeface="+mn-ea"/>
                          <a:cs typeface="+mn-cs"/>
                        </a:rPr>
                        <a:t>SY3T2BW4Sa</a:t>
                      </a:r>
                      <a:endParaRPr lang="en-GB" dirty="0">
                        <a:latin typeface="Andika" panose="02000000000000000000" pitchFamily="2" charset="0"/>
                      </a:endParaRPr>
                    </a:p>
                  </a:txBody>
                  <a:tcPr/>
                </a:tc>
                <a:extLst>
                  <a:ext uri="{0D108BD9-81ED-4DB2-BD59-A6C34878D82A}">
                    <a16:rowId xmlns:a16="http://schemas.microsoft.com/office/drawing/2014/main" val="1139806352"/>
                  </a:ext>
                </a:extLst>
              </a:tr>
              <a:tr h="640080">
                <a:tc>
                  <a:txBody>
                    <a:bodyPr/>
                    <a:lstStyle/>
                    <a:p>
                      <a:r>
                        <a:rPr lang="en-GB" dirty="0">
                          <a:latin typeface="Andika" panose="02000000000000000000" pitchFamily="2" charset="0"/>
                        </a:rPr>
                        <a:t>Feast game (app only)</a:t>
                      </a:r>
                    </a:p>
                  </a:txBody>
                  <a:tcPr/>
                </a:tc>
                <a:tc>
                  <a:txBody>
                    <a:bodyPr/>
                    <a:lstStyle/>
                    <a:p>
                      <a:pPr algn="ctr"/>
                      <a:r>
                        <a:rPr lang="en-GB" sz="1800" kern="1200" dirty="0">
                          <a:solidFill>
                            <a:schemeClr val="dk1"/>
                          </a:solidFill>
                          <a:effectLst/>
                          <a:latin typeface="Andika" panose="02000000000000000000" pitchFamily="2" charset="0"/>
                          <a:ea typeface="+mn-ea"/>
                          <a:cs typeface="+mn-cs"/>
                        </a:rPr>
                        <a:t>SY3T2BW4Fe </a:t>
                      </a:r>
                      <a:endParaRPr lang="en-GB" dirty="0">
                        <a:latin typeface="Andika" panose="02000000000000000000" pitchFamily="2" charset="0"/>
                      </a:endParaRPr>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ackground pattern&#10;&#10;Description automatically generated">
            <a:extLst>
              <a:ext uri="{FF2B5EF4-FFF2-40B4-BE49-F238E27FC236}">
                <a16:creationId xmlns:a16="http://schemas.microsoft.com/office/drawing/2014/main" id="{B59148EC-CB07-F5A2-C494-BE987AFF55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78469" cy="6858000"/>
          </a:xfrm>
          <a:prstGeom prst="rect">
            <a:avLst/>
          </a:prstGeom>
        </p:spPr>
      </p:pic>
      <p:sp>
        <p:nvSpPr>
          <p:cNvPr id="8" name="Rectangle: Rounded Corners 7">
            <a:extLst>
              <a:ext uri="{FF2B5EF4-FFF2-40B4-BE49-F238E27FC236}">
                <a16:creationId xmlns:a16="http://schemas.microsoft.com/office/drawing/2014/main" id="{D66EA7FB-D35F-0A28-3129-06C8C11FFBBA}"/>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pic>
        <p:nvPicPr>
          <p:cNvPr id="9" name="Picture 8" descr="A picture containing text&#10;&#10;Description automatically generated">
            <a:extLst>
              <a:ext uri="{FF2B5EF4-FFF2-40B4-BE49-F238E27FC236}">
                <a16:creationId xmlns:a16="http://schemas.microsoft.com/office/drawing/2014/main" id="{6C8F01D1-7D2C-48CD-11B1-BAEBA53108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565153" y="2079653"/>
            <a:ext cx="2816827" cy="329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it-IT" altLang="en-US" sz="2800" dirty="0">
                <a:solidFill>
                  <a:schemeClr val="tx1"/>
                </a:solidFill>
                <a:latin typeface="Andika" panose="02000000000000000000" pitchFamily="2" charset="0"/>
              </a:rPr>
              <a:t>1.	science </a:t>
            </a:r>
          </a:p>
          <a:p>
            <a:pPr>
              <a:lnSpc>
                <a:spcPct val="150000"/>
              </a:lnSpc>
              <a:spcBef>
                <a:spcPct val="0"/>
              </a:spcBef>
              <a:buNone/>
            </a:pPr>
            <a:r>
              <a:rPr lang="it-IT" altLang="en-US" sz="2800" dirty="0">
                <a:solidFill>
                  <a:schemeClr val="tx1"/>
                </a:solidFill>
                <a:latin typeface="Andika" panose="02000000000000000000" pitchFamily="2" charset="0"/>
              </a:rPr>
              <a:t>2.	scene </a:t>
            </a:r>
          </a:p>
          <a:p>
            <a:pPr>
              <a:lnSpc>
                <a:spcPct val="150000"/>
              </a:lnSpc>
              <a:spcBef>
                <a:spcPct val="0"/>
              </a:spcBef>
              <a:buNone/>
            </a:pPr>
            <a:r>
              <a:rPr lang="it-IT" altLang="en-US" sz="2800" dirty="0">
                <a:solidFill>
                  <a:schemeClr val="tx1"/>
                </a:solidFill>
                <a:latin typeface="Andika" panose="02000000000000000000" pitchFamily="2" charset="0"/>
              </a:rPr>
              <a:t>3.	discipline </a:t>
            </a:r>
          </a:p>
          <a:p>
            <a:pPr>
              <a:lnSpc>
                <a:spcPct val="150000"/>
              </a:lnSpc>
              <a:spcBef>
                <a:spcPct val="0"/>
              </a:spcBef>
              <a:buNone/>
            </a:pPr>
            <a:r>
              <a:rPr lang="it-IT" altLang="en-US" sz="2800" dirty="0">
                <a:solidFill>
                  <a:schemeClr val="tx1"/>
                </a:solidFill>
                <a:latin typeface="Andika" panose="02000000000000000000" pitchFamily="2" charset="0"/>
              </a:rPr>
              <a:t>4.	fascinate </a:t>
            </a:r>
          </a:p>
          <a:p>
            <a:pPr>
              <a:lnSpc>
                <a:spcPct val="150000"/>
              </a:lnSpc>
              <a:spcBef>
                <a:spcPct val="0"/>
              </a:spcBef>
              <a:buNone/>
            </a:pPr>
            <a:r>
              <a:rPr lang="it-IT" altLang="en-US" sz="2800" dirty="0">
                <a:solidFill>
                  <a:schemeClr val="tx1"/>
                </a:solidFill>
                <a:latin typeface="Andika" panose="02000000000000000000" pitchFamily="2" charset="0"/>
              </a:rPr>
              <a:t>5.	</a:t>
            </a:r>
            <a:r>
              <a:rPr lang="en-GB" altLang="en-US" sz="2800" dirty="0">
                <a:solidFill>
                  <a:schemeClr val="tx1"/>
                </a:solidFill>
                <a:latin typeface="Andika" panose="02000000000000000000" pitchFamily="2" charset="0"/>
              </a:rPr>
              <a:t>crescent</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631555" y="2079653"/>
            <a:ext cx="2816827" cy="331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06450" indent="-806450">
              <a:lnSpc>
                <a:spcPct val="150000"/>
              </a:lnSpc>
              <a:spcBef>
                <a:spcPct val="0"/>
              </a:spcBef>
              <a:buNone/>
            </a:pPr>
            <a:r>
              <a:rPr lang="fr-FR" altLang="en-US" sz="2800" dirty="0">
                <a:solidFill>
                  <a:schemeClr val="tx1"/>
                </a:solidFill>
                <a:latin typeface="Andika" panose="02000000000000000000" pitchFamily="2" charset="0"/>
              </a:rPr>
              <a:t>6.	scissors</a:t>
            </a:r>
          </a:p>
          <a:p>
            <a:pPr marL="806450" indent="-806450">
              <a:lnSpc>
                <a:spcPct val="150000"/>
              </a:lnSpc>
              <a:spcBef>
                <a:spcPct val="0"/>
              </a:spcBef>
              <a:buNone/>
            </a:pPr>
            <a:r>
              <a:rPr lang="fr-FR" altLang="en-US" sz="2800" dirty="0">
                <a:solidFill>
                  <a:schemeClr val="tx1"/>
                </a:solidFill>
                <a:latin typeface="Andika" panose="02000000000000000000" pitchFamily="2" charset="0"/>
              </a:rPr>
              <a:t>7.	muscle</a:t>
            </a:r>
          </a:p>
          <a:p>
            <a:pPr marL="806450" indent="-806450">
              <a:lnSpc>
                <a:spcPct val="150000"/>
              </a:lnSpc>
              <a:spcBef>
                <a:spcPct val="0"/>
              </a:spcBef>
              <a:buNone/>
            </a:pPr>
            <a:r>
              <a:rPr lang="fr-FR" altLang="en-US" sz="2800" dirty="0">
                <a:solidFill>
                  <a:schemeClr val="tx1"/>
                </a:solidFill>
                <a:latin typeface="Andika" panose="02000000000000000000" pitchFamily="2" charset="0"/>
              </a:rPr>
              <a:t>8.	</a:t>
            </a:r>
            <a:r>
              <a:rPr lang="en-GB" altLang="en-US" sz="2800" dirty="0">
                <a:solidFill>
                  <a:schemeClr val="tx1"/>
                </a:solidFill>
                <a:latin typeface="Andika" panose="02000000000000000000" pitchFamily="2" charset="0"/>
              </a:rPr>
              <a:t>scenery</a:t>
            </a:r>
          </a:p>
          <a:p>
            <a:pPr marL="806450" indent="-806450">
              <a:lnSpc>
                <a:spcPct val="150000"/>
              </a:lnSpc>
              <a:spcBef>
                <a:spcPct val="0"/>
              </a:spcBef>
              <a:buNone/>
            </a:pPr>
            <a:r>
              <a:rPr lang="en-GB" altLang="en-US" sz="2800" dirty="0">
                <a:solidFill>
                  <a:schemeClr val="tx1"/>
                </a:solidFill>
                <a:latin typeface="Andika" panose="02000000000000000000" pitchFamily="2" charset="0"/>
              </a:rPr>
              <a:t>9.	ascent</a:t>
            </a:r>
          </a:p>
          <a:p>
            <a:pPr marL="806450" indent="-806450">
              <a:lnSpc>
                <a:spcPct val="150000"/>
              </a:lnSpc>
              <a:spcBef>
                <a:spcPct val="0"/>
              </a:spcBef>
              <a:buNone/>
            </a:pPr>
            <a:r>
              <a:rPr lang="en-GB" altLang="en-US" sz="2800" dirty="0">
                <a:solidFill>
                  <a:schemeClr val="tx1"/>
                </a:solidFill>
                <a:latin typeface="Andika" panose="02000000000000000000" pitchFamily="2" charset="0"/>
              </a:rPr>
              <a:t>10.	descent</a:t>
            </a:r>
          </a:p>
        </p:txBody>
      </p:sp>
      <p:pic>
        <p:nvPicPr>
          <p:cNvPr id="10" name="Picture 9">
            <a:extLst>
              <a:ext uri="{FF2B5EF4-FFF2-40B4-BE49-F238E27FC236}">
                <a16:creationId xmlns:a16="http://schemas.microsoft.com/office/drawing/2014/main" id="{8413F332-C5A5-1A82-4967-649D9DD7112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8079AE74-FB04-F7E0-E150-B8B9939A38BE}"/>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A309BF-9539-03B0-DD6D-772EC17CFF0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35812" y="2009159"/>
            <a:ext cx="9144000" cy="128822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Andika"/>
                <a:ea typeface="Andika"/>
                <a:cs typeface="Andika"/>
              </a:rPr>
              <a:t>The /s/ sound spelt </a:t>
            </a:r>
            <a:r>
              <a:rPr lang="en-GB" u="sng" dirty="0">
                <a:solidFill>
                  <a:schemeClr val="bg1"/>
                </a:solidFill>
                <a:latin typeface="Andika"/>
                <a:ea typeface="Andika"/>
                <a:cs typeface="Andika"/>
              </a:rPr>
              <a:t>sc</a:t>
            </a:r>
            <a:r>
              <a:rPr lang="en-GB" dirty="0">
                <a:solidFill>
                  <a:schemeClr val="bg1"/>
                </a:solidFill>
                <a:latin typeface="Andika"/>
                <a:ea typeface="Andika"/>
                <a:cs typeface="Andika"/>
              </a:rPr>
              <a:t>.</a:t>
            </a:r>
          </a:p>
        </p:txBody>
      </p:sp>
      <p:pic>
        <p:nvPicPr>
          <p:cNvPr id="8" name="Picture 7" descr="A picture containing logo&#10;&#10;Description automatically generated">
            <a:extLst>
              <a:ext uri="{FF2B5EF4-FFF2-40B4-BE49-F238E27FC236}">
                <a16:creationId xmlns:a16="http://schemas.microsoft.com/office/drawing/2014/main" id="{749FD17B-C29E-0D46-1045-5DE1AED771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F2CB1D50-3CDD-968F-0F2F-9FF7F59FE6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2135F4C0-36B0-7EA5-135A-790F93B2140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10221 0.40348 " pathEditMode="relative" rAng="0" ptsTypes="AA">
                                      <p:cBhvr>
                                        <p:cTn id="6" dur="2000" fill="hold"/>
                                        <p:tgtEl>
                                          <p:spTgt spid="9"/>
                                        </p:tgtEl>
                                        <p:attrNameLst>
                                          <p:attrName>ppt_x</p:attrName>
                                          <p:attrName>ppt_y</p:attrName>
                                        </p:attrNameLst>
                                      </p:cBhvr>
                                      <p:rCtr x="5104" y="20185"/>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1.04167E-6 2.22222E-6 L -0.23398 -0.04607 " pathEditMode="relative" rAng="0" ptsTypes="AA">
                                      <p:cBhvr>
                                        <p:cTn id="9" dur="2000" fill="hold"/>
                                        <p:tgtEl>
                                          <p:spTgt spid="10"/>
                                        </p:tgtEl>
                                        <p:attrNameLst>
                                          <p:attrName>ppt_x</p:attrName>
                                          <p:attrName>ppt_y</p:attrName>
                                        </p:attrNameLst>
                                      </p:cBhvr>
                                      <p:rCtr x="-11706" y="-2315"/>
                                    </p:animMotion>
                                  </p:childTnLst>
                                </p:cTn>
                              </p:par>
                            </p:childTnLst>
                          </p:cTn>
                        </p:par>
                        <p:par>
                          <p:cTn id="10" fill="hold">
                            <p:stCondLst>
                              <p:cond delay="40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FFA0D2AC-84A0-C16E-ED51-581F039586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rPr>
              <a:t>The /s/ sound can be spelt: </a:t>
            </a:r>
          </a:p>
        </p:txBody>
      </p:sp>
      <p:sp>
        <p:nvSpPr>
          <p:cNvPr id="28" name="Rectangle: Rounded Corners 27">
            <a:extLst>
              <a:ext uri="{FF2B5EF4-FFF2-40B4-BE49-F238E27FC236}">
                <a16:creationId xmlns:a16="http://schemas.microsoft.com/office/drawing/2014/main" id="{D420C5BF-A962-1B18-0E38-F07B31E6863A}"/>
              </a:ext>
            </a:extLst>
          </p:cNvPr>
          <p:cNvSpPr>
            <a:spLocks noChangeArrowheads="1"/>
          </p:cNvSpPr>
          <p:nvPr/>
        </p:nvSpPr>
        <p:spPr bwMode="auto">
          <a:xfrm>
            <a:off x="2082805" y="5080808"/>
            <a:ext cx="8535028" cy="1250535"/>
          </a:xfrm>
          <a:prstGeom prst="roundRect">
            <a:avLst/>
          </a:prstGeom>
          <a:solidFill>
            <a:srgbClr val="00B0F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3200" dirty="0">
                <a:solidFill>
                  <a:schemeClr val="bg1"/>
                </a:solidFill>
                <a:latin typeface="Andika" panose="02000000000000000000" pitchFamily="2" charset="0"/>
              </a:rPr>
              <a:t>But we are looking at another way of making the /s/ sound...</a:t>
            </a:r>
            <a:endParaRPr lang="en-GB" altLang="en-US" sz="3600" dirty="0">
              <a:solidFill>
                <a:schemeClr val="bg1"/>
              </a:solidFill>
              <a:latin typeface="Andika" panose="02000000000000000000" pitchFamily="2" charset="0"/>
            </a:endParaRPr>
          </a:p>
        </p:txBody>
      </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grpSp>
        <p:nvGrpSpPr>
          <p:cNvPr id="24" name="Group 23">
            <a:extLst>
              <a:ext uri="{FF2B5EF4-FFF2-40B4-BE49-F238E27FC236}">
                <a16:creationId xmlns:a16="http://schemas.microsoft.com/office/drawing/2014/main" id="{F9DB6931-6B91-94E6-6231-C9116A1AFC82}"/>
              </a:ext>
            </a:extLst>
          </p:cNvPr>
          <p:cNvGrpSpPr/>
          <p:nvPr/>
        </p:nvGrpSpPr>
        <p:grpSpPr>
          <a:xfrm>
            <a:off x="4470084" y="1911390"/>
            <a:ext cx="3249227" cy="2697448"/>
            <a:chOff x="4471386" y="1794653"/>
            <a:chExt cx="3249227" cy="2697448"/>
          </a:xfrm>
        </p:grpSpPr>
        <p:sp>
          <p:nvSpPr>
            <p:cNvPr id="25" name="Rectangle: Rounded Corners 24">
              <a:extLst>
                <a:ext uri="{FF2B5EF4-FFF2-40B4-BE49-F238E27FC236}">
                  <a16:creationId xmlns:a16="http://schemas.microsoft.com/office/drawing/2014/main" id="{B02B9FF3-0148-097B-A09D-8CAC112DAA8F}"/>
                </a:ext>
              </a:extLst>
            </p:cNvPr>
            <p:cNvSpPr/>
            <p:nvPr/>
          </p:nvSpPr>
          <p:spPr>
            <a:xfrm>
              <a:off x="4510001"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26" name="Rectangle 25">
              <a:extLst>
                <a:ext uri="{FF2B5EF4-FFF2-40B4-BE49-F238E27FC236}">
                  <a16:creationId xmlns:a16="http://schemas.microsoft.com/office/drawing/2014/main" id="{60CA1DEA-0115-29CB-269B-B9A1BD693828}"/>
                </a:ext>
              </a:extLst>
            </p:cNvPr>
            <p:cNvSpPr>
              <a:spLocks noChangeArrowheads="1"/>
            </p:cNvSpPr>
            <p:nvPr/>
          </p:nvSpPr>
          <p:spPr bwMode="auto">
            <a:xfrm>
              <a:off x="4471386" y="1799135"/>
              <a:ext cx="3249227" cy="63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3200" dirty="0">
                  <a:solidFill>
                    <a:schemeClr val="bg1"/>
                  </a:solidFill>
                  <a:latin typeface="Andika"/>
                </a:rPr>
                <a:t>ss as in gra</a:t>
              </a:r>
              <a:r>
                <a:rPr lang="en-GB" altLang="en-US" sz="3200" b="1" u="sng" dirty="0">
                  <a:solidFill>
                    <a:srgbClr val="7030A0"/>
                  </a:solidFill>
                  <a:latin typeface="Andika"/>
                </a:rPr>
                <a:t>ss</a:t>
              </a:r>
            </a:p>
          </p:txBody>
        </p:sp>
      </p:grpSp>
      <p:pic>
        <p:nvPicPr>
          <p:cNvPr id="27" name="Picture 26" descr="A picture containing grass, outdoor, plant&#10;&#10;Description automatically generated">
            <a:extLst>
              <a:ext uri="{FF2B5EF4-FFF2-40B4-BE49-F238E27FC236}">
                <a16:creationId xmlns:a16="http://schemas.microsoft.com/office/drawing/2014/main" id="{711C92E3-E454-5027-8D0B-C950E7AF56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70986" y="2602107"/>
            <a:ext cx="1856509" cy="1798834"/>
          </a:xfrm>
          <a:prstGeom prst="rect">
            <a:avLst/>
          </a:prstGeom>
        </p:spPr>
      </p:pic>
      <p:grpSp>
        <p:nvGrpSpPr>
          <p:cNvPr id="30" name="Group 29">
            <a:extLst>
              <a:ext uri="{FF2B5EF4-FFF2-40B4-BE49-F238E27FC236}">
                <a16:creationId xmlns:a16="http://schemas.microsoft.com/office/drawing/2014/main" id="{A8D88B54-ED76-84C2-AF1B-1DE1288B7EC6}"/>
              </a:ext>
            </a:extLst>
          </p:cNvPr>
          <p:cNvGrpSpPr/>
          <p:nvPr/>
        </p:nvGrpSpPr>
        <p:grpSpPr>
          <a:xfrm>
            <a:off x="8192188" y="1911390"/>
            <a:ext cx="2805587" cy="2722409"/>
            <a:chOff x="2740062" y="1930283"/>
            <a:chExt cx="3048870" cy="2900335"/>
          </a:xfrm>
        </p:grpSpPr>
        <p:grpSp>
          <p:nvGrpSpPr>
            <p:cNvPr id="31" name="Group 30">
              <a:extLst>
                <a:ext uri="{FF2B5EF4-FFF2-40B4-BE49-F238E27FC236}">
                  <a16:creationId xmlns:a16="http://schemas.microsoft.com/office/drawing/2014/main" id="{44B2CE7B-9500-B7CB-7C9B-D2E7DD6A302F}"/>
                </a:ext>
              </a:extLst>
            </p:cNvPr>
            <p:cNvGrpSpPr/>
            <p:nvPr/>
          </p:nvGrpSpPr>
          <p:grpSpPr>
            <a:xfrm>
              <a:off x="2740062" y="1930283"/>
              <a:ext cx="3048870" cy="2900335"/>
              <a:chOff x="2325950" y="1918549"/>
              <a:chExt cx="3048870" cy="3281524"/>
            </a:xfrm>
          </p:grpSpPr>
          <p:sp>
            <p:nvSpPr>
              <p:cNvPr id="35" name="Rectangle: Rounded Corners 34">
                <a:extLst>
                  <a:ext uri="{FF2B5EF4-FFF2-40B4-BE49-F238E27FC236}">
                    <a16:creationId xmlns:a16="http://schemas.microsoft.com/office/drawing/2014/main" id="{3F09C258-5ED6-8A8F-7EFF-AC9B62970BA1}"/>
                  </a:ext>
                </a:extLst>
              </p:cNvPr>
              <p:cNvSpPr/>
              <p:nvPr/>
            </p:nvSpPr>
            <p:spPr>
              <a:xfrm>
                <a:off x="2325950" y="1918549"/>
                <a:ext cx="3048870" cy="3281524"/>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36" name="Rounded Rectangle 12">
                <a:extLst>
                  <a:ext uri="{FF2B5EF4-FFF2-40B4-BE49-F238E27FC236}">
                    <a16:creationId xmlns:a16="http://schemas.microsoft.com/office/drawing/2014/main" id="{3FC6BF89-9C34-AD0D-D91B-8A74C6B552F3}"/>
                  </a:ext>
                </a:extLst>
              </p:cNvPr>
              <p:cNvSpPr/>
              <p:nvPr/>
            </p:nvSpPr>
            <p:spPr>
              <a:xfrm>
                <a:off x="2427676" y="2093839"/>
                <a:ext cx="2947144" cy="50800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dirty="0">
                    <a:solidFill>
                      <a:schemeClr val="bg1"/>
                    </a:solidFill>
                    <a:latin typeface="Andika"/>
                    <a:ea typeface="Andika"/>
                    <a:cs typeface="Andika"/>
                  </a:rPr>
                  <a:t>c as in </a:t>
                </a:r>
                <a:r>
                  <a:rPr lang="en-GB" sz="3600" b="1" u="sng" dirty="0">
                    <a:solidFill>
                      <a:srgbClr val="7030A0"/>
                    </a:solidFill>
                    <a:latin typeface="Andika"/>
                    <a:ea typeface="Andika"/>
                    <a:cs typeface="Andika"/>
                  </a:rPr>
                  <a:t>c</a:t>
                </a:r>
                <a:r>
                  <a:rPr lang="en-GB" sz="3600" dirty="0">
                    <a:solidFill>
                      <a:schemeClr val="bg1"/>
                    </a:solidFill>
                    <a:latin typeface="Andika"/>
                    <a:ea typeface="Andika"/>
                    <a:cs typeface="Andika"/>
                  </a:rPr>
                  <a:t>ity</a:t>
                </a:r>
              </a:p>
            </p:txBody>
          </p:sp>
        </p:grpSp>
        <p:pic>
          <p:nvPicPr>
            <p:cNvPr id="33" name="Picture 32" descr="A city skyline at night&#10;&#10;Description automatically generated with medium confidence">
              <a:extLst>
                <a:ext uri="{FF2B5EF4-FFF2-40B4-BE49-F238E27FC236}">
                  <a16:creationId xmlns:a16="http://schemas.microsoft.com/office/drawing/2014/main" id="{952FA2F7-E09A-3B57-A8E4-6E7676841B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41788" y="2628319"/>
              <a:ext cx="2858212" cy="1908112"/>
            </a:xfrm>
            <a:prstGeom prst="rect">
              <a:avLst/>
            </a:prstGeom>
          </p:spPr>
        </p:pic>
      </p:grpSp>
      <p:grpSp>
        <p:nvGrpSpPr>
          <p:cNvPr id="2" name="Group 1">
            <a:extLst>
              <a:ext uri="{FF2B5EF4-FFF2-40B4-BE49-F238E27FC236}">
                <a16:creationId xmlns:a16="http://schemas.microsoft.com/office/drawing/2014/main" id="{A06B6F18-80DB-5B01-1D14-F32564205EF0}"/>
              </a:ext>
            </a:extLst>
          </p:cNvPr>
          <p:cNvGrpSpPr/>
          <p:nvPr/>
        </p:nvGrpSpPr>
        <p:grpSpPr>
          <a:xfrm>
            <a:off x="296064" y="1911390"/>
            <a:ext cx="3701143" cy="2697448"/>
            <a:chOff x="2274456" y="1783331"/>
            <a:chExt cx="3701143" cy="2697448"/>
          </a:xfrm>
        </p:grpSpPr>
        <p:grpSp>
          <p:nvGrpSpPr>
            <p:cNvPr id="18" name="Group 17">
              <a:extLst>
                <a:ext uri="{FF2B5EF4-FFF2-40B4-BE49-F238E27FC236}">
                  <a16:creationId xmlns:a16="http://schemas.microsoft.com/office/drawing/2014/main" id="{31319BA1-AF37-CE91-F8FE-A8379870B4AF}"/>
                </a:ext>
              </a:extLst>
            </p:cNvPr>
            <p:cNvGrpSpPr/>
            <p:nvPr/>
          </p:nvGrpSpPr>
          <p:grpSpPr>
            <a:xfrm>
              <a:off x="2274456" y="1783331"/>
              <a:ext cx="3701143" cy="2697448"/>
              <a:chOff x="-1561" y="1794653"/>
              <a:chExt cx="3701143" cy="2697448"/>
            </a:xfrm>
          </p:grpSpPr>
          <p:sp>
            <p:nvSpPr>
              <p:cNvPr id="21" name="Rectangle: Rounded Corners 20">
                <a:extLst>
                  <a:ext uri="{FF2B5EF4-FFF2-40B4-BE49-F238E27FC236}">
                    <a16:creationId xmlns:a16="http://schemas.microsoft.com/office/drawing/2014/main" id="{DEE985D1-02ED-C7B4-9F84-78E8AA5C2174}"/>
                  </a:ext>
                </a:extLst>
              </p:cNvPr>
              <p:cNvSpPr/>
              <p:nvPr/>
            </p:nvSpPr>
            <p:spPr>
              <a:xfrm>
                <a:off x="266330"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23" name="Rectangle 22">
                <a:extLst>
                  <a:ext uri="{FF2B5EF4-FFF2-40B4-BE49-F238E27FC236}">
                    <a16:creationId xmlns:a16="http://schemas.microsoft.com/office/drawing/2014/main" id="{B35C35AE-48BE-DE3C-9EDF-EE5AEDC27614}"/>
                  </a:ext>
                </a:extLst>
              </p:cNvPr>
              <p:cNvSpPr>
                <a:spLocks noChangeArrowheads="1"/>
              </p:cNvSpPr>
              <p:nvPr/>
            </p:nvSpPr>
            <p:spPr bwMode="auto">
              <a:xfrm>
                <a:off x="-1561" y="1847521"/>
                <a:ext cx="3701143" cy="63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3200" dirty="0">
                    <a:solidFill>
                      <a:schemeClr val="bg1"/>
                    </a:solidFill>
                    <a:latin typeface="Andika"/>
                  </a:rPr>
                  <a:t>s as in </a:t>
                </a:r>
                <a:r>
                  <a:rPr lang="en-GB" altLang="en-US" sz="3200" b="1" u="sng" dirty="0">
                    <a:solidFill>
                      <a:srgbClr val="7030A0"/>
                    </a:solidFill>
                    <a:latin typeface="Andika"/>
                  </a:rPr>
                  <a:t>s</a:t>
                </a:r>
                <a:r>
                  <a:rPr lang="en-GB" altLang="en-US" sz="3200" dirty="0">
                    <a:solidFill>
                      <a:schemeClr val="bg1"/>
                    </a:solidFill>
                    <a:latin typeface="Andika"/>
                  </a:rPr>
                  <a:t>een</a:t>
                </a:r>
                <a:endParaRPr lang="en-GB" altLang="en-US" sz="3200" b="1" dirty="0">
                  <a:solidFill>
                    <a:schemeClr val="bg1"/>
                  </a:solidFill>
                  <a:latin typeface="Andika"/>
                </a:endParaRPr>
              </a:p>
            </p:txBody>
          </p:sp>
        </p:grpSp>
        <p:pic>
          <p:nvPicPr>
            <p:cNvPr id="29" name="Picture 28" descr="A picture containing person, person, microphone&#10;&#10;Description automatically generated">
              <a:extLst>
                <a:ext uri="{FF2B5EF4-FFF2-40B4-BE49-F238E27FC236}">
                  <a16:creationId xmlns:a16="http://schemas.microsoft.com/office/drawing/2014/main" id="{DD34B423-5DE5-09D6-7907-A7677AC5A86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92446" y="2474048"/>
              <a:ext cx="2735964" cy="1798834"/>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iagram, background pattern&#10;&#10;Description automatically generated">
            <a:extLst>
              <a:ext uri="{FF2B5EF4-FFF2-40B4-BE49-F238E27FC236}">
                <a16:creationId xmlns:a16="http://schemas.microsoft.com/office/drawing/2014/main" id="{BA692D06-8318-5E09-3DCF-D2667B8813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latin typeface="Andika" panose="02000000000000000000" pitchFamily="2" charset="0"/>
              </a:rPr>
              <a:t>Can you spot </a:t>
            </a:r>
            <a:r>
              <a:rPr lang="en-GB" sz="3200" dirty="0">
                <a:solidFill>
                  <a:schemeClr val="bg1"/>
                </a:solidFill>
                <a:latin typeface="Andika" panose="02000000000000000000" pitchFamily="2" charset="0"/>
                <a:ea typeface="Andika" panose="02000000000000000000" pitchFamily="2" charset="0"/>
                <a:cs typeface="Andika" panose="02000000000000000000" pitchFamily="2" charset="0"/>
              </a:rPr>
              <a:t>the</a:t>
            </a:r>
            <a:r>
              <a:rPr lang="en-GB" sz="3200" dirty="0">
                <a:solidFill>
                  <a:schemeClr val="bg1"/>
                </a:solidFill>
                <a:latin typeface="Andika" panose="02000000000000000000" pitchFamily="2" charset="0"/>
              </a:rPr>
              <a:t> letters spelling the /s/ sound?</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pic>
        <p:nvPicPr>
          <p:cNvPr id="12" name="Picture 11" descr="A picture containing sky, outdoor, water, ocean&#10;&#10;Description automatically generated">
            <a:extLst>
              <a:ext uri="{FF2B5EF4-FFF2-40B4-BE49-F238E27FC236}">
                <a16:creationId xmlns:a16="http://schemas.microsoft.com/office/drawing/2014/main" id="{D9D9992A-727C-45D8-B7AB-C1AD04EC2A1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09863" y="2770324"/>
            <a:ext cx="2402433" cy="1601442"/>
          </a:xfrm>
          <a:prstGeom prst="rect">
            <a:avLst/>
          </a:prstGeom>
        </p:spPr>
      </p:pic>
      <p:grpSp>
        <p:nvGrpSpPr>
          <p:cNvPr id="2" name="Group 1">
            <a:extLst>
              <a:ext uri="{FF2B5EF4-FFF2-40B4-BE49-F238E27FC236}">
                <a16:creationId xmlns:a16="http://schemas.microsoft.com/office/drawing/2014/main" id="{4DF75CF0-2248-8917-8C0B-BDF8C6AA15EF}"/>
              </a:ext>
            </a:extLst>
          </p:cNvPr>
          <p:cNvGrpSpPr/>
          <p:nvPr/>
        </p:nvGrpSpPr>
        <p:grpSpPr>
          <a:xfrm>
            <a:off x="2740062" y="1930283"/>
            <a:ext cx="3048870" cy="3281524"/>
            <a:chOff x="2740062" y="1930283"/>
            <a:chExt cx="3048870" cy="3281524"/>
          </a:xfrm>
        </p:grpSpPr>
        <p:grpSp>
          <p:nvGrpSpPr>
            <p:cNvPr id="8" name="Group 7">
              <a:extLst>
                <a:ext uri="{FF2B5EF4-FFF2-40B4-BE49-F238E27FC236}">
                  <a16:creationId xmlns:a16="http://schemas.microsoft.com/office/drawing/2014/main" id="{EB7548C8-227D-CFD7-CF4C-8B35F7B2FCF0}"/>
                </a:ext>
              </a:extLst>
            </p:cNvPr>
            <p:cNvGrpSpPr/>
            <p:nvPr/>
          </p:nvGrpSpPr>
          <p:grpSpPr>
            <a:xfrm>
              <a:off x="2740062" y="1930283"/>
              <a:ext cx="3048870" cy="3281524"/>
              <a:chOff x="2325950" y="1918549"/>
              <a:chExt cx="3048870" cy="3281524"/>
            </a:xfrm>
          </p:grpSpPr>
          <p:sp>
            <p:nvSpPr>
              <p:cNvPr id="22" name="Rectangle: Rounded Corners 21">
                <a:extLst>
                  <a:ext uri="{FF2B5EF4-FFF2-40B4-BE49-F238E27FC236}">
                    <a16:creationId xmlns:a16="http://schemas.microsoft.com/office/drawing/2014/main" id="{A386D275-8C10-5C81-AB25-C9A784C5467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3" name="Rounded Rectangle 12"/>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latin typeface="Andika" panose="02000000000000000000" pitchFamily="2" charset="0"/>
                  </a:rPr>
                  <a:t>science</a:t>
                </a:r>
              </a:p>
            </p:txBody>
          </p:sp>
        </p:grpSp>
        <p:pic>
          <p:nvPicPr>
            <p:cNvPr id="5" name="Picture 4">
              <a:extLst>
                <a:ext uri="{FF2B5EF4-FFF2-40B4-BE49-F238E27FC236}">
                  <a16:creationId xmlns:a16="http://schemas.microsoft.com/office/drawing/2014/main" id="{7AEBEBC6-94CA-31B7-B12D-A49B682E625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841789" y="2661321"/>
              <a:ext cx="2815606" cy="1879567"/>
            </a:xfrm>
            <a:prstGeom prst="rect">
              <a:avLst/>
            </a:prstGeom>
          </p:spPr>
        </p:pic>
      </p:grpSp>
      <p:grpSp>
        <p:nvGrpSpPr>
          <p:cNvPr id="9" name="Group 8">
            <a:extLst>
              <a:ext uri="{FF2B5EF4-FFF2-40B4-BE49-F238E27FC236}">
                <a16:creationId xmlns:a16="http://schemas.microsoft.com/office/drawing/2014/main" id="{7C13D53B-E568-1C43-9A2B-3ADB95A8D29E}"/>
              </a:ext>
            </a:extLst>
          </p:cNvPr>
          <p:cNvGrpSpPr/>
          <p:nvPr/>
        </p:nvGrpSpPr>
        <p:grpSpPr>
          <a:xfrm>
            <a:off x="6413394" y="1916439"/>
            <a:ext cx="3297382" cy="3281524"/>
            <a:chOff x="6413394" y="1916439"/>
            <a:chExt cx="3297382" cy="3281524"/>
          </a:xfrm>
        </p:grpSpPr>
        <p:grpSp>
          <p:nvGrpSpPr>
            <p:cNvPr id="11" name="Group 10">
              <a:extLst>
                <a:ext uri="{FF2B5EF4-FFF2-40B4-BE49-F238E27FC236}">
                  <a16:creationId xmlns:a16="http://schemas.microsoft.com/office/drawing/2014/main" id="{9892528A-51A6-70BB-37D5-13CF3BD61786}"/>
                </a:ext>
              </a:extLst>
            </p:cNvPr>
            <p:cNvGrpSpPr/>
            <p:nvPr/>
          </p:nvGrpSpPr>
          <p:grpSpPr>
            <a:xfrm>
              <a:off x="6413394" y="1916439"/>
              <a:ext cx="3297382" cy="3281524"/>
              <a:chOff x="7041467" y="1918549"/>
              <a:chExt cx="3297382" cy="3281524"/>
            </a:xfrm>
          </p:grpSpPr>
          <p:sp>
            <p:nvSpPr>
              <p:cNvPr id="20" name="Rectangle: Rounded Corners 19">
                <a:extLst>
                  <a:ext uri="{FF2B5EF4-FFF2-40B4-BE49-F238E27FC236}">
                    <a16:creationId xmlns:a16="http://schemas.microsoft.com/office/drawing/2014/main" id="{ABBB14FE-F665-A421-DA9B-AA11EEC3ED41}"/>
                  </a:ext>
                </a:extLst>
              </p:cNvPr>
              <p:cNvSpPr/>
              <p:nvPr/>
            </p:nvSpPr>
            <p:spPr>
              <a:xfrm>
                <a:off x="7158181"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0" name="TextBox 9">
                <a:extLst>
                  <a:ext uri="{FF2B5EF4-FFF2-40B4-BE49-F238E27FC236}">
                    <a16:creationId xmlns:a16="http://schemas.microsoft.com/office/drawing/2014/main" id="{BBF4BD51-3744-0D72-5538-849519D3C335}"/>
                  </a:ext>
                </a:extLst>
              </p:cNvPr>
              <p:cNvSpPr txBox="1"/>
              <p:nvPr/>
            </p:nvSpPr>
            <p:spPr>
              <a:xfrm>
                <a:off x="7041467" y="2034274"/>
                <a:ext cx="3297382"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muscle</a:t>
                </a:r>
              </a:p>
            </p:txBody>
          </p:sp>
        </p:grpSp>
        <p:pic>
          <p:nvPicPr>
            <p:cNvPr id="7" name="Picture 6" descr="A person flexing his muscles&#10;&#10;Description automatically generated with medium confidence">
              <a:extLst>
                <a:ext uri="{FF2B5EF4-FFF2-40B4-BE49-F238E27FC236}">
                  <a16:creationId xmlns:a16="http://schemas.microsoft.com/office/drawing/2014/main" id="{04D142C3-0899-87EC-81E1-46B790AD7B5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58154" y="2661321"/>
              <a:ext cx="2807862" cy="1879567"/>
            </a:xfrm>
            <a:prstGeom prst="rect">
              <a:avLst/>
            </a:prstGeom>
          </p:spPr>
        </p:pic>
      </p:grpSp>
    </p:spTree>
    <p:extLst>
      <p:ext uri="{BB962C8B-B14F-4D97-AF65-F5344CB8AC3E}">
        <p14:creationId xmlns:p14="http://schemas.microsoft.com/office/powerpoint/2010/main" val="1286237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Diagram, background pattern&#10;&#10;Description automatically generated">
            <a:extLst>
              <a:ext uri="{FF2B5EF4-FFF2-40B4-BE49-F238E27FC236}">
                <a16:creationId xmlns:a16="http://schemas.microsoft.com/office/drawing/2014/main" id="{7D190944-5E53-3F86-14F2-0F6D0B0301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latin typeface="Andika" panose="02000000000000000000" pitchFamily="2" charset="0"/>
              </a:rPr>
              <a:t>Can you spot </a:t>
            </a:r>
            <a:r>
              <a:rPr lang="en-GB" sz="3200" dirty="0">
                <a:solidFill>
                  <a:schemeClr val="bg1"/>
                </a:solidFill>
                <a:latin typeface="Andika" panose="02000000000000000000" pitchFamily="2" charset="0"/>
                <a:ea typeface="Andika" panose="02000000000000000000" pitchFamily="2" charset="0"/>
                <a:cs typeface="Andika" panose="02000000000000000000" pitchFamily="2" charset="0"/>
              </a:rPr>
              <a:t>the</a:t>
            </a:r>
            <a:r>
              <a:rPr lang="en-GB" sz="3200" dirty="0">
                <a:solidFill>
                  <a:schemeClr val="bg1"/>
                </a:solidFill>
                <a:latin typeface="Andika" panose="02000000000000000000" pitchFamily="2" charset="0"/>
              </a:rPr>
              <a:t> letters spelling the /s/ sound?</a:t>
            </a:r>
          </a:p>
        </p:txBody>
      </p:sp>
      <p:sp>
        <p:nvSpPr>
          <p:cNvPr id="7" name="Rounded Rectangle 6"/>
          <p:cNvSpPr/>
          <p:nvPr/>
        </p:nvSpPr>
        <p:spPr>
          <a:xfrm>
            <a:off x="2004291" y="5535416"/>
            <a:ext cx="7980218" cy="69893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dirty="0">
                <a:solidFill>
                  <a:schemeClr val="bg1"/>
                </a:solidFill>
                <a:latin typeface="Andika"/>
                <a:ea typeface="Andika"/>
                <a:cs typeface="Andika"/>
              </a:rPr>
              <a:t>The /s/ sound can be spelt </a:t>
            </a:r>
            <a:r>
              <a:rPr lang="en-GB" sz="3600" u="sng" dirty="0">
                <a:solidFill>
                  <a:schemeClr val="bg1"/>
                </a:solidFill>
                <a:latin typeface="Andika"/>
                <a:ea typeface="Andika"/>
                <a:cs typeface="Andika"/>
              </a:rPr>
              <a:t>sc</a:t>
            </a:r>
            <a:r>
              <a:rPr lang="en-GB" sz="3600" dirty="0">
                <a:solidFill>
                  <a:schemeClr val="bg1"/>
                </a:solidFill>
                <a:latin typeface="Andika"/>
                <a:ea typeface="Andika"/>
                <a:cs typeface="Andika"/>
              </a:rPr>
              <a:t>.</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15" name="Group 14">
            <a:extLst>
              <a:ext uri="{FF2B5EF4-FFF2-40B4-BE49-F238E27FC236}">
                <a16:creationId xmlns:a16="http://schemas.microsoft.com/office/drawing/2014/main" id="{0FDED81C-F40D-2A12-9912-F08F530F74F8}"/>
              </a:ext>
            </a:extLst>
          </p:cNvPr>
          <p:cNvGrpSpPr/>
          <p:nvPr/>
        </p:nvGrpSpPr>
        <p:grpSpPr>
          <a:xfrm>
            <a:off x="2740062" y="1930283"/>
            <a:ext cx="3048870" cy="3281524"/>
            <a:chOff x="2325950" y="1918549"/>
            <a:chExt cx="3048870" cy="3281524"/>
          </a:xfrm>
        </p:grpSpPr>
        <p:sp>
          <p:nvSpPr>
            <p:cNvPr id="16" name="Rectangle: Rounded Corners 15">
              <a:extLst>
                <a:ext uri="{FF2B5EF4-FFF2-40B4-BE49-F238E27FC236}">
                  <a16:creationId xmlns:a16="http://schemas.microsoft.com/office/drawing/2014/main" id="{7C9B59F0-597C-DEA3-5403-801AE433698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7" name="Rounded Rectangle 12">
              <a:extLst>
                <a:ext uri="{FF2B5EF4-FFF2-40B4-BE49-F238E27FC236}">
                  <a16:creationId xmlns:a16="http://schemas.microsoft.com/office/drawing/2014/main" id="{FD4675E4-115C-7AED-3C21-8FF0D2E062EE}"/>
                </a:ext>
              </a:extLst>
            </p:cNvPr>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u="sng" dirty="0">
                  <a:solidFill>
                    <a:srgbClr val="FFFF00"/>
                  </a:solidFill>
                  <a:latin typeface="Andika" panose="02000000000000000000" pitchFamily="2" charset="0"/>
                </a:rPr>
                <a:t>sc</a:t>
              </a:r>
              <a:r>
                <a:rPr lang="en-GB" sz="3600" dirty="0">
                  <a:solidFill>
                    <a:schemeClr val="bg1"/>
                  </a:solidFill>
                  <a:latin typeface="Andika" panose="02000000000000000000" pitchFamily="2" charset="0"/>
                </a:rPr>
                <a:t>ience</a:t>
              </a:r>
            </a:p>
          </p:txBody>
        </p:sp>
      </p:grpSp>
      <p:pic>
        <p:nvPicPr>
          <p:cNvPr id="18" name="Picture 17" descr="A picture containing sky, outdoor, water, ocean&#10;&#10;Description automatically generated">
            <a:extLst>
              <a:ext uri="{FF2B5EF4-FFF2-40B4-BE49-F238E27FC236}">
                <a16:creationId xmlns:a16="http://schemas.microsoft.com/office/drawing/2014/main" id="{C8DDF798-9FC9-C89E-8625-143C8087872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09863" y="2770324"/>
            <a:ext cx="2402433" cy="1601442"/>
          </a:xfrm>
          <a:prstGeom prst="rect">
            <a:avLst/>
          </a:prstGeom>
        </p:spPr>
      </p:pic>
      <p:pic>
        <p:nvPicPr>
          <p:cNvPr id="21" name="Picture 20">
            <a:extLst>
              <a:ext uri="{FF2B5EF4-FFF2-40B4-BE49-F238E27FC236}">
                <a16:creationId xmlns:a16="http://schemas.microsoft.com/office/drawing/2014/main" id="{839E8E28-3384-7703-326E-D7C5182D6C2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841789" y="2661321"/>
            <a:ext cx="2815606" cy="1879567"/>
          </a:xfrm>
          <a:prstGeom prst="rect">
            <a:avLst/>
          </a:prstGeom>
        </p:spPr>
      </p:pic>
      <p:grpSp>
        <p:nvGrpSpPr>
          <p:cNvPr id="23" name="Group 22">
            <a:extLst>
              <a:ext uri="{FF2B5EF4-FFF2-40B4-BE49-F238E27FC236}">
                <a16:creationId xmlns:a16="http://schemas.microsoft.com/office/drawing/2014/main" id="{EB009208-D683-BBA7-D905-7868E634ED60}"/>
              </a:ext>
            </a:extLst>
          </p:cNvPr>
          <p:cNvGrpSpPr/>
          <p:nvPr/>
        </p:nvGrpSpPr>
        <p:grpSpPr>
          <a:xfrm>
            <a:off x="6413394" y="1916439"/>
            <a:ext cx="3297382" cy="3281524"/>
            <a:chOff x="6413394" y="1916439"/>
            <a:chExt cx="3297382" cy="3281524"/>
          </a:xfrm>
        </p:grpSpPr>
        <p:grpSp>
          <p:nvGrpSpPr>
            <p:cNvPr id="24" name="Group 23">
              <a:extLst>
                <a:ext uri="{FF2B5EF4-FFF2-40B4-BE49-F238E27FC236}">
                  <a16:creationId xmlns:a16="http://schemas.microsoft.com/office/drawing/2014/main" id="{20146DC9-40D8-C012-58FC-CBA9FF2BF864}"/>
                </a:ext>
              </a:extLst>
            </p:cNvPr>
            <p:cNvGrpSpPr/>
            <p:nvPr/>
          </p:nvGrpSpPr>
          <p:grpSpPr>
            <a:xfrm>
              <a:off x="6413394" y="1916439"/>
              <a:ext cx="3297382" cy="3281524"/>
              <a:chOff x="7041467" y="1918549"/>
              <a:chExt cx="3297382" cy="3281524"/>
            </a:xfrm>
          </p:grpSpPr>
          <p:sp>
            <p:nvSpPr>
              <p:cNvPr id="26" name="Rectangle: Rounded Corners 25">
                <a:extLst>
                  <a:ext uri="{FF2B5EF4-FFF2-40B4-BE49-F238E27FC236}">
                    <a16:creationId xmlns:a16="http://schemas.microsoft.com/office/drawing/2014/main" id="{A7057C43-03ED-00CB-FD98-8D1A6DF2F431}"/>
                  </a:ext>
                </a:extLst>
              </p:cNvPr>
              <p:cNvSpPr/>
              <p:nvPr/>
            </p:nvSpPr>
            <p:spPr>
              <a:xfrm>
                <a:off x="7158181"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27" name="TextBox 26">
                <a:extLst>
                  <a:ext uri="{FF2B5EF4-FFF2-40B4-BE49-F238E27FC236}">
                    <a16:creationId xmlns:a16="http://schemas.microsoft.com/office/drawing/2014/main" id="{6BD95F3C-CA9F-6AD2-A0B7-FFF1C845E6AE}"/>
                  </a:ext>
                </a:extLst>
              </p:cNvPr>
              <p:cNvSpPr txBox="1"/>
              <p:nvPr/>
            </p:nvSpPr>
            <p:spPr>
              <a:xfrm>
                <a:off x="7041467" y="2034274"/>
                <a:ext cx="3297382"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mu</a:t>
                </a:r>
                <a:r>
                  <a:rPr lang="en-GB" sz="3600" b="1" u="sng" dirty="0">
                    <a:solidFill>
                      <a:srgbClr val="FFFF00"/>
                    </a:solidFill>
                    <a:latin typeface="Andika" panose="02000000000000000000" pitchFamily="2" charset="0"/>
                  </a:rPr>
                  <a:t>sc</a:t>
                </a:r>
                <a:r>
                  <a:rPr lang="en-GB" sz="3600" dirty="0">
                    <a:solidFill>
                      <a:schemeClr val="bg1"/>
                    </a:solidFill>
                    <a:latin typeface="Andika" panose="02000000000000000000" pitchFamily="2" charset="0"/>
                  </a:rPr>
                  <a:t>le</a:t>
                </a:r>
              </a:p>
            </p:txBody>
          </p:sp>
        </p:grpSp>
        <p:pic>
          <p:nvPicPr>
            <p:cNvPr id="25" name="Picture 24" descr="A person flexing his muscles&#10;&#10;Description automatically generated with medium confidence">
              <a:extLst>
                <a:ext uri="{FF2B5EF4-FFF2-40B4-BE49-F238E27FC236}">
                  <a16:creationId xmlns:a16="http://schemas.microsoft.com/office/drawing/2014/main" id="{6C164F28-754A-1B03-B5BA-3496F9C59763}"/>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58154" y="2661321"/>
              <a:ext cx="2807862" cy="1879567"/>
            </a:xfrm>
            <a:prstGeom prst="rect">
              <a:avLst/>
            </a:prstGeom>
          </p:spPr>
        </p:pic>
      </p:grpSp>
    </p:spTree>
    <p:extLst>
      <p:ext uri="{BB962C8B-B14F-4D97-AF65-F5344CB8AC3E}">
        <p14:creationId xmlns:p14="http://schemas.microsoft.com/office/powerpoint/2010/main" val="283708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9EBC711F-3DA3-1868-54C2-EA9391DFF1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728530" y="1305338"/>
            <a:ext cx="6064370" cy="4247317"/>
          </a:xfrm>
          <a:prstGeom prst="rect">
            <a:avLst/>
          </a:prstGeom>
          <a:noFill/>
        </p:spPr>
        <p:txBody>
          <a:bodyPr wrap="square" lIns="91440" tIns="45720" rIns="91440" bIns="45720" rtlCol="0" anchor="t">
            <a:spAutoFit/>
          </a:bodyPr>
          <a:lstStyle/>
          <a:p>
            <a:pPr algn="ctr"/>
            <a:r>
              <a:rPr lang="en-GB" sz="5400" dirty="0">
                <a:solidFill>
                  <a:schemeClr val="bg1"/>
                </a:solidFill>
                <a:latin typeface="Andika"/>
                <a:ea typeface="Andika"/>
                <a:cs typeface="Andika"/>
              </a:rPr>
              <a:t>Most of the words that use </a:t>
            </a:r>
            <a:r>
              <a:rPr lang="en-GB" sz="5400" u="sng" dirty="0">
                <a:solidFill>
                  <a:schemeClr val="bg1"/>
                </a:solidFill>
                <a:latin typeface="Andika"/>
                <a:ea typeface="Andika"/>
                <a:cs typeface="Andika"/>
              </a:rPr>
              <a:t>sc</a:t>
            </a:r>
            <a:r>
              <a:rPr lang="en-GB" sz="5400" dirty="0">
                <a:solidFill>
                  <a:schemeClr val="bg1"/>
                </a:solidFill>
                <a:latin typeface="Andika"/>
                <a:ea typeface="Andika"/>
                <a:cs typeface="Andika"/>
              </a:rPr>
              <a:t> to make the /s/ sound are </a:t>
            </a:r>
            <a:r>
              <a:rPr lang="en-GB" sz="5400" b="1" u="sng" dirty="0">
                <a:solidFill>
                  <a:schemeClr val="bg1"/>
                </a:solidFill>
                <a:latin typeface="Andika"/>
                <a:ea typeface="Andika"/>
                <a:cs typeface="Andika"/>
              </a:rPr>
              <a:t>Greek</a:t>
            </a:r>
            <a:r>
              <a:rPr lang="en-GB" sz="5400" dirty="0">
                <a:solidFill>
                  <a:schemeClr val="bg1"/>
                </a:solidFill>
                <a:latin typeface="Andika"/>
                <a:ea typeface="Andika"/>
                <a:cs typeface="Andika"/>
              </a:rPr>
              <a:t> in origin. </a:t>
            </a:r>
            <a:endParaRPr lang="en-GB" sz="5400" dirty="0">
              <a:solidFill>
                <a:schemeClr val="bg1"/>
              </a:solidFill>
              <a:latin typeface="Andika" panose="02000000000000000000" pitchFamily="2" charset="0"/>
            </a:endParaRPr>
          </a:p>
        </p:txBody>
      </p:sp>
      <p:pic>
        <p:nvPicPr>
          <p:cNvPr id="6" name="Picture 5" descr="The Parthenon">
            <a:extLst>
              <a:ext uri="{FF2B5EF4-FFF2-40B4-BE49-F238E27FC236}">
                <a16:creationId xmlns:a16="http://schemas.microsoft.com/office/drawing/2014/main" id="{5B5DF22B-32E9-E737-EF6B-18CFCDBB75D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99100" y="1305337"/>
            <a:ext cx="3185488" cy="4247317"/>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3834" y="3804249"/>
            <a:ext cx="1558415" cy="2007910"/>
          </a:xfrm>
          <a:prstGeom prst="rect">
            <a:avLst/>
          </a:prstGeom>
        </p:spPr>
      </p:pic>
      <p:sp>
        <p:nvSpPr>
          <p:cNvPr id="7" name="TextBox 6">
            <a:extLst>
              <a:ext uri="{FF2B5EF4-FFF2-40B4-BE49-F238E27FC236}">
                <a16:creationId xmlns:a16="http://schemas.microsoft.com/office/drawing/2014/main" id="{9E4AE5D9-55E4-6C1F-D103-3A437FDA86F0}"/>
              </a:ext>
            </a:extLst>
          </p:cNvPr>
          <p:cNvSpPr txBox="1"/>
          <p:nvPr/>
        </p:nvSpPr>
        <p:spPr>
          <a:xfrm>
            <a:off x="1932646" y="5552655"/>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Parthenon</a:t>
            </a:r>
          </a:p>
        </p:txBody>
      </p:sp>
    </p:spTree>
    <p:extLst>
      <p:ext uri="{BB962C8B-B14F-4D97-AF65-F5344CB8AC3E}">
        <p14:creationId xmlns:p14="http://schemas.microsoft.com/office/powerpoint/2010/main" val="898666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475CCD69-E45C-FA07-2A21-4305CA3767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It was a beautiful scene.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rgbClr val="7030A0"/>
                </a:solidFill>
                <a:latin typeface="Andika" panose="02000000000000000000" pitchFamily="2" charset="0"/>
              </a:rPr>
              <a:t>sc</a:t>
            </a:r>
            <a:r>
              <a:rPr lang="en-GB" sz="8000" dirty="0">
                <a:solidFill>
                  <a:schemeClr val="bg1"/>
                </a:solidFill>
                <a:latin typeface="Andika" panose="02000000000000000000" pitchFamily="2" charset="0"/>
              </a:rPr>
              <a:t>ene</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8342" y="1478304"/>
            <a:ext cx="5337962" cy="4208681"/>
          </a:xfrm>
          <a:prstGeom prst="rect">
            <a:avLst/>
          </a:prstGeom>
        </p:spPr>
      </p:pic>
      <p:sp>
        <p:nvSpPr>
          <p:cNvPr id="5" name="TextBox 4">
            <a:extLst>
              <a:ext uri="{FF2B5EF4-FFF2-40B4-BE49-F238E27FC236}">
                <a16:creationId xmlns:a16="http://schemas.microsoft.com/office/drawing/2014/main" id="{C399812C-0299-4841-ED08-D7FB2533727A}"/>
              </a:ext>
            </a:extLst>
          </p:cNvPr>
          <p:cNvSpPr txBox="1"/>
          <p:nvPr/>
        </p:nvSpPr>
        <p:spPr>
          <a:xfrm>
            <a:off x="6096000" y="3933645"/>
            <a:ext cx="4117675" cy="646331"/>
          </a:xfrm>
          <a:prstGeom prst="rect">
            <a:avLst/>
          </a:prstGeom>
          <a:noFill/>
        </p:spPr>
        <p:txBody>
          <a:bodyPr wrap="square" rtlCol="0">
            <a:spAutoFit/>
          </a:bodyPr>
          <a:lstStyle/>
          <a:p>
            <a:r>
              <a:rPr lang="en-GB" dirty="0">
                <a:solidFill>
                  <a:schemeClr val="bg1"/>
                </a:solidFill>
                <a:latin typeface="Andika" panose="02000000000000000000" pitchFamily="2" charset="0"/>
              </a:rPr>
              <a:t>Split digraph e-e.</a:t>
            </a:r>
          </a:p>
          <a:p>
            <a:r>
              <a:rPr lang="en-GB" dirty="0">
                <a:solidFill>
                  <a:schemeClr val="bg1"/>
                </a:solidFill>
                <a:latin typeface="Andika" panose="02000000000000000000" pitchFamily="2" charset="0"/>
              </a:rPr>
              <a:t>Also a homophone!</a:t>
            </a:r>
          </a:p>
        </p:txBody>
      </p:sp>
    </p:spTree>
    <p:extLst>
      <p:ext uri="{BB962C8B-B14F-4D97-AF65-F5344CB8AC3E}">
        <p14:creationId xmlns:p14="http://schemas.microsoft.com/office/powerpoint/2010/main" val="1684973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06451195-5834-CBC2-BB7F-1B33098A34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Scrambler is not a fan of discipline.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latin typeface="Andika" panose="02000000000000000000" pitchFamily="2" charset="0"/>
              </a:rPr>
              <a:t>di</a:t>
            </a:r>
            <a:r>
              <a:rPr lang="en-GB" sz="8000" dirty="0">
                <a:solidFill>
                  <a:srgbClr val="7030A0"/>
                </a:solidFill>
                <a:latin typeface="Andika" panose="02000000000000000000" pitchFamily="2" charset="0"/>
              </a:rPr>
              <a:t>sc</a:t>
            </a:r>
            <a:r>
              <a:rPr lang="en-GB" sz="8000" dirty="0">
                <a:solidFill>
                  <a:schemeClr val="bg1"/>
                </a:solidFill>
                <a:latin typeface="Andika" panose="02000000000000000000" pitchFamily="2" charset="0"/>
              </a:rPr>
              <a:t>ipline</a:t>
            </a: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0373" y="1667449"/>
            <a:ext cx="4342450" cy="4051442"/>
          </a:xfrm>
          <a:prstGeom prst="rect">
            <a:avLst/>
          </a:prstGeom>
        </p:spPr>
      </p:pic>
      <p:sp>
        <p:nvSpPr>
          <p:cNvPr id="5" name="TextBox 4">
            <a:extLst>
              <a:ext uri="{FF2B5EF4-FFF2-40B4-BE49-F238E27FC236}">
                <a16:creationId xmlns:a16="http://schemas.microsoft.com/office/drawing/2014/main" id="{A13A65CF-D863-7F76-0D40-D8C095BE5535}"/>
              </a:ext>
            </a:extLst>
          </p:cNvPr>
          <p:cNvSpPr txBox="1"/>
          <p:nvPr/>
        </p:nvSpPr>
        <p:spPr>
          <a:xfrm>
            <a:off x="6096000" y="3933645"/>
            <a:ext cx="4117675" cy="369332"/>
          </a:xfrm>
          <a:prstGeom prst="rect">
            <a:avLst/>
          </a:prstGeom>
          <a:noFill/>
        </p:spPr>
        <p:txBody>
          <a:bodyPr wrap="square" rtlCol="0">
            <a:spAutoFit/>
          </a:bodyPr>
          <a:lstStyle/>
          <a:p>
            <a:r>
              <a:rPr lang="en-GB" dirty="0">
                <a:solidFill>
                  <a:schemeClr val="bg1"/>
                </a:solidFill>
                <a:latin typeface="Andika" panose="02000000000000000000" pitchFamily="2" charset="0"/>
              </a:rPr>
              <a:t>Split digraph i-e.</a:t>
            </a:r>
          </a:p>
        </p:txBody>
      </p:sp>
    </p:spTree>
    <p:extLst>
      <p:ext uri="{BB962C8B-B14F-4D97-AF65-F5344CB8AC3E}">
        <p14:creationId xmlns:p14="http://schemas.microsoft.com/office/powerpoint/2010/main" val="5928219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2210</Words>
  <Application>Microsoft Office PowerPoint</Application>
  <PresentationFormat>Widescreen</PresentationFormat>
  <Paragraphs>182</Paragraphs>
  <Slides>29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Andika</vt:lpstr>
      <vt:lpstr>Office Theme</vt:lpstr>
      <vt:lpstr> How to Use this PowerPoint</vt:lpstr>
      <vt:lpstr>Scrambler has been scrambling!!!</vt:lpstr>
      <vt:lpstr>The /s/ sound spelt sc.</vt:lpstr>
      <vt:lpstr>The /s/ sound can be spelt: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Can you spot the spelling mistake?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Below are this week’s spellings.   You have 2 minutes to memorise all the words!</vt:lpstr>
      <vt:lpstr>How many can you remember?</vt:lpstr>
      <vt:lpstr>How many did you remember?</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43</cp:revision>
  <dcterms:created xsi:type="dcterms:W3CDTF">2022-05-31T09:42:07Z</dcterms:created>
  <dcterms:modified xsi:type="dcterms:W3CDTF">2025-12-08T16:30:25Z</dcterms:modified>
</cp:coreProperties>
</file>