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75" r:id="rId2"/>
    <p:sldId id="274" r:id="rId3"/>
    <p:sldId id="370" r:id="rId4"/>
    <p:sldId id="385" r:id="rId5"/>
    <p:sldId id="377" r:id="rId6"/>
    <p:sldId id="352" r:id="rId7"/>
    <p:sldId id="353" r:id="rId8"/>
    <p:sldId id="363" r:id="rId9"/>
    <p:sldId id="361" r:id="rId10"/>
    <p:sldId id="360" r:id="rId11"/>
    <p:sldId id="384" r:id="rId12"/>
    <p:sldId id="383" r:id="rId13"/>
    <p:sldId id="269" r:id="rId14"/>
    <p:sldId id="281" r:id="rId15"/>
    <p:sldId id="282" r:id="rId16"/>
    <p:sldId id="283" r:id="rId17"/>
    <p:sldId id="286" r:id="rId18"/>
    <p:sldId id="285" r:id="rId19"/>
    <p:sldId id="301" r:id="rId20"/>
    <p:sldId id="302" r:id="rId21"/>
    <p:sldId id="303" r:id="rId22"/>
    <p:sldId id="304" r:id="rId23"/>
    <p:sldId id="305" r:id="rId24"/>
    <p:sldId id="306" r:id="rId25"/>
    <p:sldId id="365" r:id="rId26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2A0C99-4FB6-4C82-8F12-0A0CF0335ECC}" v="1" dt="2025-12-08T16:28:35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28:36.977" v="1" actId="47"/>
      <pc:docMkLst>
        <pc:docMk/>
      </pc:docMkLst>
      <pc:sldChg chg="add">
        <pc:chgData name="Glen Jones" userId="e846aaca-4b24-4b13-b0d0-f2308e16b284" providerId="ADAL" clId="{ED47ACC3-9597-4D89-A1DC-43CF280EF274}" dt="2025-12-08T16:28:35.534" v="0"/>
        <pc:sldMkLst>
          <pc:docMk/>
          <pc:sldMk cId="461087981" sldId="375"/>
        </pc:sldMkLst>
      </pc:sldChg>
      <pc:sldChg chg="del">
        <pc:chgData name="Glen Jones" userId="e846aaca-4b24-4b13-b0d0-f2308e16b284" providerId="ADAL" clId="{ED47ACC3-9597-4D89-A1DC-43CF280EF274}" dt="2025-12-08T16:28:36.977" v="1" actId="47"/>
        <pc:sldMkLst>
          <pc:docMk/>
          <pc:sldMk cId="2140658697" sldId="38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518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714923"/>
            <a:ext cx="2471383" cy="864983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pp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very </a:t>
            </a:r>
          </a:p>
          <a:p>
            <a:pPr algn="ctr"/>
            <a:r>
              <a:rPr lang="en-GB" sz="4400" dirty="0"/>
              <a:t>happy </a:t>
            </a:r>
          </a:p>
          <a:p>
            <a:pPr algn="ctr"/>
            <a:r>
              <a:rPr lang="en-GB" sz="4400" dirty="0"/>
              <a:t>funny </a:t>
            </a:r>
          </a:p>
          <a:p>
            <a:pPr algn="ctr"/>
            <a:r>
              <a:rPr lang="en-GB" sz="4400" dirty="0"/>
              <a:t>party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91B4C592-061E-1F2E-0558-2D36CA5B4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93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ending -y.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/igh/ sound spelt –y at the end of words</a:t>
            </a:r>
          </a:p>
        </p:txBody>
      </p:sp>
    </p:spTree>
    <p:extLst>
      <p:ext uri="{BB962C8B-B14F-4D97-AF65-F5344CB8AC3E}">
        <p14:creationId xmlns:p14="http://schemas.microsoft.com/office/powerpoint/2010/main" val="16445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084869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cry, fly, dry, try, reply,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July, shy, my, sly,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multiply, why,….?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C73FA78-53B4-5901-BC1C-0DD9E5012436}"/>
              </a:ext>
            </a:extLst>
          </p:cNvPr>
          <p:cNvSpPr/>
          <p:nvPr/>
        </p:nvSpPr>
        <p:spPr>
          <a:xfrm>
            <a:off x="1054671" y="1955127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/igh/ sound spelt –y at the end of words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B19D4A0D-AC38-62CE-B405-F5F1E90565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209285"/>
            <a:chOff x="-1561" y="1794653"/>
            <a:chExt cx="3701143" cy="220928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542727" y="1794653"/>
              <a:ext cx="2647406" cy="2209285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8567187" y="2209839"/>
            <a:ext cx="3701143" cy="2257658"/>
            <a:chOff x="-1561" y="1794653"/>
            <a:chExt cx="3701143" cy="225765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479459" y="1794653"/>
              <a:ext cx="2569058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sky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406698" y="4828138"/>
            <a:ext cx="9378603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5400" dirty="0"/>
              <a:t>They all end in an /igh/ sound that is spelt </a:t>
            </a:r>
            <a:r>
              <a:rPr lang="en-GB" sz="5400" u="sng" dirty="0"/>
              <a:t>y</a:t>
            </a:r>
            <a:r>
              <a:rPr lang="en-GB" sz="5400" dirty="0"/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574736" y="2205031"/>
            <a:ext cx="3701143" cy="2257658"/>
            <a:chOff x="-1561" y="1794653"/>
            <a:chExt cx="3701143" cy="225765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401111" y="1794653"/>
              <a:ext cx="2647406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9" name="Picture 8" descr="A blue sky with clouds&#10;&#10;Description automatically generated with low confidence">
            <a:extLst>
              <a:ext uri="{FF2B5EF4-FFF2-40B4-BE49-F238E27FC236}">
                <a16:creationId xmlns:a16="http://schemas.microsoft.com/office/drawing/2014/main" id="{86863F31-E2B5-1491-75FA-22257AC795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381" y="2813099"/>
            <a:ext cx="2208722" cy="1472481"/>
          </a:xfrm>
          <a:prstGeom prst="rect">
            <a:avLst/>
          </a:prstGeom>
        </p:spPr>
      </p:pic>
      <p:pic>
        <p:nvPicPr>
          <p:cNvPr id="6" name="Picture 5" descr="A close up of a bee&#10;&#10;Description automatically generated with medium confidence">
            <a:extLst>
              <a:ext uri="{FF2B5EF4-FFF2-40B4-BE49-F238E27FC236}">
                <a16:creationId xmlns:a16="http://schemas.microsoft.com/office/drawing/2014/main" id="{BE8E6926-1A29-5899-E6DF-45054401D0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411" y="2805078"/>
            <a:ext cx="2227122" cy="1484431"/>
          </a:xfrm>
          <a:prstGeom prst="rect">
            <a:avLst/>
          </a:prstGeom>
        </p:spPr>
      </p:pic>
      <p:pic>
        <p:nvPicPr>
          <p:cNvPr id="3" name="Picture 2" descr="A close up of a baby&#10;&#10;Description automatically generated">
            <a:extLst>
              <a:ext uri="{FF2B5EF4-FFF2-40B4-BE49-F238E27FC236}">
                <a16:creationId xmlns:a16="http://schemas.microsoft.com/office/drawing/2014/main" id="{D708A6AE-FB8F-269F-A6C8-5F7C3EA415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1931" y="2834191"/>
            <a:ext cx="2165331" cy="1443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CB19840-F6EE-4477-23A9-9C441AAF1F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hope the baby doesn't cry.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892" y="205531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95BBFCB-B843-78A1-2EDC-8F8EA24CB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ducks fly?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fl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33881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538C10E-5DF7-2276-0C04-DBA9BADBEC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wait for the paint to dry.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2141" y="2013185"/>
            <a:ext cx="2900676" cy="373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ABD5BD6C-981A-0198-E035-3C1FDAB483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to try hang-gliding.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4" y="1804241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737A03A-389D-C980-7CEC-4594E25D33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must reply to this message.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repl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069" y="1771654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90B84733-E853-D9AC-3B2B-AAD288AEC0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birthday is in July.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July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23492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FE723C9-867A-384C-A151-3B011F8943EB}"/>
              </a:ext>
            </a:extLst>
          </p:cNvPr>
          <p:cNvSpPr txBox="1"/>
          <p:nvPr/>
        </p:nvSpPr>
        <p:spPr>
          <a:xfrm>
            <a:off x="4066405" y="4654885"/>
            <a:ext cx="2380890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Why does July start with a capital ‘J’?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310035B-AC80-ACEC-1E60-5D59F1A6CAFA}"/>
              </a:ext>
            </a:extLst>
          </p:cNvPr>
          <p:cNvCxnSpPr>
            <a:cxnSpLocks/>
          </p:cNvCxnSpPr>
          <p:nvPr/>
        </p:nvCxnSpPr>
        <p:spPr>
          <a:xfrm flipV="1">
            <a:off x="5855711" y="3649213"/>
            <a:ext cx="398440" cy="845149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The /i/ sound spelt y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0BAC4C1-099B-E209-E868-43023AC8C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is very shy.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sh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9393" y="2122097"/>
            <a:ext cx="2833723" cy="365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B1E8D11-6248-7DA5-7387-ED240A2FED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my pet rabbit.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94218" y="2558407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31025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7436159-04A7-F180-F165-4683B0FF6E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Foxes are sly creatures.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sl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002" y="1686111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4F768CAC-3B29-5CD6-6903-B6B94FF014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many stars in the sky.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sk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3E01CFF-380C-C6EB-375A-5C36F1C19C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8680" y="1930203"/>
            <a:ext cx="3029487" cy="390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419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29B86B07-DF43-6A82-26B1-7EADEFE4FC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Richard can multiply very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multipl</a:t>
            </a:r>
            <a:r>
              <a:rPr lang="en-GB" sz="8000" u="sng" dirty="0">
                <a:solidFill>
                  <a:schemeClr val="bg1"/>
                </a:solidFill>
              </a:rPr>
              <a:t>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30BFDFD-EED7-906B-EB5B-754075A9B1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4503" y="2130725"/>
            <a:ext cx="4161496" cy="328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4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soared through the colourful skies, Emile couldn't help but feel a bit drigh.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23455" y="443416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His favourite place was a quiet corner of his home planet where he could gaze at the stars in the skye.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35677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soared through the colourful skies, Emile couldn't help but feel a bit dr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23454" y="443416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His favourite place was a quiet corner of his home planet where he could gaze at the stars in the sky</a:t>
            </a:r>
            <a:r>
              <a:rPr lang="en-GB" sz="3600" strike="sngStrike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ending -y.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/igh/ sound spelt –y at the end of words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ending -y.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/igh/ sound spelt –y at the end of words</a:t>
            </a:r>
          </a:p>
        </p:txBody>
      </p:sp>
    </p:spTree>
    <p:extLst>
      <p:ext uri="{BB962C8B-B14F-4D97-AF65-F5344CB8AC3E}">
        <p14:creationId xmlns:p14="http://schemas.microsoft.com/office/powerpoint/2010/main" val="349608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0075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very, party, happy,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funny, family, silly, smelly,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baby, sunny, cherry,…?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94994284-E264-83C5-80D6-D5B1BCD6C104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ending -y.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smelly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sunny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baby</a:t>
            </a: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end </a:t>
            </a:r>
            <a:r>
              <a:rPr lang="en-GB" sz="4400" u="sng" dirty="0">
                <a:solidFill>
                  <a:srgbClr val="FFFF00"/>
                </a:solidFill>
              </a:rPr>
              <a:t>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3A92872C-141A-B8BF-9F5E-DA407DCB5E9D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C7B6442A-69CE-9579-C29A-4C4EFAB0BF70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98C4F614-216A-37D1-E2CE-39CFE20BD364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2B428E4D-11A4-57B8-A111-963F50BB1F9D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57ACED7-043C-6E15-B3AA-0F277BD7283C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119A745E-AC82-02DB-5E2E-E1689680B57B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smell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0A744970-C161-C89B-83E4-C17D0E3D746B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A428F4B1-9B8C-9AEA-B572-19A409689757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30C50E18-97F7-AEED-FA7B-80B7DABA6F8F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D8D42-5842-6260-206D-300EFB0CE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E30C0F70-4C99-F88A-E7FB-48A6D1BB9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2920D-AD02-5755-E962-55A93AED1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279" y="255261"/>
            <a:ext cx="9160367" cy="17528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a word </a:t>
            </a:r>
            <a:r>
              <a:rPr lang="en-GB" sz="4400" u="sng" dirty="0">
                <a:solidFill>
                  <a:srgbClr val="FFFF00"/>
                </a:solidFill>
              </a:rPr>
              <a:t>ends</a:t>
            </a:r>
            <a:r>
              <a:rPr lang="en-GB" sz="4400" dirty="0">
                <a:solidFill>
                  <a:schemeClr val="bg1"/>
                </a:solidFill>
              </a:rPr>
              <a:t> with an /i/ or /ee/ sound, it is usually written “y”.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F35E1A36-4123-541F-86D4-4FEB67EFA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89458" y="1319987"/>
            <a:ext cx="3344348" cy="3120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41DD2-05DA-51A9-586C-1AED9966EF98}"/>
              </a:ext>
            </a:extLst>
          </p:cNvPr>
          <p:cNvSpPr txBox="1">
            <a:spLocks/>
          </p:cNvSpPr>
          <p:nvPr/>
        </p:nvSpPr>
        <p:spPr>
          <a:xfrm>
            <a:off x="7353515" y="3830185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FCE11-5A0C-D3E8-8907-031D30A2DCD9}"/>
              </a:ext>
            </a:extLst>
          </p:cNvPr>
          <p:cNvSpPr txBox="1">
            <a:spLocks/>
          </p:cNvSpPr>
          <p:nvPr/>
        </p:nvSpPr>
        <p:spPr>
          <a:xfrm>
            <a:off x="5225041" y="2595627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400C41-1ABA-79B0-EA3C-74A33B4991E1}"/>
              </a:ext>
            </a:extLst>
          </p:cNvPr>
          <p:cNvSpPr txBox="1">
            <a:spLocks/>
          </p:cNvSpPr>
          <p:nvPr/>
        </p:nvSpPr>
        <p:spPr>
          <a:xfrm>
            <a:off x="3106969" y="383018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E74204-0021-532E-5A49-F6E6CCB7C949}"/>
              </a:ext>
            </a:extLst>
          </p:cNvPr>
          <p:cNvSpPr txBox="1">
            <a:spLocks/>
          </p:cNvSpPr>
          <p:nvPr/>
        </p:nvSpPr>
        <p:spPr>
          <a:xfrm>
            <a:off x="7343279" y="259562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17F7C-3816-A209-83E1-84A37FCCFCC8}"/>
              </a:ext>
            </a:extLst>
          </p:cNvPr>
          <p:cNvSpPr txBox="1">
            <a:spLocks/>
          </p:cNvSpPr>
          <p:nvPr/>
        </p:nvSpPr>
        <p:spPr>
          <a:xfrm>
            <a:off x="5225207" y="383018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AFA2ED-ED80-DBF9-D72A-64D596CB9931}"/>
              </a:ext>
            </a:extLst>
          </p:cNvPr>
          <p:cNvSpPr txBox="1">
            <a:spLocks/>
          </p:cNvSpPr>
          <p:nvPr/>
        </p:nvSpPr>
        <p:spPr>
          <a:xfrm>
            <a:off x="3106969" y="259562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5F144B7-DEC0-3830-EA65-FAF5B461E03C}"/>
              </a:ext>
            </a:extLst>
          </p:cNvPr>
          <p:cNvSpPr txBox="1">
            <a:spLocks/>
          </p:cNvSpPr>
          <p:nvPr/>
        </p:nvSpPr>
        <p:spPr>
          <a:xfrm>
            <a:off x="1597279" y="5117274"/>
            <a:ext cx="9160367" cy="14223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hear the /i/ or /ee/ sound?</a:t>
            </a:r>
          </a:p>
        </p:txBody>
      </p:sp>
    </p:spTree>
    <p:extLst>
      <p:ext uri="{BB962C8B-B14F-4D97-AF65-F5344CB8AC3E}">
        <p14:creationId xmlns:p14="http://schemas.microsoft.com/office/powerpoint/2010/main" val="300766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n_y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__pp_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rt_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v_r_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very </a:t>
            </a:r>
          </a:p>
          <a:p>
            <a:pPr algn="ctr"/>
            <a:r>
              <a:rPr lang="en-GB" sz="4400" dirty="0"/>
              <a:t>happy </a:t>
            </a:r>
          </a:p>
          <a:p>
            <a:pPr algn="ctr"/>
            <a:r>
              <a:rPr lang="en-GB" sz="4400" dirty="0"/>
              <a:t>funny </a:t>
            </a:r>
          </a:p>
          <a:p>
            <a:pPr algn="ctr"/>
            <a:r>
              <a:rPr lang="en-GB" sz="4400" dirty="0"/>
              <a:t>party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22251" y="5877146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30735" y="587719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13180" y="5786431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31322" y="5786431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685</Words>
  <Application>Microsoft Office PowerPoint</Application>
  <PresentationFormat>Widescreen</PresentationFormat>
  <Paragraphs>114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FLASH BACK: The /i/ sound spelt 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anyone spot what these words have in common?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2025-12-08T16:28:43Z</dcterms:modified>
</cp:coreProperties>
</file>