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3"/>
  </p:notesMasterIdLst>
  <p:sldIdLst>
    <p:sldId id="390" r:id="rId2"/>
    <p:sldId id="389" r:id="rId3"/>
    <p:sldId id="274" r:id="rId4"/>
    <p:sldId id="269" r:id="rId5"/>
    <p:sldId id="309" r:id="rId6"/>
    <p:sldId id="315" r:id="rId7"/>
    <p:sldId id="286" r:id="rId8"/>
    <p:sldId id="285" r:id="rId9"/>
    <p:sldId id="310" r:id="rId10"/>
    <p:sldId id="281" r:id="rId11"/>
    <p:sldId id="282" r:id="rId12"/>
    <p:sldId id="296" r:id="rId13"/>
    <p:sldId id="298" r:id="rId14"/>
    <p:sldId id="299" r:id="rId15"/>
    <p:sldId id="301" r:id="rId16"/>
    <p:sldId id="303" r:id="rId17"/>
    <p:sldId id="305" r:id="rId18"/>
    <p:sldId id="306" r:id="rId19"/>
    <p:sldId id="259" r:id="rId20"/>
    <p:sldId id="373" r:id="rId21"/>
    <p:sldId id="374" r:id="rId22"/>
    <p:sldId id="375" r:id="rId23"/>
    <p:sldId id="376" r:id="rId24"/>
    <p:sldId id="377" r:id="rId25"/>
    <p:sldId id="378" r:id="rId26"/>
    <p:sldId id="371" r:id="rId27"/>
    <p:sldId id="372" r:id="rId28"/>
    <p:sldId id="361" r:id="rId29"/>
    <p:sldId id="364" r:id="rId30"/>
    <p:sldId id="363" r:id="rId31"/>
    <p:sldId id="270" r:id="rId32"/>
  </p:sldIdLst>
  <p:sldSz cx="12192000" cy="6858000"/>
  <p:notesSz cx="6858000" cy="9144000"/>
  <p:embeddedFontLst>
    <p:embeddedFont>
      <p:font typeface="Andika" panose="02000000000000000000" pitchFamily="2" charset="0"/>
      <p:regular r:id="rId34"/>
      <p:bold r:id="rId35"/>
      <p:italic r:id="rId36"/>
      <p:bold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80CB0F-D3FF-4BAF-BDF6-AEA4011A45C1}" v="2" dt="2025-12-08T16:30:14.1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106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1.fntdata"/><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6:30:14.198" v="2"/>
      <pc:docMkLst>
        <pc:docMk/>
      </pc:docMkLst>
      <pc:sldChg chg="addSp modSp modAnim">
        <pc:chgData name="Glen Jones" userId="e846aaca-4b24-4b13-b0d0-f2308e16b284" providerId="ADAL" clId="{ED47ACC3-9597-4D89-A1DC-43CF280EF274}" dt="2025-12-08T16:30:14.198" v="2"/>
        <pc:sldMkLst>
          <pc:docMk/>
          <pc:sldMk cId="0" sldId="270"/>
        </pc:sldMkLst>
        <pc:spChg chg="add mod">
          <ac:chgData name="Glen Jones" userId="e846aaca-4b24-4b13-b0d0-f2308e16b284" providerId="ADAL" clId="{ED47ACC3-9597-4D89-A1DC-43CF280EF274}" dt="2025-12-08T16:30:14.198" v="2"/>
          <ac:spMkLst>
            <pc:docMk/>
            <pc:sldMk cId="0" sldId="270"/>
            <ac:spMk id="2" creationId="{6AF6B7A3-2FC2-676B-06FD-1C343AFEC189}"/>
          </ac:spMkLst>
        </pc:spChg>
      </pc:sldChg>
      <pc:sldChg chg="del">
        <pc:chgData name="Glen Jones" userId="e846aaca-4b24-4b13-b0d0-f2308e16b284" providerId="ADAL" clId="{ED47ACC3-9597-4D89-A1DC-43CF280EF274}" dt="2025-12-08T16:29:26.755" v="1" actId="47"/>
        <pc:sldMkLst>
          <pc:docMk/>
          <pc:sldMk cId="2355754654" sldId="359"/>
        </pc:sldMkLst>
      </pc:sldChg>
      <pc:sldChg chg="add">
        <pc:chgData name="Glen Jones" userId="e846aaca-4b24-4b13-b0d0-f2308e16b284" providerId="ADAL" clId="{ED47ACC3-9597-4D89-A1DC-43CF280EF274}" dt="2025-12-08T16:29:25.394" v="0"/>
        <pc:sldMkLst>
          <pc:docMk/>
          <pc:sldMk cId="461087981" sldId="3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342060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C4E66C72-3486-B936-8B4B-543ED74C38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Who built the pyramid?</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103223" cy="1323439"/>
          </a:xfrm>
          <a:prstGeom prst="rect">
            <a:avLst/>
          </a:prstGeom>
          <a:noFill/>
        </p:spPr>
        <p:txBody>
          <a:bodyPr wrap="square" rtlCol="0">
            <a:spAutoFit/>
          </a:bodyPr>
          <a:lstStyle/>
          <a:p>
            <a:r>
              <a:rPr lang="en-GB" sz="8000" dirty="0">
                <a:solidFill>
                  <a:schemeClr val="bg1"/>
                </a:solidFill>
              </a:rPr>
              <a:t>p</a:t>
            </a:r>
            <a:r>
              <a:rPr lang="en-GB" sz="8000" dirty="0">
                <a:solidFill>
                  <a:srgbClr val="FFFF00"/>
                </a:solidFill>
              </a:rPr>
              <a:t>y</a:t>
            </a:r>
            <a:r>
              <a:rPr lang="en-GB" sz="8000" dirty="0">
                <a:solidFill>
                  <a:schemeClr val="bg1"/>
                </a:solidFill>
              </a:rPr>
              <a:t>ramid</a:t>
            </a:r>
            <a:endParaRPr lang="en-GB" sz="8000" b="1" u="sng" dirty="0">
              <a:solidFill>
                <a:schemeClr val="bg1"/>
              </a:solidFill>
            </a:endParaRP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0080" y="2241783"/>
            <a:ext cx="4925919" cy="3883809"/>
          </a:xfrm>
          <a:prstGeom prst="rect">
            <a:avLst/>
          </a:prstGeom>
        </p:spPr>
      </p:pic>
    </p:spTree>
    <p:extLst>
      <p:ext uri="{BB962C8B-B14F-4D97-AF65-F5344CB8AC3E}">
        <p14:creationId xmlns:p14="http://schemas.microsoft.com/office/powerpoint/2010/main" val="418504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 background pattern&#10;&#10;Description automatically generated">
            <a:extLst>
              <a:ext uri="{FF2B5EF4-FFF2-40B4-BE49-F238E27FC236}">
                <a16:creationId xmlns:a16="http://schemas.microsoft.com/office/drawing/2014/main" id="{C6BE8036-8FB2-6CD7-B3E8-1C69CCD79F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Can Emile solve the mystery?</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4711337" cy="1323439"/>
          </a:xfrm>
          <a:prstGeom prst="rect">
            <a:avLst/>
          </a:prstGeom>
          <a:noFill/>
        </p:spPr>
        <p:txBody>
          <a:bodyPr wrap="square" rtlCol="0">
            <a:spAutoFit/>
          </a:bodyPr>
          <a:lstStyle/>
          <a:p>
            <a:r>
              <a:rPr lang="en-GB" sz="8000" dirty="0">
                <a:solidFill>
                  <a:schemeClr val="bg1"/>
                </a:solidFill>
              </a:rPr>
              <a:t>m</a:t>
            </a:r>
            <a:r>
              <a:rPr lang="en-GB" sz="8000" dirty="0">
                <a:solidFill>
                  <a:srgbClr val="7030A0"/>
                </a:solidFill>
              </a:rPr>
              <a:t>y</a:t>
            </a:r>
            <a:r>
              <a:rPr lang="en-GB" sz="8000" dirty="0">
                <a:solidFill>
                  <a:schemeClr val="bg1"/>
                </a:solidFill>
              </a:rPr>
              <a:t>stery</a:t>
            </a:r>
            <a:endParaRPr lang="en-GB" sz="8000" b="1" u="sng"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7221" y="1665451"/>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CFC3132-5EE7-2636-8212-58A909488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woman passed the physical test to join the police force.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ph</a:t>
            </a:r>
            <a:r>
              <a:rPr lang="en-GB" sz="8000" dirty="0">
                <a:solidFill>
                  <a:srgbClr val="7030A0"/>
                </a:solidFill>
              </a:rPr>
              <a:t>y</a:t>
            </a:r>
            <a:r>
              <a:rPr lang="en-GB" sz="8000" dirty="0">
                <a:solidFill>
                  <a:schemeClr val="bg1"/>
                </a:solidFill>
              </a:rPr>
              <a:t>sical</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913310"/>
            <a:ext cx="5337962" cy="4208681"/>
          </a:xfrm>
          <a:prstGeom prst="rect">
            <a:avLst/>
          </a:prstGeom>
        </p:spPr>
      </p:pic>
    </p:spTree>
    <p:extLst>
      <p:ext uri="{BB962C8B-B14F-4D97-AF65-F5344CB8AC3E}">
        <p14:creationId xmlns:p14="http://schemas.microsoft.com/office/powerpoint/2010/main" val="892046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F113824C-A864-D3EA-CF65-377A3B53FD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What does this symbol mean?</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s</a:t>
            </a:r>
            <a:r>
              <a:rPr lang="en-GB" sz="8000" dirty="0">
                <a:solidFill>
                  <a:srgbClr val="7030A0"/>
                </a:solidFill>
              </a:rPr>
              <a:t>y</a:t>
            </a:r>
            <a:r>
              <a:rPr lang="en-GB" sz="8000" dirty="0">
                <a:solidFill>
                  <a:schemeClr val="bg1"/>
                </a:solidFill>
              </a:rPr>
              <a:t>mbol</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1605305"/>
            <a:ext cx="4342450" cy="4051442"/>
          </a:xfrm>
          <a:prstGeom prst="rect">
            <a:avLst/>
          </a:prstGeom>
        </p:spPr>
      </p:pic>
    </p:spTree>
    <p:extLst>
      <p:ext uri="{BB962C8B-B14F-4D97-AF65-F5344CB8AC3E}">
        <p14:creationId xmlns:p14="http://schemas.microsoft.com/office/powerpoint/2010/main" val="34003349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8BACC031-8AB8-39C5-82CB-3AA473C0E0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is from another solar system.</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s</a:t>
            </a:r>
            <a:r>
              <a:rPr lang="en-GB" sz="8000" dirty="0">
                <a:solidFill>
                  <a:srgbClr val="7030A0"/>
                </a:solidFill>
              </a:rPr>
              <a:t>y</a:t>
            </a:r>
            <a:r>
              <a:rPr lang="en-GB" sz="8000" dirty="0">
                <a:solidFill>
                  <a:schemeClr val="bg1"/>
                </a:solidFill>
              </a:rPr>
              <a:t>stem</a:t>
            </a: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3977" y="2054623"/>
            <a:ext cx="3525247" cy="4542038"/>
          </a:xfrm>
          <a:prstGeom prst="rect">
            <a:avLst/>
          </a:prstGeom>
        </p:spPr>
      </p:pic>
    </p:spTree>
    <p:extLst>
      <p:ext uri="{BB962C8B-B14F-4D97-AF65-F5344CB8AC3E}">
        <p14:creationId xmlns:p14="http://schemas.microsoft.com/office/powerpoint/2010/main" val="393503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80507C5-6989-26D0-E582-74FE748BC9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We need oxygen to live.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ox</a:t>
            </a:r>
            <a:r>
              <a:rPr lang="en-GB" sz="8000" dirty="0">
                <a:solidFill>
                  <a:srgbClr val="FFFF00"/>
                </a:solidFill>
              </a:rPr>
              <a:t>y</a:t>
            </a:r>
            <a:r>
              <a:rPr lang="en-GB" sz="8000" dirty="0">
                <a:solidFill>
                  <a:schemeClr val="bg1"/>
                </a:solidFill>
              </a:rPr>
              <a:t>gen</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660" y="2137965"/>
            <a:ext cx="4342450" cy="4051442"/>
          </a:xfrm>
          <a:prstGeom prst="rect">
            <a:avLst/>
          </a:prstGeom>
        </p:spPr>
      </p:pic>
    </p:spTree>
    <p:extLst>
      <p:ext uri="{BB962C8B-B14F-4D97-AF65-F5344CB8AC3E}">
        <p14:creationId xmlns:p14="http://schemas.microsoft.com/office/powerpoint/2010/main" val="753091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ape, background pattern&#10;&#10;Description automatically generated">
            <a:extLst>
              <a:ext uri="{FF2B5EF4-FFF2-40B4-BE49-F238E27FC236}">
                <a16:creationId xmlns:a16="http://schemas.microsoft.com/office/drawing/2014/main" id="{6A05B57C-FFFC-7E30-8A61-D7829A3F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enjoy studying physics at college.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ph</a:t>
            </a:r>
            <a:r>
              <a:rPr lang="en-GB" sz="8000" dirty="0">
                <a:solidFill>
                  <a:srgbClr val="7030A0"/>
                </a:solidFill>
              </a:rPr>
              <a:t>y</a:t>
            </a:r>
            <a:r>
              <a:rPr lang="en-GB" sz="8000" dirty="0">
                <a:solidFill>
                  <a:schemeClr val="bg1"/>
                </a:solidFill>
              </a:rPr>
              <a:t>sics</a:t>
            </a:r>
          </a:p>
        </p:txBody>
      </p:sp>
      <p:pic>
        <p:nvPicPr>
          <p:cNvPr id="5" name="Picture 4" descr="A picture containing toy, vector graphics&#10;&#10;Description automatically generated">
            <a:extLst>
              <a:ext uri="{FF2B5EF4-FFF2-40B4-BE49-F238E27FC236}">
                <a16:creationId xmlns:a16="http://schemas.microsoft.com/office/drawing/2014/main" id="{E3D9F07E-DE7F-3958-7626-44FA0F5C99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4135" y="1986376"/>
            <a:ext cx="5337962" cy="4208681"/>
          </a:xfrm>
          <a:prstGeom prst="rect">
            <a:avLst/>
          </a:prstGeom>
        </p:spPr>
      </p:pic>
    </p:spTree>
    <p:extLst>
      <p:ext uri="{BB962C8B-B14F-4D97-AF65-F5344CB8AC3E}">
        <p14:creationId xmlns:p14="http://schemas.microsoft.com/office/powerpoint/2010/main" val="180959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CCB87F16-1180-DB23-2ADE-411F16E129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Scrambler is not a typical dinosaur.</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t</a:t>
            </a:r>
            <a:r>
              <a:rPr lang="en-GB" sz="8000" dirty="0">
                <a:solidFill>
                  <a:srgbClr val="7030A0"/>
                </a:solidFill>
              </a:rPr>
              <a:t>y</a:t>
            </a:r>
            <a:r>
              <a:rPr lang="en-GB" sz="8000" dirty="0">
                <a:solidFill>
                  <a:schemeClr val="bg1"/>
                </a:solidFill>
              </a:rPr>
              <a:t>pical</a:t>
            </a:r>
          </a:p>
        </p:txBody>
      </p:sp>
      <p:pic>
        <p:nvPicPr>
          <p:cNvPr id="5" name="Picture 4" descr="A close-up of a toy&#10;&#10;Description automatically generated with medium confidence">
            <a:extLst>
              <a:ext uri="{FF2B5EF4-FFF2-40B4-BE49-F238E27FC236}">
                <a16:creationId xmlns:a16="http://schemas.microsoft.com/office/drawing/2014/main" id="{3328D6CB-6E18-212E-0E1E-AA20B9DC44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22956" y="2223298"/>
            <a:ext cx="3525247" cy="4542038"/>
          </a:xfrm>
          <a:prstGeom prst="rect">
            <a:avLst/>
          </a:prstGeom>
        </p:spPr>
      </p:pic>
    </p:spTree>
    <p:extLst>
      <p:ext uri="{BB962C8B-B14F-4D97-AF65-F5344CB8AC3E}">
        <p14:creationId xmlns:p14="http://schemas.microsoft.com/office/powerpoint/2010/main" val="1675088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C9D2E28-3237-C16E-EF9C-AD61FFE00C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wear a crystal round my neck.</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cr</a:t>
            </a:r>
            <a:r>
              <a:rPr lang="en-GB" sz="8000" dirty="0">
                <a:solidFill>
                  <a:srgbClr val="7030A0"/>
                </a:solidFill>
              </a:rPr>
              <a:t>y</a:t>
            </a:r>
            <a:r>
              <a:rPr lang="en-GB" sz="8000" dirty="0">
                <a:solidFill>
                  <a:schemeClr val="bg1"/>
                </a:solidFill>
              </a:rPr>
              <a:t>stal</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0869" y="1913310"/>
            <a:ext cx="5337962" cy="4208681"/>
          </a:xfrm>
          <a:prstGeom prst="rect">
            <a:avLst/>
          </a:prstGeom>
        </p:spPr>
      </p:pic>
    </p:spTree>
    <p:extLst>
      <p:ext uri="{BB962C8B-B14F-4D97-AF65-F5344CB8AC3E}">
        <p14:creationId xmlns:p14="http://schemas.microsoft.com/office/powerpoint/2010/main" val="2484153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3487169F-4F10-B3B8-1574-E7BEF3B5A25B}"/>
              </a:ext>
            </a:extLst>
          </p:cNvPr>
          <p:cNvSpPr txBox="1">
            <a:spLocks/>
          </p:cNvSpPr>
          <p:nvPr/>
        </p:nvSpPr>
        <p:spPr>
          <a:xfrm>
            <a:off x="204485" y="132063"/>
            <a:ext cx="11783027" cy="513396"/>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/i/ sound spelt &lt;y&gt;?</a:t>
            </a:r>
            <a:endParaRPr lang="en-US" sz="20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5" y="775809"/>
            <a:ext cx="11783027" cy="583141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Planet Zog, Emile the alien and his robotic friend, Aimee, were fascinated by ancient myths of the galaxy. One day, they received a message about a mysterious pyramid on a distant planet inspired by Earth’s ancient land of Egypt. “The pyramid holds a glowing crystal, but it’s protected by puzzles and traps,” the message read.</a:t>
            </a:r>
          </a:p>
          <a:p>
            <a:pPr marL="0" indent="0">
              <a:buNone/>
            </a:pPr>
            <a:r>
              <a:rPr lang="en-GB" sz="2200" dirty="0"/>
              <a:t>“This sounds like a great mystery to solve!” Emile exclaimed.</a:t>
            </a:r>
          </a:p>
          <a:p>
            <a:pPr marL="0" indent="0">
              <a:buNone/>
            </a:pPr>
            <a:r>
              <a:rPr lang="en-GB" sz="2200" dirty="0"/>
              <a:t>When they landed, the air felt thin. “The oxygen levels here are low,” Aimee said, adjusting her internal system to help Emile breathe more easily. In the distance, they saw the towering pyramid, its sides covered in strange symbols.</a:t>
            </a:r>
          </a:p>
          <a:p>
            <a:pPr marL="0" indent="0">
              <a:buNone/>
            </a:pPr>
            <a:r>
              <a:rPr lang="en-GB" sz="2200" dirty="0"/>
              <a:t>Inside the pyramid, they found a series of challenges. The first room required physical strength to push a giant stone aside. “It’s like a gym in here!” Emile joked, using all his muscles to move the stone.</a:t>
            </a:r>
          </a:p>
          <a:p>
            <a:pPr marL="0" indent="0">
              <a:buNone/>
            </a:pPr>
            <a:r>
              <a:rPr lang="en-GB" sz="2200" dirty="0"/>
              <a:t>The next room tested their knowledge of physics. A beam of light shone on the walls, and they had to angle mirrors to direct it toward a hidden crystal. “This system is genius!” Aimee said as they worked together to solve the puzzle.</a:t>
            </a:r>
          </a:p>
          <a:p>
            <a:pPr marL="0" indent="0">
              <a:buNone/>
            </a:pPr>
            <a:r>
              <a:rPr lang="en-GB" sz="2200" dirty="0"/>
              <a:t>Finally, they reached the heart of the pyramid, where a glowing crystal floated above a pedestal. “It’s beautiful!” Emile said, his antennas twitching with excitement. “This must be the treasure from the myth!”</a:t>
            </a:r>
          </a:p>
        </p:txBody>
      </p:sp>
    </p:spTree>
    <p:extLst>
      <p:ext uri="{BB962C8B-B14F-4D97-AF65-F5344CB8AC3E}">
        <p14:creationId xmlns:p14="http://schemas.microsoft.com/office/powerpoint/2010/main" val="2516179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sz="4800"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descr="A yellow sign with black text&#10;&#10;AI-generated content may be incorrect.">
            <a:extLst>
              <a:ext uri="{FF2B5EF4-FFF2-40B4-BE49-F238E27FC236}">
                <a16:creationId xmlns:a16="http://schemas.microsoft.com/office/drawing/2014/main" id="{37C116FE-B145-2914-01D3-C8B408D29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7640" y="1690688"/>
            <a:ext cx="7136717" cy="3996561"/>
          </a:xfrm>
          <a:prstGeom prst="rect">
            <a:avLst/>
          </a:prstGeom>
        </p:spPr>
      </p:pic>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73964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CE22F-6E2D-481C-32B4-0FE80E06B625}"/>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50CDB340-CF52-1CC8-8239-44EA77AB822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7FF6425E-C0A6-5A67-7AEA-BB522F2EDE41}"/>
              </a:ext>
            </a:extLst>
          </p:cNvPr>
          <p:cNvSpPr txBox="1">
            <a:spLocks/>
          </p:cNvSpPr>
          <p:nvPr/>
        </p:nvSpPr>
        <p:spPr>
          <a:xfrm>
            <a:off x="204485" y="132063"/>
            <a:ext cx="11783027" cy="513396"/>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/i/ sound spelt &lt;y&gt;?</a:t>
            </a:r>
            <a:endParaRPr lang="en-US" sz="20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4B1E6959-C6F5-72F5-8D4C-E0E0BAC4F364}"/>
              </a:ext>
            </a:extLst>
          </p:cNvPr>
          <p:cNvSpPr>
            <a:spLocks noGrp="1"/>
          </p:cNvSpPr>
          <p:nvPr>
            <p:ph idx="1"/>
          </p:nvPr>
        </p:nvSpPr>
        <p:spPr>
          <a:xfrm>
            <a:off x="204485" y="775809"/>
            <a:ext cx="11783027" cy="583141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Planet Zog, Emile the alien and his robotic friend, Aimee, were fascinated by ancient </a:t>
            </a:r>
            <a:r>
              <a:rPr lang="en-GB" sz="2200" b="1" u="sng" dirty="0">
                <a:solidFill>
                  <a:srgbClr val="7030A0"/>
                </a:solidFill>
              </a:rPr>
              <a:t>myths</a:t>
            </a:r>
            <a:r>
              <a:rPr lang="en-GB" sz="2200" dirty="0"/>
              <a:t> of the galaxy. One day, they received a message about a </a:t>
            </a:r>
            <a:r>
              <a:rPr lang="en-GB" sz="2200" b="1" u="sng" dirty="0">
                <a:solidFill>
                  <a:srgbClr val="7030A0"/>
                </a:solidFill>
              </a:rPr>
              <a:t>mysterious</a:t>
            </a:r>
            <a:r>
              <a:rPr lang="en-GB" sz="2200" dirty="0"/>
              <a:t> </a:t>
            </a:r>
            <a:r>
              <a:rPr lang="en-GB" sz="2200" b="1" u="sng" dirty="0">
                <a:solidFill>
                  <a:srgbClr val="7030A0"/>
                </a:solidFill>
              </a:rPr>
              <a:t>pyramid</a:t>
            </a:r>
            <a:r>
              <a:rPr lang="en-GB" sz="2200" dirty="0"/>
              <a:t> on a distant planet inspired by Earth’s ancient land of </a:t>
            </a:r>
            <a:r>
              <a:rPr lang="en-GB" sz="2200" b="1" u="sng" dirty="0">
                <a:solidFill>
                  <a:srgbClr val="7030A0"/>
                </a:solidFill>
              </a:rPr>
              <a:t>Egypt</a:t>
            </a:r>
            <a:r>
              <a:rPr lang="en-GB" sz="2200" dirty="0"/>
              <a:t>. “The </a:t>
            </a:r>
            <a:r>
              <a:rPr lang="en-GB" sz="2200" b="1" u="sng" dirty="0">
                <a:solidFill>
                  <a:srgbClr val="7030A0"/>
                </a:solidFill>
              </a:rPr>
              <a:t>pyramid</a:t>
            </a:r>
            <a:r>
              <a:rPr lang="en-GB" sz="2200" dirty="0"/>
              <a:t> holds a glowing </a:t>
            </a:r>
            <a:r>
              <a:rPr lang="en-GB" sz="2200" b="1" u="sng" dirty="0">
                <a:solidFill>
                  <a:srgbClr val="7030A0"/>
                </a:solidFill>
              </a:rPr>
              <a:t>crystal</a:t>
            </a:r>
            <a:r>
              <a:rPr lang="en-GB" sz="2200" dirty="0"/>
              <a:t>, but it’s protected by puzzles and traps,” the message read.</a:t>
            </a:r>
          </a:p>
          <a:p>
            <a:pPr marL="0" indent="0">
              <a:buNone/>
            </a:pPr>
            <a:r>
              <a:rPr lang="en-GB" sz="2200" dirty="0"/>
              <a:t>“This sounds like a great mystery to solve!” Emile exclaimed.</a:t>
            </a:r>
          </a:p>
          <a:p>
            <a:pPr marL="0" indent="0">
              <a:buNone/>
            </a:pPr>
            <a:r>
              <a:rPr lang="en-GB" sz="2200" dirty="0"/>
              <a:t>When they landed, the air felt thin. “The oxygen levels here are low,” Aimee said, adjusting her internal system to help Emile breathe more easily. In the distance, they saw the towering pyramid, its sides covered in strange symbols.</a:t>
            </a:r>
          </a:p>
          <a:p>
            <a:pPr marL="0" indent="0">
              <a:buNone/>
            </a:pPr>
            <a:r>
              <a:rPr lang="en-GB" sz="2200" dirty="0"/>
              <a:t>Inside the pyramid, they found a series of challenges. The first room required physical strength to push a giant stone aside. “It’s like a gym in here!” Emile joked, using all his muscles to move the stone.</a:t>
            </a:r>
          </a:p>
          <a:p>
            <a:pPr marL="0" indent="0">
              <a:buNone/>
            </a:pPr>
            <a:r>
              <a:rPr lang="en-GB" sz="2200" dirty="0"/>
              <a:t>The next room tested their knowledge of physics. A beam of light shone on the walls, and they had to angle mirrors to direct it toward a hidden crystal. “This system is genius!” Aimee said as they worked together to solve the puzzle.</a:t>
            </a:r>
          </a:p>
          <a:p>
            <a:pPr marL="0" indent="0">
              <a:buNone/>
            </a:pPr>
            <a:r>
              <a:rPr lang="en-GB" sz="2200" dirty="0"/>
              <a:t>Finally, they reached the heart of the pyramid, where a glowing crystal floated above a pedestal. “It’s beautiful!” Emile said, his antennas twitching with excitement. “This must be the treasure from the myth!”</a:t>
            </a:r>
          </a:p>
        </p:txBody>
      </p:sp>
    </p:spTree>
    <p:extLst>
      <p:ext uri="{BB962C8B-B14F-4D97-AF65-F5344CB8AC3E}">
        <p14:creationId xmlns:p14="http://schemas.microsoft.com/office/powerpoint/2010/main" val="1966683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39E15-A326-207F-6DEA-677E46AB9F07}"/>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16CF455-9EC9-3AD0-CAAD-9BCCB6F3FB7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57DEC398-3C78-9B68-09E5-605297AD6200}"/>
              </a:ext>
            </a:extLst>
          </p:cNvPr>
          <p:cNvSpPr txBox="1">
            <a:spLocks/>
          </p:cNvSpPr>
          <p:nvPr/>
        </p:nvSpPr>
        <p:spPr>
          <a:xfrm>
            <a:off x="204485" y="132063"/>
            <a:ext cx="11783027" cy="513396"/>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/i/ sound spelt &lt;y&gt;?</a:t>
            </a:r>
            <a:endParaRPr lang="en-US" sz="20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4D205259-6CCE-178B-63DB-32F299E30405}"/>
              </a:ext>
            </a:extLst>
          </p:cNvPr>
          <p:cNvSpPr>
            <a:spLocks noGrp="1"/>
          </p:cNvSpPr>
          <p:nvPr>
            <p:ph idx="1"/>
          </p:nvPr>
        </p:nvSpPr>
        <p:spPr>
          <a:xfrm>
            <a:off x="204485" y="775809"/>
            <a:ext cx="11783027" cy="583141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Planet Zog, Emile the alien and his robotic friend, Aimee, were fascinated by ancient </a:t>
            </a:r>
            <a:r>
              <a:rPr lang="en-GB" sz="2200" b="1" u="sng" dirty="0">
                <a:solidFill>
                  <a:srgbClr val="7030A0"/>
                </a:solidFill>
              </a:rPr>
              <a:t>myths</a:t>
            </a:r>
            <a:r>
              <a:rPr lang="en-GB" sz="2200" dirty="0"/>
              <a:t> of the galaxy. One day, they received a message about a </a:t>
            </a:r>
            <a:r>
              <a:rPr lang="en-GB" sz="2200" b="1" u="sng" dirty="0">
                <a:solidFill>
                  <a:srgbClr val="7030A0"/>
                </a:solidFill>
              </a:rPr>
              <a:t>mysterious</a:t>
            </a:r>
            <a:r>
              <a:rPr lang="en-GB" sz="2200" dirty="0"/>
              <a:t> </a:t>
            </a:r>
            <a:r>
              <a:rPr lang="en-GB" sz="2200" b="1" u="sng" dirty="0">
                <a:solidFill>
                  <a:srgbClr val="7030A0"/>
                </a:solidFill>
              </a:rPr>
              <a:t>pyramid</a:t>
            </a:r>
            <a:r>
              <a:rPr lang="en-GB" sz="2200" dirty="0"/>
              <a:t> on a distant planet inspired by Earth’s ancient land of </a:t>
            </a:r>
            <a:r>
              <a:rPr lang="en-GB" sz="2200" b="1" u="sng" dirty="0">
                <a:solidFill>
                  <a:srgbClr val="7030A0"/>
                </a:solidFill>
              </a:rPr>
              <a:t>Egypt</a:t>
            </a:r>
            <a:r>
              <a:rPr lang="en-GB" sz="2200" dirty="0"/>
              <a:t>. “The </a:t>
            </a:r>
            <a:r>
              <a:rPr lang="en-GB" sz="2200" b="1" u="sng" dirty="0">
                <a:solidFill>
                  <a:srgbClr val="7030A0"/>
                </a:solidFill>
              </a:rPr>
              <a:t>pyramid</a:t>
            </a:r>
            <a:r>
              <a:rPr lang="en-GB" sz="2200" dirty="0"/>
              <a:t> holds a glowing </a:t>
            </a:r>
            <a:r>
              <a:rPr lang="en-GB" sz="2200" b="1" u="sng" dirty="0">
                <a:solidFill>
                  <a:srgbClr val="7030A0"/>
                </a:solidFill>
              </a:rPr>
              <a:t>crystal</a:t>
            </a:r>
            <a:r>
              <a:rPr lang="en-GB" sz="2200" dirty="0"/>
              <a:t>, but it’s protected by puzzles and traps,” the message read.</a:t>
            </a:r>
          </a:p>
          <a:p>
            <a:pPr marL="0" indent="0">
              <a:buNone/>
            </a:pPr>
            <a:r>
              <a:rPr lang="en-GB" sz="2200" dirty="0"/>
              <a:t>“This sounds like a great </a:t>
            </a:r>
            <a:r>
              <a:rPr lang="en-GB" sz="2200" b="1" u="sng" dirty="0">
                <a:solidFill>
                  <a:srgbClr val="7030A0"/>
                </a:solidFill>
              </a:rPr>
              <a:t>mystery</a:t>
            </a:r>
            <a:r>
              <a:rPr lang="en-GB" sz="2200" dirty="0"/>
              <a:t> to solve!” Emile exclaimed.</a:t>
            </a:r>
          </a:p>
          <a:p>
            <a:pPr marL="0" indent="0">
              <a:buNone/>
            </a:pPr>
            <a:r>
              <a:rPr lang="en-GB" sz="2200" dirty="0"/>
              <a:t>When they landed, the air felt thin. “The oxygen levels here are low,” Aimee said, adjusting her internal system to help Emile breathe more easily. In the distance, they saw the towering pyramid, its sides covered in strange symbols.</a:t>
            </a:r>
          </a:p>
          <a:p>
            <a:pPr marL="0" indent="0">
              <a:buNone/>
            </a:pPr>
            <a:r>
              <a:rPr lang="en-GB" sz="2200" dirty="0"/>
              <a:t>Inside the pyramid, they found a series of challenges. The first room required physical strength to push a giant stone aside. “It’s like a gym in here!” Emile joked, using all his muscles to move the stone.</a:t>
            </a:r>
          </a:p>
          <a:p>
            <a:pPr marL="0" indent="0">
              <a:buNone/>
            </a:pPr>
            <a:r>
              <a:rPr lang="en-GB" sz="2200" dirty="0"/>
              <a:t>The next room tested their knowledge of physics. A beam of light shone on the walls, and they had to angle mirrors to direct it toward a hidden crystal. “This system is genius!” Aimee said as they worked together to solve the puzzle.</a:t>
            </a:r>
          </a:p>
          <a:p>
            <a:pPr marL="0" indent="0">
              <a:buNone/>
            </a:pPr>
            <a:r>
              <a:rPr lang="en-GB" sz="2200" dirty="0"/>
              <a:t>Finally, they reached the heart of the pyramid, where a glowing crystal floated above a pedestal. “It’s beautiful!” Emile said, his antennas twitching with excitement. “This must be the treasure from the myth!”</a:t>
            </a:r>
          </a:p>
        </p:txBody>
      </p:sp>
    </p:spTree>
    <p:extLst>
      <p:ext uri="{BB962C8B-B14F-4D97-AF65-F5344CB8AC3E}">
        <p14:creationId xmlns:p14="http://schemas.microsoft.com/office/powerpoint/2010/main" val="2916885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26F96-FA14-5925-43A0-6A0389434B39}"/>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BFFC9D68-3B9B-F2AB-2DA3-3AC4BDC810D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FA81DAD4-AE49-0A15-9C7A-409B50D4483D}"/>
              </a:ext>
            </a:extLst>
          </p:cNvPr>
          <p:cNvSpPr txBox="1">
            <a:spLocks/>
          </p:cNvSpPr>
          <p:nvPr/>
        </p:nvSpPr>
        <p:spPr>
          <a:xfrm>
            <a:off x="204485" y="132063"/>
            <a:ext cx="11783027" cy="513396"/>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/i/ sound spelt &lt;y&gt;?</a:t>
            </a:r>
            <a:endParaRPr lang="en-US" sz="20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BB15F0DA-D4E7-63FF-4AD3-41DD936FB8FC}"/>
              </a:ext>
            </a:extLst>
          </p:cNvPr>
          <p:cNvSpPr>
            <a:spLocks noGrp="1"/>
          </p:cNvSpPr>
          <p:nvPr>
            <p:ph idx="1"/>
          </p:nvPr>
        </p:nvSpPr>
        <p:spPr>
          <a:xfrm>
            <a:off x="204485" y="775809"/>
            <a:ext cx="11783027" cy="583141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Planet Zog, Emile the alien and his robotic friend, Aimee, were fascinated by ancient </a:t>
            </a:r>
            <a:r>
              <a:rPr lang="en-GB" sz="2200" b="1" u="sng" dirty="0">
                <a:solidFill>
                  <a:srgbClr val="7030A0"/>
                </a:solidFill>
              </a:rPr>
              <a:t>myths</a:t>
            </a:r>
            <a:r>
              <a:rPr lang="en-GB" sz="2200" dirty="0"/>
              <a:t> of the galaxy. One day, they received a message about a </a:t>
            </a:r>
            <a:r>
              <a:rPr lang="en-GB" sz="2200" b="1" u="sng" dirty="0">
                <a:solidFill>
                  <a:srgbClr val="7030A0"/>
                </a:solidFill>
              </a:rPr>
              <a:t>mysterious</a:t>
            </a:r>
            <a:r>
              <a:rPr lang="en-GB" sz="2200" dirty="0"/>
              <a:t> </a:t>
            </a:r>
            <a:r>
              <a:rPr lang="en-GB" sz="2200" b="1" u="sng" dirty="0">
                <a:solidFill>
                  <a:srgbClr val="7030A0"/>
                </a:solidFill>
              </a:rPr>
              <a:t>pyramid</a:t>
            </a:r>
            <a:r>
              <a:rPr lang="en-GB" sz="2200" dirty="0"/>
              <a:t> on a distant planet inspired by Earth’s ancient land of </a:t>
            </a:r>
            <a:r>
              <a:rPr lang="en-GB" sz="2200" b="1" u="sng" dirty="0">
                <a:solidFill>
                  <a:srgbClr val="7030A0"/>
                </a:solidFill>
              </a:rPr>
              <a:t>Egypt</a:t>
            </a:r>
            <a:r>
              <a:rPr lang="en-GB" sz="2200" dirty="0"/>
              <a:t>. “The </a:t>
            </a:r>
            <a:r>
              <a:rPr lang="en-GB" sz="2200" b="1" u="sng" dirty="0">
                <a:solidFill>
                  <a:srgbClr val="7030A0"/>
                </a:solidFill>
              </a:rPr>
              <a:t>pyramid</a:t>
            </a:r>
            <a:r>
              <a:rPr lang="en-GB" sz="2200" dirty="0"/>
              <a:t> holds a glowing </a:t>
            </a:r>
            <a:r>
              <a:rPr lang="en-GB" sz="2200" b="1" u="sng" dirty="0">
                <a:solidFill>
                  <a:srgbClr val="7030A0"/>
                </a:solidFill>
              </a:rPr>
              <a:t>crystal</a:t>
            </a:r>
            <a:r>
              <a:rPr lang="en-GB" sz="2200" dirty="0"/>
              <a:t>, but it’s protected by puzzles and traps,” the message read.</a:t>
            </a:r>
          </a:p>
          <a:p>
            <a:pPr marL="0" indent="0">
              <a:buNone/>
            </a:pPr>
            <a:r>
              <a:rPr lang="en-GB" sz="2200" dirty="0"/>
              <a:t>“This sounds like a great </a:t>
            </a:r>
            <a:r>
              <a:rPr lang="en-GB" sz="2200" b="1" u="sng" dirty="0">
                <a:solidFill>
                  <a:srgbClr val="7030A0"/>
                </a:solidFill>
              </a:rPr>
              <a:t>mystery</a:t>
            </a:r>
            <a:r>
              <a:rPr lang="en-GB" sz="2200" dirty="0"/>
              <a:t> to solve!” Emile exclaimed.</a:t>
            </a:r>
          </a:p>
          <a:p>
            <a:pPr marL="0" indent="0">
              <a:buNone/>
            </a:pPr>
            <a:r>
              <a:rPr lang="en-GB" sz="2200" dirty="0"/>
              <a:t>When they landed, the air felt thin. “The </a:t>
            </a:r>
            <a:r>
              <a:rPr lang="en-GB" sz="2200" b="1" u="sng" dirty="0">
                <a:solidFill>
                  <a:srgbClr val="7030A0"/>
                </a:solidFill>
              </a:rPr>
              <a:t>oxygen</a:t>
            </a:r>
            <a:r>
              <a:rPr lang="en-GB" sz="2200" dirty="0"/>
              <a:t> levels here are low,” Aimee said, adjusting her internal </a:t>
            </a:r>
            <a:r>
              <a:rPr lang="en-GB" sz="2200" b="1" u="sng" dirty="0">
                <a:solidFill>
                  <a:srgbClr val="7030A0"/>
                </a:solidFill>
              </a:rPr>
              <a:t>system</a:t>
            </a:r>
            <a:r>
              <a:rPr lang="en-GB" sz="2200" dirty="0"/>
              <a:t> to help Emile breathe more easily. In the distance, they saw the towering </a:t>
            </a:r>
            <a:r>
              <a:rPr lang="en-GB" sz="2200" b="1" u="sng" dirty="0">
                <a:solidFill>
                  <a:srgbClr val="7030A0"/>
                </a:solidFill>
              </a:rPr>
              <a:t>pyramid</a:t>
            </a:r>
            <a:r>
              <a:rPr lang="en-GB" sz="2200" dirty="0"/>
              <a:t>, its sides covered in strange </a:t>
            </a:r>
            <a:r>
              <a:rPr lang="en-GB" sz="2200" b="1" u="sng" dirty="0">
                <a:solidFill>
                  <a:srgbClr val="7030A0"/>
                </a:solidFill>
              </a:rPr>
              <a:t>symbols</a:t>
            </a:r>
            <a:r>
              <a:rPr lang="en-GB" sz="2200" dirty="0"/>
              <a:t>.</a:t>
            </a:r>
          </a:p>
          <a:p>
            <a:pPr marL="0" indent="0">
              <a:buNone/>
            </a:pPr>
            <a:r>
              <a:rPr lang="en-GB" sz="2200" dirty="0"/>
              <a:t>Inside the pyramid, they found a series of challenges. The first room required physical strength to push a giant stone aside. “It’s like a gym in here!” Emile joked, using all his muscles to move the stone.</a:t>
            </a:r>
          </a:p>
          <a:p>
            <a:pPr marL="0" indent="0">
              <a:buNone/>
            </a:pPr>
            <a:r>
              <a:rPr lang="en-GB" sz="2200" dirty="0"/>
              <a:t>The next room tested their knowledge of physics. A beam of light shone on the walls, and they had to angle mirrors to direct it toward a hidden crystal. “This system is genius!” Aimee said as they worked together to solve the puzzle.</a:t>
            </a:r>
          </a:p>
          <a:p>
            <a:pPr marL="0" indent="0">
              <a:buNone/>
            </a:pPr>
            <a:r>
              <a:rPr lang="en-GB" sz="2200" dirty="0"/>
              <a:t>Finally, they reached the heart of the pyramid, where a glowing crystal floated above a pedestal. “It’s beautiful!” Emile said, his antennas twitching with excitement. “This must be the treasure from the myth!”</a:t>
            </a:r>
          </a:p>
        </p:txBody>
      </p:sp>
    </p:spTree>
    <p:extLst>
      <p:ext uri="{BB962C8B-B14F-4D97-AF65-F5344CB8AC3E}">
        <p14:creationId xmlns:p14="http://schemas.microsoft.com/office/powerpoint/2010/main" val="16533615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020CF-2A84-50B9-2F48-B83B9F492E81}"/>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20C05D88-C2AC-C99D-BCE5-4F9D2E19FE8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9A9A6B92-9266-5B0F-6AAF-4E1370AA2566}"/>
              </a:ext>
            </a:extLst>
          </p:cNvPr>
          <p:cNvSpPr txBox="1">
            <a:spLocks/>
          </p:cNvSpPr>
          <p:nvPr/>
        </p:nvSpPr>
        <p:spPr>
          <a:xfrm>
            <a:off x="204485" y="132063"/>
            <a:ext cx="11783027" cy="513396"/>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/i/ sound spelt &lt;y&gt;?</a:t>
            </a:r>
            <a:endParaRPr lang="en-US" sz="20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6A6798B2-D4B4-B38B-E525-83B539B3BCF0}"/>
              </a:ext>
            </a:extLst>
          </p:cNvPr>
          <p:cNvSpPr>
            <a:spLocks noGrp="1"/>
          </p:cNvSpPr>
          <p:nvPr>
            <p:ph idx="1"/>
          </p:nvPr>
        </p:nvSpPr>
        <p:spPr>
          <a:xfrm>
            <a:off x="204485" y="775809"/>
            <a:ext cx="11783027" cy="583141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Planet Zog, Emile the alien and his robotic friend, Aimee, were fascinated by ancient </a:t>
            </a:r>
            <a:r>
              <a:rPr lang="en-GB" sz="2200" b="1" u="sng" dirty="0">
                <a:solidFill>
                  <a:srgbClr val="7030A0"/>
                </a:solidFill>
              </a:rPr>
              <a:t>myths</a:t>
            </a:r>
            <a:r>
              <a:rPr lang="en-GB" sz="2200" dirty="0"/>
              <a:t> of the galaxy. One day, they received a message about a </a:t>
            </a:r>
            <a:r>
              <a:rPr lang="en-GB" sz="2200" b="1" u="sng" dirty="0">
                <a:solidFill>
                  <a:srgbClr val="7030A0"/>
                </a:solidFill>
              </a:rPr>
              <a:t>mysterious</a:t>
            </a:r>
            <a:r>
              <a:rPr lang="en-GB" sz="2200" dirty="0"/>
              <a:t> </a:t>
            </a:r>
            <a:r>
              <a:rPr lang="en-GB" sz="2200" b="1" u="sng" dirty="0">
                <a:solidFill>
                  <a:srgbClr val="7030A0"/>
                </a:solidFill>
              </a:rPr>
              <a:t>pyramid</a:t>
            </a:r>
            <a:r>
              <a:rPr lang="en-GB" sz="2200" dirty="0"/>
              <a:t> on a distant planet inspired by Earth’s ancient land of </a:t>
            </a:r>
            <a:r>
              <a:rPr lang="en-GB" sz="2200" b="1" u="sng" dirty="0">
                <a:solidFill>
                  <a:srgbClr val="7030A0"/>
                </a:solidFill>
              </a:rPr>
              <a:t>Egypt</a:t>
            </a:r>
            <a:r>
              <a:rPr lang="en-GB" sz="2200" dirty="0"/>
              <a:t>. “The </a:t>
            </a:r>
            <a:r>
              <a:rPr lang="en-GB" sz="2200" b="1" u="sng" dirty="0">
                <a:solidFill>
                  <a:srgbClr val="7030A0"/>
                </a:solidFill>
              </a:rPr>
              <a:t>pyramid</a:t>
            </a:r>
            <a:r>
              <a:rPr lang="en-GB" sz="2200" dirty="0"/>
              <a:t> holds a glowing </a:t>
            </a:r>
            <a:r>
              <a:rPr lang="en-GB" sz="2200" b="1" u="sng" dirty="0">
                <a:solidFill>
                  <a:srgbClr val="7030A0"/>
                </a:solidFill>
              </a:rPr>
              <a:t>crystal</a:t>
            </a:r>
            <a:r>
              <a:rPr lang="en-GB" sz="2200" dirty="0"/>
              <a:t>, but it’s protected by puzzles and traps,” the message read.</a:t>
            </a:r>
          </a:p>
          <a:p>
            <a:pPr marL="0" indent="0">
              <a:buNone/>
            </a:pPr>
            <a:r>
              <a:rPr lang="en-GB" sz="2200" dirty="0"/>
              <a:t>“This sounds like a great </a:t>
            </a:r>
            <a:r>
              <a:rPr lang="en-GB" sz="2200" b="1" u="sng" dirty="0">
                <a:solidFill>
                  <a:srgbClr val="7030A0"/>
                </a:solidFill>
              </a:rPr>
              <a:t>mystery</a:t>
            </a:r>
            <a:r>
              <a:rPr lang="en-GB" sz="2200" dirty="0"/>
              <a:t> to solve!” Emile exclaimed.</a:t>
            </a:r>
          </a:p>
          <a:p>
            <a:pPr marL="0" indent="0">
              <a:buNone/>
            </a:pPr>
            <a:r>
              <a:rPr lang="en-GB" sz="2200" dirty="0"/>
              <a:t>When they landed, the air felt thin. “The </a:t>
            </a:r>
            <a:r>
              <a:rPr lang="en-GB" sz="2200" b="1" u="sng" dirty="0">
                <a:solidFill>
                  <a:srgbClr val="7030A0"/>
                </a:solidFill>
              </a:rPr>
              <a:t>oxygen</a:t>
            </a:r>
            <a:r>
              <a:rPr lang="en-GB" sz="2200" dirty="0"/>
              <a:t> levels here are low,” Aimee said, adjusting her internal </a:t>
            </a:r>
            <a:r>
              <a:rPr lang="en-GB" sz="2200" b="1" u="sng" dirty="0">
                <a:solidFill>
                  <a:srgbClr val="7030A0"/>
                </a:solidFill>
              </a:rPr>
              <a:t>system</a:t>
            </a:r>
            <a:r>
              <a:rPr lang="en-GB" sz="2200" dirty="0"/>
              <a:t> to help Emile breathe more easily. In the distance, they saw the towering </a:t>
            </a:r>
            <a:r>
              <a:rPr lang="en-GB" sz="2200" b="1" u="sng" dirty="0">
                <a:solidFill>
                  <a:srgbClr val="7030A0"/>
                </a:solidFill>
              </a:rPr>
              <a:t>pyramid</a:t>
            </a:r>
            <a:r>
              <a:rPr lang="en-GB" sz="2200" dirty="0"/>
              <a:t>, its sides covered in strange </a:t>
            </a:r>
            <a:r>
              <a:rPr lang="en-GB" sz="2200" b="1" u="sng" dirty="0">
                <a:solidFill>
                  <a:srgbClr val="7030A0"/>
                </a:solidFill>
              </a:rPr>
              <a:t>symbols</a:t>
            </a:r>
            <a:r>
              <a:rPr lang="en-GB" sz="2200" dirty="0"/>
              <a:t>.</a:t>
            </a:r>
          </a:p>
          <a:p>
            <a:pPr marL="0" indent="0">
              <a:buNone/>
            </a:pPr>
            <a:r>
              <a:rPr lang="en-GB" sz="2200" dirty="0"/>
              <a:t>Inside the </a:t>
            </a:r>
            <a:r>
              <a:rPr lang="en-GB" sz="2200" b="1" u="sng" dirty="0">
                <a:solidFill>
                  <a:srgbClr val="7030A0"/>
                </a:solidFill>
              </a:rPr>
              <a:t>pyramid</a:t>
            </a:r>
            <a:r>
              <a:rPr lang="en-GB" sz="2200" dirty="0"/>
              <a:t>, they found a series of challenges. The first room required </a:t>
            </a:r>
            <a:r>
              <a:rPr lang="en-GB" sz="2200" b="1" u="sng" dirty="0">
                <a:solidFill>
                  <a:srgbClr val="7030A0"/>
                </a:solidFill>
              </a:rPr>
              <a:t>physical</a:t>
            </a:r>
            <a:r>
              <a:rPr lang="en-GB" sz="2200" dirty="0"/>
              <a:t> strength to push a giant stone aside. “It’s like a </a:t>
            </a:r>
            <a:r>
              <a:rPr lang="en-GB" sz="2200" b="1" u="sng" dirty="0">
                <a:solidFill>
                  <a:srgbClr val="7030A0"/>
                </a:solidFill>
              </a:rPr>
              <a:t>gym</a:t>
            </a:r>
            <a:r>
              <a:rPr lang="en-GB" sz="2200" dirty="0"/>
              <a:t> in here!” Emile joked, using all his muscles to move the stone.</a:t>
            </a:r>
          </a:p>
          <a:p>
            <a:pPr marL="0" indent="0">
              <a:buNone/>
            </a:pPr>
            <a:r>
              <a:rPr lang="en-GB" sz="2200" dirty="0"/>
              <a:t>The next room tested their knowledge of physics. A beam of light shone on the walls, and they had to angle mirrors to direct it toward a hidden crystal. “This system is genius!” Aimee said as they worked together to solve the puzzle.</a:t>
            </a:r>
          </a:p>
          <a:p>
            <a:pPr marL="0" indent="0">
              <a:buNone/>
            </a:pPr>
            <a:r>
              <a:rPr lang="en-GB" sz="2200" dirty="0"/>
              <a:t>Finally, they reached the heart of the pyramid, where a glowing crystal floated above a pedestal. “It’s beautiful!” Emile said, his antennas twitching with excitement. “This must be the treasure from the myth!”</a:t>
            </a:r>
          </a:p>
        </p:txBody>
      </p:sp>
    </p:spTree>
    <p:extLst>
      <p:ext uri="{BB962C8B-B14F-4D97-AF65-F5344CB8AC3E}">
        <p14:creationId xmlns:p14="http://schemas.microsoft.com/office/powerpoint/2010/main" val="3390409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3E671-7F20-754D-DA4A-150C961A6A49}"/>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ED371648-2DF7-8CC1-6E26-712B4843E9B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7161A44C-268D-6FBD-C281-BA8FB37E5C6E}"/>
              </a:ext>
            </a:extLst>
          </p:cNvPr>
          <p:cNvSpPr txBox="1">
            <a:spLocks/>
          </p:cNvSpPr>
          <p:nvPr/>
        </p:nvSpPr>
        <p:spPr>
          <a:xfrm>
            <a:off x="204485" y="132063"/>
            <a:ext cx="11783027" cy="513396"/>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/i/ sound spelt &lt;y&gt;?</a:t>
            </a:r>
            <a:endParaRPr lang="en-US" sz="20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FA9AD49F-CB00-962F-CE94-BEE9DA0B150C}"/>
              </a:ext>
            </a:extLst>
          </p:cNvPr>
          <p:cNvSpPr>
            <a:spLocks noGrp="1"/>
          </p:cNvSpPr>
          <p:nvPr>
            <p:ph idx="1"/>
          </p:nvPr>
        </p:nvSpPr>
        <p:spPr>
          <a:xfrm>
            <a:off x="204485" y="775809"/>
            <a:ext cx="11783027" cy="583141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Planet Zog, Emile the alien and his robotic friend, Aimee, were fascinated by ancient </a:t>
            </a:r>
            <a:r>
              <a:rPr lang="en-GB" sz="2200" b="1" u="sng" dirty="0">
                <a:solidFill>
                  <a:srgbClr val="7030A0"/>
                </a:solidFill>
              </a:rPr>
              <a:t>myths</a:t>
            </a:r>
            <a:r>
              <a:rPr lang="en-GB" sz="2200" dirty="0"/>
              <a:t> of the galaxy. One day, they received a message about a </a:t>
            </a:r>
            <a:r>
              <a:rPr lang="en-GB" sz="2200" b="1" u="sng" dirty="0">
                <a:solidFill>
                  <a:srgbClr val="7030A0"/>
                </a:solidFill>
              </a:rPr>
              <a:t>mysterious</a:t>
            </a:r>
            <a:r>
              <a:rPr lang="en-GB" sz="2200" dirty="0"/>
              <a:t> </a:t>
            </a:r>
            <a:r>
              <a:rPr lang="en-GB" sz="2200" b="1" u="sng" dirty="0">
                <a:solidFill>
                  <a:srgbClr val="7030A0"/>
                </a:solidFill>
              </a:rPr>
              <a:t>pyramid</a:t>
            </a:r>
            <a:r>
              <a:rPr lang="en-GB" sz="2200" dirty="0"/>
              <a:t> on a distant planet inspired by Earth’s ancient land of </a:t>
            </a:r>
            <a:r>
              <a:rPr lang="en-GB" sz="2200" b="1" u="sng" dirty="0">
                <a:solidFill>
                  <a:srgbClr val="7030A0"/>
                </a:solidFill>
              </a:rPr>
              <a:t>Egypt</a:t>
            </a:r>
            <a:r>
              <a:rPr lang="en-GB" sz="2200" dirty="0"/>
              <a:t>. “The </a:t>
            </a:r>
            <a:r>
              <a:rPr lang="en-GB" sz="2200" b="1" u="sng" dirty="0">
                <a:solidFill>
                  <a:srgbClr val="7030A0"/>
                </a:solidFill>
              </a:rPr>
              <a:t>pyramid</a:t>
            </a:r>
            <a:r>
              <a:rPr lang="en-GB" sz="2200" dirty="0"/>
              <a:t> holds a glowing </a:t>
            </a:r>
            <a:r>
              <a:rPr lang="en-GB" sz="2200" b="1" u="sng" dirty="0">
                <a:solidFill>
                  <a:srgbClr val="7030A0"/>
                </a:solidFill>
              </a:rPr>
              <a:t>crystal</a:t>
            </a:r>
            <a:r>
              <a:rPr lang="en-GB" sz="2200" dirty="0"/>
              <a:t>, but it’s protected by puzzles and traps,” the message read.</a:t>
            </a:r>
          </a:p>
          <a:p>
            <a:pPr marL="0" indent="0">
              <a:buNone/>
            </a:pPr>
            <a:r>
              <a:rPr lang="en-GB" sz="2200" dirty="0"/>
              <a:t>“This sounds like a great </a:t>
            </a:r>
            <a:r>
              <a:rPr lang="en-GB" sz="2200" b="1" u="sng" dirty="0">
                <a:solidFill>
                  <a:srgbClr val="7030A0"/>
                </a:solidFill>
              </a:rPr>
              <a:t>mystery</a:t>
            </a:r>
            <a:r>
              <a:rPr lang="en-GB" sz="2200" dirty="0"/>
              <a:t> to solve!” Emile exclaimed.</a:t>
            </a:r>
          </a:p>
          <a:p>
            <a:pPr marL="0" indent="0">
              <a:buNone/>
            </a:pPr>
            <a:r>
              <a:rPr lang="en-GB" sz="2200" dirty="0"/>
              <a:t>When they landed, the air felt thin. “The </a:t>
            </a:r>
            <a:r>
              <a:rPr lang="en-GB" sz="2200" b="1" u="sng" dirty="0">
                <a:solidFill>
                  <a:srgbClr val="7030A0"/>
                </a:solidFill>
              </a:rPr>
              <a:t>oxygen</a:t>
            </a:r>
            <a:r>
              <a:rPr lang="en-GB" sz="2200" dirty="0"/>
              <a:t> levels here are low,” Aimee said, adjusting her internal </a:t>
            </a:r>
            <a:r>
              <a:rPr lang="en-GB" sz="2200" b="1" u="sng" dirty="0">
                <a:solidFill>
                  <a:srgbClr val="7030A0"/>
                </a:solidFill>
              </a:rPr>
              <a:t>system</a:t>
            </a:r>
            <a:r>
              <a:rPr lang="en-GB" sz="2200" dirty="0"/>
              <a:t> to help Emile breathe more easily. In the distance, they saw the towering </a:t>
            </a:r>
            <a:r>
              <a:rPr lang="en-GB" sz="2200" b="1" u="sng" dirty="0">
                <a:solidFill>
                  <a:srgbClr val="7030A0"/>
                </a:solidFill>
              </a:rPr>
              <a:t>pyramid</a:t>
            </a:r>
            <a:r>
              <a:rPr lang="en-GB" sz="2200" dirty="0"/>
              <a:t>, its sides covered in strange </a:t>
            </a:r>
            <a:r>
              <a:rPr lang="en-GB" sz="2200" b="1" u="sng" dirty="0">
                <a:solidFill>
                  <a:srgbClr val="7030A0"/>
                </a:solidFill>
              </a:rPr>
              <a:t>symbols</a:t>
            </a:r>
            <a:r>
              <a:rPr lang="en-GB" sz="2200" dirty="0"/>
              <a:t>.</a:t>
            </a:r>
          </a:p>
          <a:p>
            <a:pPr marL="0" indent="0">
              <a:buNone/>
            </a:pPr>
            <a:r>
              <a:rPr lang="en-GB" sz="2200" dirty="0"/>
              <a:t>Inside the </a:t>
            </a:r>
            <a:r>
              <a:rPr lang="en-GB" sz="2200" b="1" u="sng" dirty="0">
                <a:solidFill>
                  <a:srgbClr val="7030A0"/>
                </a:solidFill>
              </a:rPr>
              <a:t>pyramid</a:t>
            </a:r>
            <a:r>
              <a:rPr lang="en-GB" sz="2200" dirty="0"/>
              <a:t>, they found a series of challenges. The first room required </a:t>
            </a:r>
            <a:r>
              <a:rPr lang="en-GB" sz="2200" b="1" u="sng" dirty="0">
                <a:solidFill>
                  <a:srgbClr val="7030A0"/>
                </a:solidFill>
              </a:rPr>
              <a:t>physical</a:t>
            </a:r>
            <a:r>
              <a:rPr lang="en-GB" sz="2200" dirty="0"/>
              <a:t> strength to push a giant stone aside. “It’s like a </a:t>
            </a:r>
            <a:r>
              <a:rPr lang="en-GB" sz="2200" b="1" u="sng" dirty="0">
                <a:solidFill>
                  <a:srgbClr val="7030A0"/>
                </a:solidFill>
              </a:rPr>
              <a:t>gym</a:t>
            </a:r>
            <a:r>
              <a:rPr lang="en-GB" sz="2200" dirty="0"/>
              <a:t> in here!” Emile joked, using all his muscles to move the stone.</a:t>
            </a:r>
          </a:p>
          <a:p>
            <a:pPr marL="0" indent="0">
              <a:buNone/>
            </a:pPr>
            <a:r>
              <a:rPr lang="en-GB" sz="2200" dirty="0"/>
              <a:t>The next room tested their knowledge of </a:t>
            </a:r>
            <a:r>
              <a:rPr lang="en-GB" sz="2200" b="1" u="sng" dirty="0">
                <a:solidFill>
                  <a:srgbClr val="7030A0"/>
                </a:solidFill>
              </a:rPr>
              <a:t>physics</a:t>
            </a:r>
            <a:r>
              <a:rPr lang="en-GB" sz="2200" dirty="0"/>
              <a:t>. A beam of light shone on the walls, and they had to angle mirrors to direct it toward a hidden </a:t>
            </a:r>
            <a:r>
              <a:rPr lang="en-GB" sz="2200" b="1" u="sng" dirty="0">
                <a:solidFill>
                  <a:srgbClr val="7030A0"/>
                </a:solidFill>
              </a:rPr>
              <a:t>crystal</a:t>
            </a:r>
            <a:r>
              <a:rPr lang="en-GB" sz="2200" dirty="0"/>
              <a:t>. “This </a:t>
            </a:r>
            <a:r>
              <a:rPr lang="en-GB" sz="2200" b="1" u="sng" dirty="0">
                <a:solidFill>
                  <a:srgbClr val="7030A0"/>
                </a:solidFill>
              </a:rPr>
              <a:t>system</a:t>
            </a:r>
            <a:r>
              <a:rPr lang="en-GB" sz="2200" dirty="0"/>
              <a:t> is genius!” Aimee said as they worked together to solve the puzzle.</a:t>
            </a:r>
          </a:p>
          <a:p>
            <a:pPr marL="0" indent="0">
              <a:buNone/>
            </a:pPr>
            <a:r>
              <a:rPr lang="en-GB" sz="2200" dirty="0"/>
              <a:t>Finally, they reached the heart of the pyramid, where a glowing crystal floated above a pedestal. “It’s beautiful!” Emile said, his antennas twitching with excitement. “This must be the treasure from the myth!”</a:t>
            </a:r>
          </a:p>
        </p:txBody>
      </p:sp>
    </p:spTree>
    <p:extLst>
      <p:ext uri="{BB962C8B-B14F-4D97-AF65-F5344CB8AC3E}">
        <p14:creationId xmlns:p14="http://schemas.microsoft.com/office/powerpoint/2010/main" val="3911525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26909-02DF-0F45-4F58-BE324FCDB224}"/>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C96F27F8-9FA9-B83D-42CD-E0CCC87411C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AC619FC7-A7A4-5A08-93D5-2E6830E980BD}"/>
              </a:ext>
            </a:extLst>
          </p:cNvPr>
          <p:cNvSpPr txBox="1">
            <a:spLocks/>
          </p:cNvSpPr>
          <p:nvPr/>
        </p:nvSpPr>
        <p:spPr>
          <a:xfrm>
            <a:off x="204485" y="132063"/>
            <a:ext cx="11783027" cy="513396"/>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/i/ sound spelt &lt;y&gt;?</a:t>
            </a:r>
            <a:endParaRPr lang="en-US" sz="20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1DB9C735-AB60-D3CE-53A8-2C7A8D941455}"/>
              </a:ext>
            </a:extLst>
          </p:cNvPr>
          <p:cNvSpPr>
            <a:spLocks noGrp="1"/>
          </p:cNvSpPr>
          <p:nvPr>
            <p:ph idx="1"/>
          </p:nvPr>
        </p:nvSpPr>
        <p:spPr>
          <a:xfrm>
            <a:off x="204485" y="775809"/>
            <a:ext cx="11783027" cy="583141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Planet Zog, Emile the alien and his robotic friend, Aimee, were fascinated by ancient </a:t>
            </a:r>
            <a:r>
              <a:rPr lang="en-GB" sz="2200" b="1" u="sng" dirty="0">
                <a:solidFill>
                  <a:srgbClr val="7030A0"/>
                </a:solidFill>
              </a:rPr>
              <a:t>myths</a:t>
            </a:r>
            <a:r>
              <a:rPr lang="en-GB" sz="2200" dirty="0"/>
              <a:t> of the galaxy. One day, they received a message about a </a:t>
            </a:r>
            <a:r>
              <a:rPr lang="en-GB" sz="2200" b="1" u="sng" dirty="0">
                <a:solidFill>
                  <a:srgbClr val="7030A0"/>
                </a:solidFill>
              </a:rPr>
              <a:t>mysterious</a:t>
            </a:r>
            <a:r>
              <a:rPr lang="en-GB" sz="2200" dirty="0"/>
              <a:t> </a:t>
            </a:r>
            <a:r>
              <a:rPr lang="en-GB" sz="2200" b="1" u="sng" dirty="0">
                <a:solidFill>
                  <a:srgbClr val="7030A0"/>
                </a:solidFill>
              </a:rPr>
              <a:t>pyramid</a:t>
            </a:r>
            <a:r>
              <a:rPr lang="en-GB" sz="2200" dirty="0"/>
              <a:t> on a distant planet inspired by Earth’s ancient land of </a:t>
            </a:r>
            <a:r>
              <a:rPr lang="en-GB" sz="2200" b="1" u="sng" dirty="0">
                <a:solidFill>
                  <a:srgbClr val="7030A0"/>
                </a:solidFill>
              </a:rPr>
              <a:t>Egypt</a:t>
            </a:r>
            <a:r>
              <a:rPr lang="en-GB" sz="2200" dirty="0"/>
              <a:t>. “The </a:t>
            </a:r>
            <a:r>
              <a:rPr lang="en-GB" sz="2200" b="1" u="sng" dirty="0">
                <a:solidFill>
                  <a:srgbClr val="7030A0"/>
                </a:solidFill>
              </a:rPr>
              <a:t>pyramid</a:t>
            </a:r>
            <a:r>
              <a:rPr lang="en-GB" sz="2200" dirty="0"/>
              <a:t> holds a glowing </a:t>
            </a:r>
            <a:r>
              <a:rPr lang="en-GB" sz="2200" b="1" u="sng" dirty="0">
                <a:solidFill>
                  <a:srgbClr val="7030A0"/>
                </a:solidFill>
              </a:rPr>
              <a:t>crystal</a:t>
            </a:r>
            <a:r>
              <a:rPr lang="en-GB" sz="2200" dirty="0"/>
              <a:t>, but it’s protected by puzzles and traps,” the message read.</a:t>
            </a:r>
          </a:p>
          <a:p>
            <a:pPr marL="0" indent="0">
              <a:buNone/>
            </a:pPr>
            <a:r>
              <a:rPr lang="en-GB" sz="2200" dirty="0"/>
              <a:t>“This sounds like a great </a:t>
            </a:r>
            <a:r>
              <a:rPr lang="en-GB" sz="2200" b="1" u="sng" dirty="0">
                <a:solidFill>
                  <a:srgbClr val="7030A0"/>
                </a:solidFill>
              </a:rPr>
              <a:t>mystery</a:t>
            </a:r>
            <a:r>
              <a:rPr lang="en-GB" sz="2200" dirty="0"/>
              <a:t> to solve!” Emile exclaimed.</a:t>
            </a:r>
          </a:p>
          <a:p>
            <a:pPr marL="0" indent="0">
              <a:buNone/>
            </a:pPr>
            <a:r>
              <a:rPr lang="en-GB" sz="2200" dirty="0"/>
              <a:t>When they landed, the air felt thin. “The </a:t>
            </a:r>
            <a:r>
              <a:rPr lang="en-GB" sz="2200" b="1" u="sng" dirty="0">
                <a:solidFill>
                  <a:srgbClr val="7030A0"/>
                </a:solidFill>
              </a:rPr>
              <a:t>oxygen</a:t>
            </a:r>
            <a:r>
              <a:rPr lang="en-GB" sz="2200" dirty="0"/>
              <a:t> levels here are low,” Aimee said, adjusting her internal </a:t>
            </a:r>
            <a:r>
              <a:rPr lang="en-GB" sz="2200" b="1" u="sng" dirty="0">
                <a:solidFill>
                  <a:srgbClr val="7030A0"/>
                </a:solidFill>
              </a:rPr>
              <a:t>system</a:t>
            </a:r>
            <a:r>
              <a:rPr lang="en-GB" sz="2200" dirty="0"/>
              <a:t> to help Emile breathe more easily. In the distance, they saw the towering </a:t>
            </a:r>
            <a:r>
              <a:rPr lang="en-GB" sz="2200" b="1" u="sng" dirty="0">
                <a:solidFill>
                  <a:srgbClr val="7030A0"/>
                </a:solidFill>
              </a:rPr>
              <a:t>pyramid</a:t>
            </a:r>
            <a:r>
              <a:rPr lang="en-GB" sz="2200" dirty="0"/>
              <a:t>, its sides covered in strange </a:t>
            </a:r>
            <a:r>
              <a:rPr lang="en-GB" sz="2200" b="1" u="sng" dirty="0">
                <a:solidFill>
                  <a:srgbClr val="7030A0"/>
                </a:solidFill>
              </a:rPr>
              <a:t>symbols</a:t>
            </a:r>
            <a:r>
              <a:rPr lang="en-GB" sz="2200" dirty="0"/>
              <a:t>.</a:t>
            </a:r>
          </a:p>
          <a:p>
            <a:pPr marL="0" indent="0">
              <a:buNone/>
            </a:pPr>
            <a:r>
              <a:rPr lang="en-GB" sz="2200" dirty="0"/>
              <a:t>Inside the </a:t>
            </a:r>
            <a:r>
              <a:rPr lang="en-GB" sz="2200" b="1" u="sng" dirty="0">
                <a:solidFill>
                  <a:srgbClr val="7030A0"/>
                </a:solidFill>
              </a:rPr>
              <a:t>pyramid</a:t>
            </a:r>
            <a:r>
              <a:rPr lang="en-GB" sz="2200" dirty="0"/>
              <a:t>, they found a series of challenges. The first room required </a:t>
            </a:r>
            <a:r>
              <a:rPr lang="en-GB" sz="2200" b="1" u="sng" dirty="0">
                <a:solidFill>
                  <a:srgbClr val="7030A0"/>
                </a:solidFill>
              </a:rPr>
              <a:t>physical</a:t>
            </a:r>
            <a:r>
              <a:rPr lang="en-GB" sz="2200" dirty="0"/>
              <a:t> strength to push a giant stone aside. “It’s like a </a:t>
            </a:r>
            <a:r>
              <a:rPr lang="en-GB" sz="2200" b="1" u="sng" dirty="0">
                <a:solidFill>
                  <a:srgbClr val="7030A0"/>
                </a:solidFill>
              </a:rPr>
              <a:t>gym</a:t>
            </a:r>
            <a:r>
              <a:rPr lang="en-GB" sz="2200" dirty="0"/>
              <a:t> in here!” Emile joked, using all his muscles to move the stone.</a:t>
            </a:r>
          </a:p>
          <a:p>
            <a:pPr marL="0" indent="0">
              <a:buNone/>
            </a:pPr>
            <a:r>
              <a:rPr lang="en-GB" sz="2200" dirty="0"/>
              <a:t>The next room tested their knowledge of </a:t>
            </a:r>
            <a:r>
              <a:rPr lang="en-GB" sz="2200" b="1" u="sng" dirty="0">
                <a:solidFill>
                  <a:srgbClr val="7030A0"/>
                </a:solidFill>
              </a:rPr>
              <a:t>physics</a:t>
            </a:r>
            <a:r>
              <a:rPr lang="en-GB" sz="2200" dirty="0"/>
              <a:t>. A beam of light shone on the walls, and they had to angle mirrors to direct it toward a hidden </a:t>
            </a:r>
            <a:r>
              <a:rPr lang="en-GB" sz="2200" b="1" u="sng" dirty="0">
                <a:solidFill>
                  <a:srgbClr val="7030A0"/>
                </a:solidFill>
              </a:rPr>
              <a:t>crystal</a:t>
            </a:r>
            <a:r>
              <a:rPr lang="en-GB" sz="2200" dirty="0"/>
              <a:t>. “This </a:t>
            </a:r>
            <a:r>
              <a:rPr lang="en-GB" sz="2200" b="1" u="sng" dirty="0">
                <a:solidFill>
                  <a:srgbClr val="7030A0"/>
                </a:solidFill>
              </a:rPr>
              <a:t>system</a:t>
            </a:r>
            <a:r>
              <a:rPr lang="en-GB" sz="2200" dirty="0"/>
              <a:t> is genius!” Aimee said as they worked together to solve the puzzle.</a:t>
            </a:r>
          </a:p>
          <a:p>
            <a:pPr marL="0" indent="0">
              <a:buNone/>
            </a:pPr>
            <a:r>
              <a:rPr lang="en-GB" sz="2200" dirty="0"/>
              <a:t>Finally, they reached the heart of the </a:t>
            </a:r>
            <a:r>
              <a:rPr lang="en-GB" sz="2200" b="1" u="sng" dirty="0">
                <a:solidFill>
                  <a:srgbClr val="7030A0"/>
                </a:solidFill>
              </a:rPr>
              <a:t>pyramid</a:t>
            </a:r>
            <a:r>
              <a:rPr lang="en-GB" sz="2200" dirty="0"/>
              <a:t>, where a glowing </a:t>
            </a:r>
            <a:r>
              <a:rPr lang="en-GB" sz="2200" b="1" u="sng" dirty="0">
                <a:solidFill>
                  <a:srgbClr val="7030A0"/>
                </a:solidFill>
              </a:rPr>
              <a:t>crystal</a:t>
            </a:r>
            <a:r>
              <a:rPr lang="en-GB" sz="2200" dirty="0"/>
              <a:t> floated above a pedestal. “It’s beautiful!” Emile said, his antennas twitching with excitement. “This must be the treasure from the </a:t>
            </a:r>
            <a:r>
              <a:rPr lang="en-GB" sz="2200" b="1" u="sng" dirty="0">
                <a:solidFill>
                  <a:srgbClr val="7030A0"/>
                </a:solidFill>
              </a:rPr>
              <a:t>myth</a:t>
            </a:r>
            <a:r>
              <a:rPr lang="en-GB" sz="2200" dirty="0"/>
              <a:t>!”</a:t>
            </a:r>
          </a:p>
        </p:txBody>
      </p:sp>
    </p:spTree>
    <p:extLst>
      <p:ext uri="{BB962C8B-B14F-4D97-AF65-F5344CB8AC3E}">
        <p14:creationId xmlns:p14="http://schemas.microsoft.com/office/powerpoint/2010/main" val="22751086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E8313-2CA5-26FE-F868-343A7BF9BDA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A2EC9423-3912-2502-BE2C-F4E8A256A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2A767535-8233-FE98-B6E3-A2C3A980F30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B9B62CFE-AF2C-1EE9-B950-5C462A57CE8A}"/>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3F83C38F-E514-AD43-5C82-55231C515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A19D85F-42E5-5756-D3F0-EA2CF6B4218A}"/>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They found themselves in a place filled with gigantic piramids that sparkled with colourful cristals. </a:t>
            </a:r>
          </a:p>
        </p:txBody>
      </p:sp>
      <p:cxnSp>
        <p:nvCxnSpPr>
          <p:cNvPr id="9" name="Straight Connector 8">
            <a:extLst>
              <a:ext uri="{FF2B5EF4-FFF2-40B4-BE49-F238E27FC236}">
                <a16:creationId xmlns:a16="http://schemas.microsoft.com/office/drawing/2014/main" id="{1C14940E-2BB1-3A30-E74C-66C11A305CF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A49BD6-1A52-1ECE-E50A-947D5DF34863}"/>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BDBE86-4404-80C7-A688-DC09738B93E5}"/>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They found themselves in a place filled with gigantic pyramids that sparkled with colourful crystals. </a:t>
            </a:r>
          </a:p>
        </p:txBody>
      </p:sp>
      <p:sp>
        <p:nvSpPr>
          <p:cNvPr id="3" name="TextBox 2">
            <a:extLst>
              <a:ext uri="{FF2B5EF4-FFF2-40B4-BE49-F238E27FC236}">
                <a16:creationId xmlns:a16="http://schemas.microsoft.com/office/drawing/2014/main" id="{89F39AFE-6CAB-AAF5-B474-BB19417B619E}"/>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They found themselves in a place filled with gigantic </a:t>
            </a:r>
            <a:r>
              <a:rPr lang="en-GB" sz="3200" u="sng" dirty="0">
                <a:solidFill>
                  <a:schemeClr val="accent6">
                    <a:lumMod val="50000"/>
                  </a:schemeClr>
                </a:solidFill>
              </a:rPr>
              <a:t>pyramids</a:t>
            </a:r>
            <a:r>
              <a:rPr lang="en-GB" sz="3200" dirty="0">
                <a:solidFill>
                  <a:schemeClr val="bg1"/>
                </a:solidFill>
              </a:rPr>
              <a:t> that sparkled with colourful </a:t>
            </a:r>
            <a:r>
              <a:rPr lang="en-GB" sz="3200" u="sng" dirty="0">
                <a:solidFill>
                  <a:schemeClr val="accent6">
                    <a:lumMod val="50000"/>
                  </a:schemeClr>
                </a:solidFill>
              </a:rPr>
              <a:t>crystals</a:t>
            </a:r>
            <a:r>
              <a:rPr lang="en-GB" sz="3200" dirty="0">
                <a:solidFill>
                  <a:schemeClr val="bg1"/>
                </a:solidFill>
              </a:rPr>
              <a:t>. </a:t>
            </a:r>
          </a:p>
        </p:txBody>
      </p:sp>
    </p:spTree>
    <p:extLst>
      <p:ext uri="{BB962C8B-B14F-4D97-AF65-F5344CB8AC3E}">
        <p14:creationId xmlns:p14="http://schemas.microsoft.com/office/powerpoint/2010/main" val="155862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E4470-DF92-9302-28F7-30C1D5081ED4}"/>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C985B2DB-590D-A022-4FB6-E75FEB2383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8BDC7FC9-B939-FE41-2813-A1E4ED2FCCA1}"/>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a:t>
            </a:r>
          </a:p>
        </p:txBody>
      </p:sp>
      <p:sp>
        <p:nvSpPr>
          <p:cNvPr id="32" name="Rectangle: Rounded Corners 31">
            <a:extLst>
              <a:ext uri="{FF2B5EF4-FFF2-40B4-BE49-F238E27FC236}">
                <a16:creationId xmlns:a16="http://schemas.microsoft.com/office/drawing/2014/main" id="{4116BCB7-CEB0-6250-BA41-7C3BB1BB3E91}"/>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808DEF20-353A-3F1D-1DB5-5E505F1AF1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2EBB2E91-4D3C-2BF2-A36D-DD6AD760A0F2}"/>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Aimee nodded, "Indeed, Emile! These piramids are like simbols of a long-lost civilization."</a:t>
            </a:r>
          </a:p>
        </p:txBody>
      </p:sp>
      <p:cxnSp>
        <p:nvCxnSpPr>
          <p:cNvPr id="9" name="Straight Connector 8">
            <a:extLst>
              <a:ext uri="{FF2B5EF4-FFF2-40B4-BE49-F238E27FC236}">
                <a16:creationId xmlns:a16="http://schemas.microsoft.com/office/drawing/2014/main" id="{FECC8C22-C4FB-C601-6F6E-67BE6322E85F}"/>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D9799A7-2DA1-6AB2-0AAD-E6C566D0D139}"/>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EDE903C-C37A-37C9-9862-08A759883263}"/>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Aimee nodded, "Indeed, Emile! These pyramids are like symbols of a long-lost civilization."</a:t>
            </a:r>
          </a:p>
        </p:txBody>
      </p:sp>
      <p:sp>
        <p:nvSpPr>
          <p:cNvPr id="3" name="TextBox 2">
            <a:extLst>
              <a:ext uri="{FF2B5EF4-FFF2-40B4-BE49-F238E27FC236}">
                <a16:creationId xmlns:a16="http://schemas.microsoft.com/office/drawing/2014/main" id="{CA7FC274-5F75-710B-CDC6-D1CB5DC1C6BA}"/>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Aimee nodded, "Indeed, Emile! These </a:t>
            </a:r>
            <a:r>
              <a:rPr lang="en-GB" sz="3200" u="sng" dirty="0">
                <a:solidFill>
                  <a:schemeClr val="accent6">
                    <a:lumMod val="50000"/>
                  </a:schemeClr>
                </a:solidFill>
              </a:rPr>
              <a:t>pyramids</a:t>
            </a:r>
            <a:r>
              <a:rPr lang="en-GB" sz="3200" dirty="0">
                <a:solidFill>
                  <a:schemeClr val="bg1"/>
                </a:solidFill>
              </a:rPr>
              <a:t> are like </a:t>
            </a:r>
            <a:r>
              <a:rPr lang="en-GB" sz="3200" u="sng" dirty="0">
                <a:solidFill>
                  <a:schemeClr val="accent6">
                    <a:lumMod val="50000"/>
                  </a:schemeClr>
                </a:solidFill>
              </a:rPr>
              <a:t>symbols</a:t>
            </a:r>
            <a:r>
              <a:rPr lang="en-GB" sz="3200" dirty="0">
                <a:solidFill>
                  <a:schemeClr val="bg1"/>
                </a:solidFill>
              </a:rPr>
              <a:t> of a long-lost civilization."</a:t>
            </a:r>
          </a:p>
        </p:txBody>
      </p:sp>
    </p:spTree>
    <p:extLst>
      <p:ext uri="{BB962C8B-B14F-4D97-AF65-F5344CB8AC3E}">
        <p14:creationId xmlns:p14="http://schemas.microsoft.com/office/powerpoint/2010/main" val="1132019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Scrambler has stolen some letters!</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__st_</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300" dirty="0">
                <a:solidFill>
                  <a:schemeClr val="bg1"/>
                </a:solidFill>
                <a:latin typeface="Andika"/>
                <a:ea typeface="Andika"/>
                <a:cs typeface="Andika"/>
              </a:rPr>
              <a:t>2. ___mid</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__m</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__th</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59356" y="5895238"/>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2547938" cy="3044547"/>
          </a:xfrm>
          <a:prstGeom prst="roundRect">
            <a:avLst/>
          </a:prstGeom>
          <a:solidFill>
            <a:schemeClr val="bg1">
              <a:lumMod val="95000"/>
            </a:schemeClr>
          </a:solidFill>
        </p:spPr>
        <p:txBody>
          <a:bodyPr wrap="square" rtlCol="0">
            <a:spAutoFit/>
          </a:bodyPr>
          <a:lstStyle/>
          <a:p>
            <a:pPr algn="ctr"/>
            <a:r>
              <a:rPr lang="en-GB" sz="4400" dirty="0"/>
              <a:t>myth </a:t>
            </a:r>
          </a:p>
          <a:p>
            <a:pPr algn="ctr"/>
            <a:r>
              <a:rPr lang="en-GB" sz="4400" dirty="0"/>
              <a:t>pyramid </a:t>
            </a:r>
          </a:p>
          <a:p>
            <a:pPr algn="ctr"/>
            <a:r>
              <a:rPr lang="en-GB" sz="4400" dirty="0"/>
              <a:t>mystery </a:t>
            </a:r>
          </a:p>
          <a:p>
            <a:pPr algn="ctr"/>
            <a:r>
              <a:rPr lang="en-GB" sz="4400" dirty="0"/>
              <a:t>gym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59356" y="5895238"/>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659356" y="5895238"/>
            <a:ext cx="2113551" cy="408623"/>
          </a:xfrm>
          <a:prstGeom prst="roundRect">
            <a:avLst/>
          </a:prstGeom>
          <a:solidFill>
            <a:srgbClr val="FFC000"/>
          </a:solidFill>
          <a:ln w="28575">
            <a:solidFill>
              <a:schemeClr val="bg1"/>
            </a:solidFill>
          </a:ln>
        </p:spPr>
        <p:txBody>
          <a:bodyPr wrap="square" rtlCol="0">
            <a:spAutoFit/>
          </a:bodyPr>
          <a:lstStyle/>
          <a:p>
            <a:pPr algn="ctr"/>
            <a:r>
              <a:rPr lang="en-GB" dirty="0">
                <a:solidFill>
                  <a:schemeClr val="bg1"/>
                </a:solidFill>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659356" y="5895238"/>
            <a:ext cx="2113551" cy="408623"/>
          </a:xfrm>
          <a:prstGeom prst="roundRect">
            <a:avLst/>
          </a:prstGeom>
          <a:solidFill>
            <a:srgbClr val="00B050"/>
          </a:solidFill>
          <a:ln w="28575">
            <a:solidFill>
              <a:schemeClr val="bg1"/>
            </a:solidFill>
          </a:ln>
        </p:spPr>
        <p:txBody>
          <a:bodyPr wrap="square" rtlCol="0">
            <a:spAutoFit/>
          </a:bodyPr>
          <a:lstStyle/>
          <a:p>
            <a:pPr algn="ctr"/>
            <a:r>
              <a:rPr lang="en-GB" dirty="0">
                <a:solidFill>
                  <a:schemeClr val="bg1"/>
                </a:solidFill>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659356" y="5895238"/>
            <a:ext cx="2113551" cy="408623"/>
          </a:xfrm>
          <a:prstGeom prst="roundRect">
            <a:avLst/>
          </a:prstGeom>
          <a:solidFill>
            <a:srgbClr val="7030A0"/>
          </a:solidFill>
          <a:ln w="28575">
            <a:solidFill>
              <a:schemeClr val="bg1"/>
            </a:solidFill>
          </a:ln>
        </p:spPr>
        <p:txBody>
          <a:bodyPr wrap="square" rtlCol="0">
            <a:spAutoFit/>
          </a:bodyPr>
          <a:lstStyle/>
          <a:p>
            <a:pPr algn="ctr"/>
            <a:r>
              <a:rPr lang="en-GB" dirty="0">
                <a:solidFill>
                  <a:schemeClr val="bg1"/>
                </a:solidFill>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43"/>
                                        </p:tgtEl>
                                      </p:cBhvr>
                                    </p:animEffect>
                                    <p:set>
                                      <p:cBhvr>
                                        <p:cTn id="16" dur="1" fill="hold">
                                          <p:stCondLst>
                                            <p:cond delay="499"/>
                                          </p:stCondLst>
                                        </p:cTn>
                                        <p:tgtEl>
                                          <p:spTgt spid="43"/>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xit" presetSubtype="0" fill="hold" grpId="0" nodeType="withEffect">
                                  <p:stCondLst>
                                    <p:cond delay="30000"/>
                                  </p:stCondLst>
                                  <p:childTnLst>
                                    <p:animEffect transition="out" filter="fade">
                                      <p:cBhvr>
                                        <p:cTn id="21" dur="500"/>
                                        <p:tgtEl>
                                          <p:spTgt spid="42"/>
                                        </p:tgtEl>
                                      </p:cBhvr>
                                    </p:animEffect>
                                    <p:set>
                                      <p:cBhvr>
                                        <p:cTn id="22" dur="1" fill="hold">
                                          <p:stCondLst>
                                            <p:cond delay="499"/>
                                          </p:stCondLst>
                                        </p:cTn>
                                        <p:tgtEl>
                                          <p:spTgt spid="42"/>
                                        </p:tgtEl>
                                        <p:attrNameLst>
                                          <p:attrName>style.visibility</p:attrName>
                                        </p:attrNameLst>
                                      </p:cBhvr>
                                      <p:to>
                                        <p:strVal val="hidden"/>
                                      </p:to>
                                    </p:set>
                                  </p:childTnLst>
                                </p:cTn>
                              </p:par>
                            </p:childTnLst>
                          </p:cTn>
                        </p:par>
                        <p:par>
                          <p:cTn id="23" fill="hold">
                            <p:stCondLst>
                              <p:cond delay="30500"/>
                            </p:stCondLst>
                            <p:childTnLst>
                              <p:par>
                                <p:cTn id="24" presetID="10" presetClass="exit" presetSubtype="0" fill="hold" nodeType="after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a:ea typeface="Andika"/>
                <a:cs typeface="Andika"/>
              </a:rPr>
              <a:t>3. </a:t>
            </a:r>
            <a:r>
              <a:rPr lang="en-GB" sz="3100" u="sng" dirty="0">
                <a:solidFill>
                  <a:srgbClr val="FF0000"/>
                </a:solidFill>
                <a:latin typeface="Andika"/>
                <a:ea typeface="Andika"/>
                <a:cs typeface="Andika"/>
              </a:rPr>
              <a:t>my</a:t>
            </a:r>
            <a:r>
              <a:rPr lang="en-GB" sz="3100" dirty="0">
                <a:solidFill>
                  <a:schemeClr val="bg1"/>
                </a:solidFill>
                <a:latin typeface="Andika"/>
                <a:ea typeface="Andika"/>
                <a:cs typeface="Andika"/>
              </a:rPr>
              <a:t>st</a:t>
            </a:r>
            <a:r>
              <a:rPr lang="en-GB" sz="3100" u="sng" dirty="0">
                <a:solidFill>
                  <a:srgbClr val="FF0000"/>
                </a:solidFill>
                <a:latin typeface="Andika"/>
                <a:ea typeface="Andika"/>
                <a:cs typeface="Andika"/>
              </a:rPr>
              <a:t>ery</a:t>
            </a:r>
            <a:endParaRPr lang="en-GB" sz="3100" dirty="0">
              <a:solidFill>
                <a:schemeClr val="bg1"/>
              </a:solidFill>
              <a:latin typeface="Andika"/>
              <a:ea typeface="Andika"/>
              <a:cs typeface="Andika"/>
            </a:endParaRP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a:ea typeface="Andika"/>
                <a:cs typeface="Andika"/>
              </a:rPr>
              <a:t>2. </a:t>
            </a:r>
            <a:r>
              <a:rPr lang="en-GB" sz="3100" u="sng" dirty="0">
                <a:solidFill>
                  <a:srgbClr val="FF0000"/>
                </a:solidFill>
                <a:latin typeface="Andika"/>
                <a:ea typeface="Andika"/>
                <a:cs typeface="Andika"/>
              </a:rPr>
              <a:t>pyra</a:t>
            </a:r>
            <a:r>
              <a:rPr lang="en-GB" sz="3100" dirty="0">
                <a:solidFill>
                  <a:schemeClr val="bg1"/>
                </a:solidFill>
                <a:latin typeface="Andika"/>
                <a:ea typeface="Andika"/>
                <a:cs typeface="Andika"/>
              </a:rPr>
              <a:t>mid</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gy</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a:t>
            </a:r>
            <a:r>
              <a:rPr lang="en-GB" sz="2800" u="sng" dirty="0">
                <a:solidFill>
                  <a:srgbClr val="FF0000"/>
                </a:solidFill>
                <a:latin typeface="Andika" panose="02000000000000000000" pitchFamily="2" charset="0"/>
                <a:ea typeface="Andika" panose="02000000000000000000" pitchFamily="2" charset="0"/>
                <a:cs typeface="Andika" panose="02000000000000000000" pitchFamily="2" charset="0"/>
              </a:rPr>
              <a:t>my</a:t>
            </a: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th</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2547938" cy="3044547"/>
          </a:xfrm>
          <a:prstGeom prst="roundRect">
            <a:avLst/>
          </a:prstGeom>
          <a:solidFill>
            <a:schemeClr val="bg1">
              <a:lumMod val="95000"/>
            </a:schemeClr>
          </a:solidFill>
        </p:spPr>
        <p:txBody>
          <a:bodyPr wrap="square" rtlCol="0">
            <a:spAutoFit/>
          </a:bodyPr>
          <a:lstStyle/>
          <a:p>
            <a:pPr algn="ctr"/>
            <a:r>
              <a:rPr lang="en-GB" sz="4400" dirty="0"/>
              <a:t>myth </a:t>
            </a:r>
          </a:p>
          <a:p>
            <a:pPr algn="ctr"/>
            <a:r>
              <a:rPr lang="en-GB" sz="4400" dirty="0"/>
              <a:t>pyramid </a:t>
            </a:r>
          </a:p>
          <a:p>
            <a:pPr algn="ctr"/>
            <a:r>
              <a:rPr lang="en-GB" sz="4400" dirty="0"/>
              <a:t>mystery </a:t>
            </a:r>
          </a:p>
          <a:p>
            <a:pPr algn="ctr"/>
            <a:r>
              <a:rPr lang="en-GB" sz="4400" dirty="0"/>
              <a:t>gym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0569FD31-B7D4-22AB-BD08-62723ACEA3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Tree>
    <p:extLst>
      <p:ext uri="{BB962C8B-B14F-4D97-AF65-F5344CB8AC3E}">
        <p14:creationId xmlns:p14="http://schemas.microsoft.com/office/powerpoint/2010/main" val="3756530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B796530-CCFF-D4C9-DE10-CBF60CD8D44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128822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/i/ sound spelt y.</a:t>
            </a:r>
          </a:p>
        </p:txBody>
      </p:sp>
      <p:pic>
        <p:nvPicPr>
          <p:cNvPr id="8" name="Picture 7" descr="A picture containing logo&#10;&#10;Description automatically generated">
            <a:extLst>
              <a:ext uri="{FF2B5EF4-FFF2-40B4-BE49-F238E27FC236}">
                <a16:creationId xmlns:a16="http://schemas.microsoft.com/office/drawing/2014/main" id="{0D2E9853-5A56-D908-CB6C-94216D5EC1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A53D4BD9-2FD8-9B0C-5C2C-6F4CC0067F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54F7C636-CF23-188B-CAA6-BB13316FFF8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559998" y="3848925"/>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1771 0.51737 " pathEditMode="relative" rAng="0" ptsTypes="AA">
                                      <p:cBhvr>
                                        <p:cTn id="6" dur="2000" fill="hold"/>
                                        <p:tgtEl>
                                          <p:spTgt spid="9"/>
                                        </p:tgtEl>
                                        <p:attrNameLst>
                                          <p:attrName>ppt_x</p:attrName>
                                          <p:attrName>ppt_y</p:attrName>
                                        </p:attrNameLst>
                                      </p:cBhvr>
                                      <p:rCtr x="5885" y="25856"/>
                                    </p:animMotion>
                                  </p:childTnLst>
                                </p:cTn>
                              </p:par>
                              <p:par>
                                <p:cTn id="7" presetID="42" presetClass="path" presetSubtype="0" accel="50000" decel="50000" fill="hold" nodeType="withEffect">
                                  <p:stCondLst>
                                    <p:cond delay="0"/>
                                  </p:stCondLst>
                                  <p:childTnLst>
                                    <p:animMotion origin="layout" path="M 8.33333E-7 7.40741E-7 L -0.20638 -0.05787 " pathEditMode="relative" rAng="0" ptsTypes="AA">
                                      <p:cBhvr>
                                        <p:cTn id="8" dur="2000" fill="hold"/>
                                        <p:tgtEl>
                                          <p:spTgt spid="10"/>
                                        </p:tgtEl>
                                        <p:attrNameLst>
                                          <p:attrName>ppt_x</p:attrName>
                                          <p:attrName>ppt_y</p:attrName>
                                        </p:attrNameLst>
                                      </p:cBhvr>
                                      <p:rCtr x="-10326" y="-2894"/>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3719037320"/>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SY3T2BW5L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SY3T2BW5P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SY3T2BW5S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SY3T2BW5F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SY3T2BW5A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SY3T2BW5Sa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SY3T2BW5Fe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81885F16-C3A4-0CD0-6F51-B04CC4958D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8" name="Rectangle: Rounded Corners 7">
            <a:extLst>
              <a:ext uri="{FF2B5EF4-FFF2-40B4-BE49-F238E27FC236}">
                <a16:creationId xmlns:a16="http://schemas.microsoft.com/office/drawing/2014/main" id="{7BED3143-2381-9A04-C3B7-9623D96671D8}"/>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51657BBE-3879-434B-4265-F893F8C04F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4300" y="1650973"/>
            <a:ext cx="2816827" cy="4612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it-IT" altLang="en-US" sz="2800" dirty="0">
                <a:solidFill>
                  <a:schemeClr val="tx1"/>
                </a:solidFill>
                <a:latin typeface="+mn-lt"/>
              </a:rPr>
              <a:t>1.	</a:t>
            </a:r>
            <a:r>
              <a:rPr lang="en-GB" altLang="en-US" sz="2800" dirty="0">
                <a:solidFill>
                  <a:schemeClr val="tx1"/>
                </a:solidFill>
                <a:latin typeface="+mn-lt"/>
              </a:rPr>
              <a:t>myth </a:t>
            </a:r>
          </a:p>
          <a:p>
            <a:pPr>
              <a:lnSpc>
                <a:spcPct val="150000"/>
              </a:lnSpc>
              <a:spcBef>
                <a:spcPct val="0"/>
              </a:spcBef>
              <a:buNone/>
            </a:pPr>
            <a:r>
              <a:rPr lang="en-GB" altLang="en-US" sz="2800" dirty="0">
                <a:solidFill>
                  <a:schemeClr val="tx1"/>
                </a:solidFill>
                <a:latin typeface="+mn-lt"/>
              </a:rPr>
              <a:t>2.	gym </a:t>
            </a:r>
          </a:p>
          <a:p>
            <a:pPr>
              <a:lnSpc>
                <a:spcPct val="150000"/>
              </a:lnSpc>
              <a:spcBef>
                <a:spcPct val="0"/>
              </a:spcBef>
              <a:buNone/>
            </a:pPr>
            <a:r>
              <a:rPr lang="en-GB" altLang="en-US" sz="2800" dirty="0">
                <a:solidFill>
                  <a:schemeClr val="tx1"/>
                </a:solidFill>
                <a:latin typeface="+mn-lt"/>
              </a:rPr>
              <a:t>3.	Egypt </a:t>
            </a:r>
          </a:p>
          <a:p>
            <a:pPr>
              <a:lnSpc>
                <a:spcPct val="150000"/>
              </a:lnSpc>
              <a:spcBef>
                <a:spcPct val="0"/>
              </a:spcBef>
              <a:buNone/>
            </a:pPr>
            <a:r>
              <a:rPr lang="en-GB" altLang="en-US" sz="2800" dirty="0">
                <a:solidFill>
                  <a:schemeClr val="tx1"/>
                </a:solidFill>
                <a:latin typeface="+mn-lt"/>
              </a:rPr>
              <a:t>4.	pyramid </a:t>
            </a:r>
          </a:p>
          <a:p>
            <a:pPr>
              <a:lnSpc>
                <a:spcPct val="150000"/>
              </a:lnSpc>
              <a:spcBef>
                <a:spcPct val="0"/>
              </a:spcBef>
              <a:buNone/>
            </a:pPr>
            <a:r>
              <a:rPr lang="en-GB" altLang="en-US" sz="2800" dirty="0">
                <a:solidFill>
                  <a:schemeClr val="tx1"/>
                </a:solidFill>
                <a:latin typeface="+mn-lt"/>
              </a:rPr>
              <a:t>5.	mystery</a:t>
            </a:r>
          </a:p>
          <a:p>
            <a:pPr>
              <a:lnSpc>
                <a:spcPct val="150000"/>
              </a:lnSpc>
              <a:spcBef>
                <a:spcPct val="0"/>
              </a:spcBef>
              <a:buNone/>
            </a:pPr>
            <a:r>
              <a:rPr lang="en-GB" altLang="en-US" sz="2800" dirty="0">
                <a:solidFill>
                  <a:schemeClr val="tx1"/>
                </a:solidFill>
                <a:latin typeface="+mn-lt"/>
              </a:rPr>
              <a:t>6.	physical</a:t>
            </a:r>
          </a:p>
          <a:p>
            <a:pPr>
              <a:lnSpc>
                <a:spcPct val="150000"/>
              </a:lnSpc>
              <a:spcBef>
                <a:spcPct val="0"/>
              </a:spcBef>
              <a:buNone/>
            </a:pPr>
            <a:endParaRPr lang="en-GB" altLang="en-US" sz="28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7002747"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symbol</a:t>
            </a:r>
          </a:p>
          <a:p>
            <a:pPr>
              <a:lnSpc>
                <a:spcPct val="150000"/>
              </a:lnSpc>
              <a:spcBef>
                <a:spcPct val="0"/>
              </a:spcBef>
              <a:buNone/>
            </a:pPr>
            <a:r>
              <a:rPr lang="en-GB" altLang="en-US" sz="2800" dirty="0">
                <a:solidFill>
                  <a:schemeClr val="tx1"/>
                </a:solidFill>
                <a:latin typeface="+mn-lt"/>
              </a:rPr>
              <a:t>8.	system</a:t>
            </a:r>
          </a:p>
          <a:p>
            <a:pPr>
              <a:lnSpc>
                <a:spcPct val="150000"/>
              </a:lnSpc>
              <a:spcBef>
                <a:spcPct val="0"/>
              </a:spcBef>
              <a:buNone/>
            </a:pPr>
            <a:r>
              <a:rPr lang="en-GB" altLang="en-US" sz="2800" dirty="0">
                <a:solidFill>
                  <a:schemeClr val="tx1"/>
                </a:solidFill>
                <a:latin typeface="+mn-lt"/>
              </a:rPr>
              <a:t>9.	oxygen</a:t>
            </a:r>
          </a:p>
          <a:p>
            <a:pPr>
              <a:lnSpc>
                <a:spcPct val="150000"/>
              </a:lnSpc>
              <a:spcBef>
                <a:spcPct val="0"/>
              </a:spcBef>
              <a:buNone/>
            </a:pPr>
            <a:r>
              <a:rPr lang="en-GB" altLang="en-US" sz="2800" dirty="0">
                <a:solidFill>
                  <a:schemeClr val="tx1"/>
                </a:solidFill>
                <a:latin typeface="+mn-lt"/>
              </a:rPr>
              <a:t>10.	physics</a:t>
            </a:r>
          </a:p>
          <a:p>
            <a:pPr>
              <a:lnSpc>
                <a:spcPct val="150000"/>
              </a:lnSpc>
              <a:spcBef>
                <a:spcPct val="0"/>
              </a:spcBef>
              <a:buNone/>
            </a:pPr>
            <a:r>
              <a:rPr lang="en-GB" altLang="en-US" sz="2800" dirty="0">
                <a:solidFill>
                  <a:schemeClr val="tx1"/>
                </a:solidFill>
                <a:latin typeface="+mn-lt"/>
              </a:rPr>
              <a:t>11.	typical</a:t>
            </a:r>
          </a:p>
          <a:p>
            <a:pPr>
              <a:lnSpc>
                <a:spcPct val="150000"/>
              </a:lnSpc>
              <a:spcBef>
                <a:spcPct val="0"/>
              </a:spcBef>
              <a:buNone/>
            </a:pPr>
            <a:r>
              <a:rPr lang="en-GB" altLang="en-US" sz="2800" dirty="0">
                <a:solidFill>
                  <a:schemeClr val="tx1"/>
                </a:solidFill>
                <a:latin typeface="+mn-lt"/>
              </a:rPr>
              <a:t>12.	crystal</a:t>
            </a:r>
          </a:p>
        </p:txBody>
      </p:sp>
      <p:pic>
        <p:nvPicPr>
          <p:cNvPr id="10" name="Picture 9">
            <a:extLst>
              <a:ext uri="{FF2B5EF4-FFF2-40B4-BE49-F238E27FC236}">
                <a16:creationId xmlns:a16="http://schemas.microsoft.com/office/drawing/2014/main" id="{787727C6-697B-53C3-9539-9C3A4DA0C2F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6AF6B7A3-2FC2-676B-06FD-1C343AFEC189}"/>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1337C398-1743-A9E6-A1FA-8DA14E54CE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The /i/ sound can be spelt: </a:t>
            </a:r>
          </a:p>
        </p:txBody>
      </p:sp>
      <p:sp>
        <p:nvSpPr>
          <p:cNvPr id="28" name="Rectangle: Rounded Corners 27">
            <a:extLst>
              <a:ext uri="{FF2B5EF4-FFF2-40B4-BE49-F238E27FC236}">
                <a16:creationId xmlns:a16="http://schemas.microsoft.com/office/drawing/2014/main" id="{D420C5BF-A962-1B18-0E38-F07B31E6863A}"/>
              </a:ext>
            </a:extLst>
          </p:cNvPr>
          <p:cNvSpPr>
            <a:spLocks noChangeArrowheads="1"/>
          </p:cNvSpPr>
          <p:nvPr/>
        </p:nvSpPr>
        <p:spPr bwMode="auto">
          <a:xfrm>
            <a:off x="2031047" y="5239405"/>
            <a:ext cx="8535028" cy="1250535"/>
          </a:xfrm>
          <a:prstGeom prst="roundRect">
            <a:avLst/>
          </a:prstGeom>
          <a:solidFill>
            <a:srgbClr val="00B0F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3200" dirty="0">
                <a:solidFill>
                  <a:schemeClr val="bg1"/>
                </a:solidFill>
                <a:latin typeface="+mj-lt"/>
              </a:rPr>
              <a:t>But we are looking at another way </a:t>
            </a:r>
          </a:p>
          <a:p>
            <a:pPr algn="ctr" eaLnBrk="1" hangingPunct="1">
              <a:lnSpc>
                <a:spcPct val="100000"/>
              </a:lnSpc>
              <a:spcBef>
                <a:spcPct val="0"/>
              </a:spcBef>
              <a:buFontTx/>
              <a:buNone/>
            </a:pPr>
            <a:r>
              <a:rPr lang="en-GB" altLang="en-US" sz="3200" dirty="0">
                <a:solidFill>
                  <a:schemeClr val="bg1"/>
                </a:solidFill>
                <a:latin typeface="+mj-lt"/>
              </a:rPr>
              <a:t>of spelling the /i/ sound...</a:t>
            </a:r>
            <a:endParaRPr lang="en-GB" altLang="en-US" sz="3600" dirty="0">
              <a:solidFill>
                <a:schemeClr val="bg1"/>
              </a:solidFill>
              <a:latin typeface="+mj-lt"/>
            </a:endParaRP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grpSp>
        <p:nvGrpSpPr>
          <p:cNvPr id="18" name="Group 17">
            <a:extLst>
              <a:ext uri="{FF2B5EF4-FFF2-40B4-BE49-F238E27FC236}">
                <a16:creationId xmlns:a16="http://schemas.microsoft.com/office/drawing/2014/main" id="{31319BA1-AF37-CE91-F8FE-A8379870B4AF}"/>
              </a:ext>
            </a:extLst>
          </p:cNvPr>
          <p:cNvGrpSpPr/>
          <p:nvPr/>
        </p:nvGrpSpPr>
        <p:grpSpPr>
          <a:xfrm>
            <a:off x="4301546" y="1905611"/>
            <a:ext cx="3994029" cy="3046777"/>
            <a:chOff x="-196727" y="1794652"/>
            <a:chExt cx="3994029" cy="3046777"/>
          </a:xfrm>
        </p:grpSpPr>
        <p:sp>
          <p:nvSpPr>
            <p:cNvPr id="21" name="Rectangle: Rounded Corners 20">
              <a:extLst>
                <a:ext uri="{FF2B5EF4-FFF2-40B4-BE49-F238E27FC236}">
                  <a16:creationId xmlns:a16="http://schemas.microsoft.com/office/drawing/2014/main" id="{DEE985D1-02ED-C7B4-9F84-78E8AA5C2174}"/>
                </a:ext>
              </a:extLst>
            </p:cNvPr>
            <p:cNvSpPr/>
            <p:nvPr/>
          </p:nvSpPr>
          <p:spPr>
            <a:xfrm>
              <a:off x="-196727" y="1794652"/>
              <a:ext cx="3994029" cy="3046777"/>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B35C35AE-48BE-DE3C-9EDF-EE5AEDC27614}"/>
                </a:ext>
              </a:extLst>
            </p:cNvPr>
            <p:cNvSpPr>
              <a:spLocks noChangeArrowheads="1"/>
            </p:cNvSpPr>
            <p:nvPr/>
          </p:nvSpPr>
          <p:spPr bwMode="auto">
            <a:xfrm>
              <a:off x="-1561" y="1862877"/>
              <a:ext cx="3701143" cy="6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3200" dirty="0">
                  <a:solidFill>
                    <a:schemeClr val="bg1"/>
                  </a:solidFill>
                  <a:latin typeface="+mj-lt"/>
                </a:rPr>
                <a:t>i as in </a:t>
              </a:r>
              <a:r>
                <a:rPr lang="en-GB" altLang="en-US" sz="3200" b="1" u="sng" dirty="0">
                  <a:solidFill>
                    <a:srgbClr val="7030A0"/>
                  </a:solidFill>
                  <a:latin typeface="+mj-lt"/>
                </a:rPr>
                <a:t>i</a:t>
              </a:r>
              <a:r>
                <a:rPr lang="en-GB" altLang="en-US" sz="3200" dirty="0">
                  <a:solidFill>
                    <a:schemeClr val="bg1"/>
                  </a:solidFill>
                  <a:latin typeface="+mj-lt"/>
                </a:rPr>
                <a:t>mportant</a:t>
              </a:r>
              <a:endParaRPr lang="en-GB" altLang="en-US" sz="3200" b="1" dirty="0">
                <a:solidFill>
                  <a:schemeClr val="bg1"/>
                </a:solidFill>
                <a:latin typeface="+mj-lt"/>
              </a:endParaRPr>
            </a:p>
          </p:txBody>
        </p:sp>
      </p:grpSp>
      <p:pic>
        <p:nvPicPr>
          <p:cNvPr id="6" name="Picture 5" descr="A picture containing shape&#10;&#10;Description automatically generated">
            <a:extLst>
              <a:ext uri="{FF2B5EF4-FFF2-40B4-BE49-F238E27FC236}">
                <a16:creationId xmlns:a16="http://schemas.microsoft.com/office/drawing/2014/main" id="{CB13F4AF-F24F-DE63-4E22-D937649AEA5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96712" y="2513277"/>
            <a:ext cx="3701142" cy="21704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48F0D73C-F6CB-9749-4587-D2658BAA52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spelling the /i/ sound?</a:t>
            </a:r>
          </a:p>
        </p:txBody>
      </p:sp>
      <p:grpSp>
        <p:nvGrpSpPr>
          <p:cNvPr id="15" name="Group 14">
            <a:extLst>
              <a:ext uri="{FF2B5EF4-FFF2-40B4-BE49-F238E27FC236}">
                <a16:creationId xmlns:a16="http://schemas.microsoft.com/office/drawing/2014/main" id="{3A83FC46-8C2A-DAFD-50FB-1C4C236B5871}"/>
              </a:ext>
            </a:extLst>
          </p:cNvPr>
          <p:cNvGrpSpPr/>
          <p:nvPr/>
        </p:nvGrpSpPr>
        <p:grpSpPr>
          <a:xfrm>
            <a:off x="1429588" y="1958859"/>
            <a:ext cx="3048870" cy="3281524"/>
            <a:chOff x="2740062" y="1930283"/>
            <a:chExt cx="3048870" cy="3281524"/>
          </a:xfrm>
        </p:grpSpPr>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152242"/>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pyramid</a:t>
                </a:r>
              </a:p>
            </p:txBody>
          </p:sp>
        </p:grpSp>
        <p:pic>
          <p:nvPicPr>
            <p:cNvPr id="5" name="Picture 4" descr="A group of pyramids in a desert&#10;&#10;Description automatically generated with medium confidence">
              <a:extLst>
                <a:ext uri="{FF2B5EF4-FFF2-40B4-BE49-F238E27FC236}">
                  <a16:creationId xmlns:a16="http://schemas.microsoft.com/office/drawing/2014/main" id="{6F8F5323-97A7-9CCF-2B2E-30F3AB2AA0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954023" y="2810018"/>
              <a:ext cx="2593558" cy="2033451"/>
            </a:xfrm>
            <a:prstGeom prst="rect">
              <a:avLst/>
            </a:prstGeom>
          </p:spPr>
        </p:pic>
      </p:grpSp>
      <p:grpSp>
        <p:nvGrpSpPr>
          <p:cNvPr id="14" name="Group 13">
            <a:extLst>
              <a:ext uri="{FF2B5EF4-FFF2-40B4-BE49-F238E27FC236}">
                <a16:creationId xmlns:a16="http://schemas.microsoft.com/office/drawing/2014/main" id="{BCFB5D49-AB15-E4E6-AF25-5FEE60C7F8B4}"/>
              </a:ext>
            </a:extLst>
          </p:cNvPr>
          <p:cNvGrpSpPr/>
          <p:nvPr/>
        </p:nvGrpSpPr>
        <p:grpSpPr>
          <a:xfrm>
            <a:off x="4673679" y="1958859"/>
            <a:ext cx="3297382" cy="3281524"/>
            <a:chOff x="6235351" y="1916439"/>
            <a:chExt cx="3297382" cy="3281524"/>
          </a:xfrm>
        </p:grpSpPr>
        <p:grpSp>
          <p:nvGrpSpPr>
            <p:cNvPr id="11" name="Group 10">
              <a:extLst>
                <a:ext uri="{FF2B5EF4-FFF2-40B4-BE49-F238E27FC236}">
                  <a16:creationId xmlns:a16="http://schemas.microsoft.com/office/drawing/2014/main" id="{9892528A-51A6-70BB-37D5-13CF3BD61786}"/>
                </a:ext>
              </a:extLst>
            </p:cNvPr>
            <p:cNvGrpSpPr/>
            <p:nvPr/>
          </p:nvGrpSpPr>
          <p:grpSpPr>
            <a:xfrm>
              <a:off x="6235351" y="1916439"/>
              <a:ext cx="3297382" cy="3281524"/>
              <a:chOff x="6863424"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863424" y="2027755"/>
                <a:ext cx="3297382" cy="646331"/>
              </a:xfrm>
              <a:prstGeom prst="rect">
                <a:avLst/>
              </a:prstGeom>
              <a:noFill/>
            </p:spPr>
            <p:txBody>
              <a:bodyPr wrap="square" rtlCol="0">
                <a:spAutoFit/>
              </a:bodyPr>
              <a:lstStyle/>
              <a:p>
                <a:pPr algn="ctr"/>
                <a:r>
                  <a:rPr lang="en-GB" sz="3600" dirty="0">
                    <a:solidFill>
                      <a:schemeClr val="bg1"/>
                    </a:solidFill>
                  </a:rPr>
                  <a:t>gym</a:t>
                </a:r>
              </a:p>
            </p:txBody>
          </p:sp>
        </p:grpSp>
        <p:pic>
          <p:nvPicPr>
            <p:cNvPr id="12" name="Picture 11" descr="A close-up of a pile of dumbbells&#10;&#10;Description automatically generated with low confidence">
              <a:extLst>
                <a:ext uri="{FF2B5EF4-FFF2-40B4-BE49-F238E27FC236}">
                  <a16:creationId xmlns:a16="http://schemas.microsoft.com/office/drawing/2014/main" id="{22A92011-EF53-ECEC-DA14-D2CF79095D2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789457" y="2781182"/>
              <a:ext cx="2189169" cy="2139161"/>
            </a:xfrm>
            <a:prstGeom prst="rect">
              <a:avLst/>
            </a:prstGeom>
          </p:spPr>
        </p:pic>
      </p:grpSp>
      <p:grpSp>
        <p:nvGrpSpPr>
          <p:cNvPr id="18" name="Group 17">
            <a:extLst>
              <a:ext uri="{FF2B5EF4-FFF2-40B4-BE49-F238E27FC236}">
                <a16:creationId xmlns:a16="http://schemas.microsoft.com/office/drawing/2014/main" id="{9793E3DE-8AE4-E02C-75CA-7ACE5892361C}"/>
              </a:ext>
            </a:extLst>
          </p:cNvPr>
          <p:cNvGrpSpPr/>
          <p:nvPr/>
        </p:nvGrpSpPr>
        <p:grpSpPr>
          <a:xfrm>
            <a:off x="8166282" y="1958859"/>
            <a:ext cx="3297382" cy="3281524"/>
            <a:chOff x="8166282" y="1958859"/>
            <a:chExt cx="3297382" cy="3281524"/>
          </a:xfrm>
        </p:grpSpPr>
        <p:grpSp>
          <p:nvGrpSpPr>
            <p:cNvPr id="23" name="Group 22">
              <a:extLst>
                <a:ext uri="{FF2B5EF4-FFF2-40B4-BE49-F238E27FC236}">
                  <a16:creationId xmlns:a16="http://schemas.microsoft.com/office/drawing/2014/main" id="{2FB4D6BB-DF7E-A983-3A6C-D1DA9BC72885}"/>
                </a:ext>
              </a:extLst>
            </p:cNvPr>
            <p:cNvGrpSpPr/>
            <p:nvPr/>
          </p:nvGrpSpPr>
          <p:grpSpPr>
            <a:xfrm>
              <a:off x="8166282" y="1958859"/>
              <a:ext cx="3297382" cy="3281524"/>
              <a:chOff x="6863424" y="1918549"/>
              <a:chExt cx="3297382" cy="3281524"/>
            </a:xfrm>
          </p:grpSpPr>
          <p:sp>
            <p:nvSpPr>
              <p:cNvPr id="25" name="Rectangle: Rounded Corners 24">
                <a:extLst>
                  <a:ext uri="{FF2B5EF4-FFF2-40B4-BE49-F238E27FC236}">
                    <a16:creationId xmlns:a16="http://schemas.microsoft.com/office/drawing/2014/main" id="{8CFB82D2-8417-0D12-2540-9B2DBFA71D6E}"/>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TextBox 25">
                <a:extLst>
                  <a:ext uri="{FF2B5EF4-FFF2-40B4-BE49-F238E27FC236}">
                    <a16:creationId xmlns:a16="http://schemas.microsoft.com/office/drawing/2014/main" id="{D7960406-766A-5128-26ED-AC889011BBE0}"/>
                  </a:ext>
                </a:extLst>
              </p:cNvPr>
              <p:cNvSpPr txBox="1"/>
              <p:nvPr/>
            </p:nvSpPr>
            <p:spPr>
              <a:xfrm>
                <a:off x="6863424" y="2027755"/>
                <a:ext cx="3297382" cy="646331"/>
              </a:xfrm>
              <a:prstGeom prst="rect">
                <a:avLst/>
              </a:prstGeom>
              <a:noFill/>
            </p:spPr>
            <p:txBody>
              <a:bodyPr wrap="square" rtlCol="0">
                <a:spAutoFit/>
              </a:bodyPr>
              <a:lstStyle/>
              <a:p>
                <a:pPr algn="ctr"/>
                <a:r>
                  <a:rPr lang="en-GB" sz="3600" dirty="0">
                    <a:solidFill>
                      <a:schemeClr val="bg1"/>
                    </a:solidFill>
                  </a:rPr>
                  <a:t>myth</a:t>
                </a:r>
              </a:p>
            </p:txBody>
          </p:sp>
        </p:grpSp>
        <p:pic>
          <p:nvPicPr>
            <p:cNvPr id="17" name="Picture 16" descr="A building on fire&#10;&#10;Description automatically generated with medium confidence">
              <a:extLst>
                <a:ext uri="{FF2B5EF4-FFF2-40B4-BE49-F238E27FC236}">
                  <a16:creationId xmlns:a16="http://schemas.microsoft.com/office/drawing/2014/main" id="{200EEBB6-7745-D395-C1D5-0B79BAA4C3C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587132" y="2894394"/>
              <a:ext cx="2455682" cy="1977651"/>
            </a:xfrm>
            <a:prstGeom prst="rect">
              <a:avLst/>
            </a:prstGeom>
          </p:spPr>
        </p:pic>
      </p:gr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329958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Diagram, background pattern&#10;&#10;Description automatically generated">
            <a:extLst>
              <a:ext uri="{FF2B5EF4-FFF2-40B4-BE49-F238E27FC236}">
                <a16:creationId xmlns:a16="http://schemas.microsoft.com/office/drawing/2014/main" id="{1C717066-5787-8CF5-8D00-8E6ADB1ADF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spelling the /i/ sound?</a:t>
            </a:r>
          </a:p>
        </p:txBody>
      </p:sp>
      <p:grpSp>
        <p:nvGrpSpPr>
          <p:cNvPr id="15" name="Group 14">
            <a:extLst>
              <a:ext uri="{FF2B5EF4-FFF2-40B4-BE49-F238E27FC236}">
                <a16:creationId xmlns:a16="http://schemas.microsoft.com/office/drawing/2014/main" id="{3A83FC46-8C2A-DAFD-50FB-1C4C236B5871}"/>
              </a:ext>
            </a:extLst>
          </p:cNvPr>
          <p:cNvGrpSpPr/>
          <p:nvPr/>
        </p:nvGrpSpPr>
        <p:grpSpPr>
          <a:xfrm>
            <a:off x="1429588" y="1958859"/>
            <a:ext cx="3048870" cy="3281524"/>
            <a:chOff x="2740062" y="1930283"/>
            <a:chExt cx="3048870" cy="3281524"/>
          </a:xfrm>
        </p:grpSpPr>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152242"/>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p</a:t>
                </a:r>
                <a:r>
                  <a:rPr lang="en-GB" sz="3600" b="1" u="sng" dirty="0">
                    <a:solidFill>
                      <a:srgbClr val="FFFF00"/>
                    </a:solidFill>
                  </a:rPr>
                  <a:t>y</a:t>
                </a:r>
                <a:r>
                  <a:rPr lang="en-GB" sz="3600" dirty="0">
                    <a:solidFill>
                      <a:schemeClr val="bg1"/>
                    </a:solidFill>
                  </a:rPr>
                  <a:t>ramid</a:t>
                </a:r>
              </a:p>
            </p:txBody>
          </p:sp>
        </p:grpSp>
        <p:pic>
          <p:nvPicPr>
            <p:cNvPr id="5" name="Picture 4" descr="A group of pyramids in a desert&#10;&#10;Description automatically generated with medium confidence">
              <a:extLst>
                <a:ext uri="{FF2B5EF4-FFF2-40B4-BE49-F238E27FC236}">
                  <a16:creationId xmlns:a16="http://schemas.microsoft.com/office/drawing/2014/main" id="{6F8F5323-97A7-9CCF-2B2E-30F3AB2AA0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954023" y="2810018"/>
              <a:ext cx="2593558" cy="2033451"/>
            </a:xfrm>
            <a:prstGeom prst="rect">
              <a:avLst/>
            </a:prstGeom>
          </p:spPr>
        </p:pic>
      </p:grpSp>
      <p:grpSp>
        <p:nvGrpSpPr>
          <p:cNvPr id="14" name="Group 13">
            <a:extLst>
              <a:ext uri="{FF2B5EF4-FFF2-40B4-BE49-F238E27FC236}">
                <a16:creationId xmlns:a16="http://schemas.microsoft.com/office/drawing/2014/main" id="{BCFB5D49-AB15-E4E6-AF25-5FEE60C7F8B4}"/>
              </a:ext>
            </a:extLst>
          </p:cNvPr>
          <p:cNvGrpSpPr/>
          <p:nvPr/>
        </p:nvGrpSpPr>
        <p:grpSpPr>
          <a:xfrm>
            <a:off x="4673679" y="1958859"/>
            <a:ext cx="3297382" cy="3281524"/>
            <a:chOff x="6235351" y="1916439"/>
            <a:chExt cx="3297382" cy="3281524"/>
          </a:xfrm>
        </p:grpSpPr>
        <p:grpSp>
          <p:nvGrpSpPr>
            <p:cNvPr id="11" name="Group 10">
              <a:extLst>
                <a:ext uri="{FF2B5EF4-FFF2-40B4-BE49-F238E27FC236}">
                  <a16:creationId xmlns:a16="http://schemas.microsoft.com/office/drawing/2014/main" id="{9892528A-51A6-70BB-37D5-13CF3BD61786}"/>
                </a:ext>
              </a:extLst>
            </p:cNvPr>
            <p:cNvGrpSpPr/>
            <p:nvPr/>
          </p:nvGrpSpPr>
          <p:grpSpPr>
            <a:xfrm>
              <a:off x="6235351" y="1916439"/>
              <a:ext cx="3297382" cy="3281524"/>
              <a:chOff x="6863424"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863424" y="2027755"/>
                <a:ext cx="3297382" cy="646331"/>
              </a:xfrm>
              <a:prstGeom prst="rect">
                <a:avLst/>
              </a:prstGeom>
              <a:noFill/>
            </p:spPr>
            <p:txBody>
              <a:bodyPr wrap="square" rtlCol="0">
                <a:spAutoFit/>
              </a:bodyPr>
              <a:lstStyle/>
              <a:p>
                <a:pPr algn="ctr"/>
                <a:r>
                  <a:rPr lang="en-GB" sz="3600" dirty="0">
                    <a:solidFill>
                      <a:schemeClr val="bg1"/>
                    </a:solidFill>
                  </a:rPr>
                  <a:t>g</a:t>
                </a:r>
                <a:r>
                  <a:rPr lang="en-GB" sz="3600" b="1" u="sng" dirty="0">
                    <a:solidFill>
                      <a:srgbClr val="FFFF00"/>
                    </a:solidFill>
                  </a:rPr>
                  <a:t>y</a:t>
                </a:r>
                <a:r>
                  <a:rPr lang="en-GB" sz="3600" dirty="0">
                    <a:solidFill>
                      <a:schemeClr val="bg1"/>
                    </a:solidFill>
                  </a:rPr>
                  <a:t>m</a:t>
                </a:r>
              </a:p>
            </p:txBody>
          </p:sp>
        </p:grpSp>
        <p:pic>
          <p:nvPicPr>
            <p:cNvPr id="12" name="Picture 11" descr="A close-up of a pile of dumbbells&#10;&#10;Description automatically generated with low confidence">
              <a:extLst>
                <a:ext uri="{FF2B5EF4-FFF2-40B4-BE49-F238E27FC236}">
                  <a16:creationId xmlns:a16="http://schemas.microsoft.com/office/drawing/2014/main" id="{22A92011-EF53-ECEC-DA14-D2CF79095D2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789457" y="2781182"/>
              <a:ext cx="2189169" cy="2139161"/>
            </a:xfrm>
            <a:prstGeom prst="rect">
              <a:avLst/>
            </a:prstGeom>
          </p:spPr>
        </p:pic>
      </p:grpSp>
      <p:grpSp>
        <p:nvGrpSpPr>
          <p:cNvPr id="18" name="Group 17">
            <a:extLst>
              <a:ext uri="{FF2B5EF4-FFF2-40B4-BE49-F238E27FC236}">
                <a16:creationId xmlns:a16="http://schemas.microsoft.com/office/drawing/2014/main" id="{9793E3DE-8AE4-E02C-75CA-7ACE5892361C}"/>
              </a:ext>
            </a:extLst>
          </p:cNvPr>
          <p:cNvGrpSpPr/>
          <p:nvPr/>
        </p:nvGrpSpPr>
        <p:grpSpPr>
          <a:xfrm>
            <a:off x="8166282" y="1958859"/>
            <a:ext cx="3297382" cy="3281524"/>
            <a:chOff x="8166282" y="1958859"/>
            <a:chExt cx="3297382" cy="3281524"/>
          </a:xfrm>
        </p:grpSpPr>
        <p:grpSp>
          <p:nvGrpSpPr>
            <p:cNvPr id="23" name="Group 22">
              <a:extLst>
                <a:ext uri="{FF2B5EF4-FFF2-40B4-BE49-F238E27FC236}">
                  <a16:creationId xmlns:a16="http://schemas.microsoft.com/office/drawing/2014/main" id="{2FB4D6BB-DF7E-A983-3A6C-D1DA9BC72885}"/>
                </a:ext>
              </a:extLst>
            </p:cNvPr>
            <p:cNvGrpSpPr/>
            <p:nvPr/>
          </p:nvGrpSpPr>
          <p:grpSpPr>
            <a:xfrm>
              <a:off x="8166282" y="1958859"/>
              <a:ext cx="3297382" cy="3281524"/>
              <a:chOff x="6863424" y="1918549"/>
              <a:chExt cx="3297382" cy="3281524"/>
            </a:xfrm>
          </p:grpSpPr>
          <p:sp>
            <p:nvSpPr>
              <p:cNvPr id="25" name="Rectangle: Rounded Corners 24">
                <a:extLst>
                  <a:ext uri="{FF2B5EF4-FFF2-40B4-BE49-F238E27FC236}">
                    <a16:creationId xmlns:a16="http://schemas.microsoft.com/office/drawing/2014/main" id="{8CFB82D2-8417-0D12-2540-9B2DBFA71D6E}"/>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TextBox 25">
                <a:extLst>
                  <a:ext uri="{FF2B5EF4-FFF2-40B4-BE49-F238E27FC236}">
                    <a16:creationId xmlns:a16="http://schemas.microsoft.com/office/drawing/2014/main" id="{D7960406-766A-5128-26ED-AC889011BBE0}"/>
                  </a:ext>
                </a:extLst>
              </p:cNvPr>
              <p:cNvSpPr txBox="1"/>
              <p:nvPr/>
            </p:nvSpPr>
            <p:spPr>
              <a:xfrm>
                <a:off x="6863424" y="2027755"/>
                <a:ext cx="3297382" cy="646331"/>
              </a:xfrm>
              <a:prstGeom prst="rect">
                <a:avLst/>
              </a:prstGeom>
              <a:noFill/>
            </p:spPr>
            <p:txBody>
              <a:bodyPr wrap="square" rtlCol="0">
                <a:spAutoFit/>
              </a:bodyPr>
              <a:lstStyle/>
              <a:p>
                <a:pPr algn="ctr"/>
                <a:r>
                  <a:rPr lang="en-GB" sz="3600" dirty="0">
                    <a:solidFill>
                      <a:schemeClr val="bg1"/>
                    </a:solidFill>
                  </a:rPr>
                  <a:t>m</a:t>
                </a:r>
                <a:r>
                  <a:rPr lang="en-GB" sz="3600" b="1" u="sng" dirty="0">
                    <a:solidFill>
                      <a:srgbClr val="FFFF00"/>
                    </a:solidFill>
                  </a:rPr>
                  <a:t>y</a:t>
                </a:r>
                <a:r>
                  <a:rPr lang="en-GB" sz="3600" dirty="0">
                    <a:solidFill>
                      <a:schemeClr val="bg1"/>
                    </a:solidFill>
                  </a:rPr>
                  <a:t>th</a:t>
                </a:r>
              </a:p>
            </p:txBody>
          </p:sp>
        </p:grpSp>
        <p:pic>
          <p:nvPicPr>
            <p:cNvPr id="17" name="Picture 16" descr="A building on fire&#10;&#10;Description automatically generated with medium confidence">
              <a:extLst>
                <a:ext uri="{FF2B5EF4-FFF2-40B4-BE49-F238E27FC236}">
                  <a16:creationId xmlns:a16="http://schemas.microsoft.com/office/drawing/2014/main" id="{200EEBB6-7745-D395-C1D5-0B79BAA4C3C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587132" y="2894394"/>
              <a:ext cx="2455682" cy="1977651"/>
            </a:xfrm>
            <a:prstGeom prst="rect">
              <a:avLst/>
            </a:prstGeom>
          </p:spPr>
        </p:pic>
      </p:gr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sp>
        <p:nvSpPr>
          <p:cNvPr id="21" name="Rounded Rectangle 6">
            <a:extLst>
              <a:ext uri="{FF2B5EF4-FFF2-40B4-BE49-F238E27FC236}">
                <a16:creationId xmlns:a16="http://schemas.microsoft.com/office/drawing/2014/main" id="{FE78B536-1FE5-04BD-C019-AB2F0D9A1519}"/>
              </a:ext>
            </a:extLst>
          </p:cNvPr>
          <p:cNvSpPr/>
          <p:nvPr/>
        </p:nvSpPr>
        <p:spPr>
          <a:xfrm>
            <a:off x="2004291" y="5535416"/>
            <a:ext cx="7980218" cy="6989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mj-lt"/>
              </a:rPr>
              <a:t>The /i/ sound can be spelt y.</a:t>
            </a:r>
          </a:p>
        </p:txBody>
      </p:sp>
    </p:spTree>
    <p:extLst>
      <p:ext uri="{BB962C8B-B14F-4D97-AF65-F5344CB8AC3E}">
        <p14:creationId xmlns:p14="http://schemas.microsoft.com/office/powerpoint/2010/main" val="239804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BE2A74C-D387-B9B7-A682-2A0532A586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story was only a myth.</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355771" cy="1323439"/>
          </a:xfrm>
          <a:prstGeom prst="rect">
            <a:avLst/>
          </a:prstGeom>
          <a:noFill/>
        </p:spPr>
        <p:txBody>
          <a:bodyPr wrap="square" rtlCol="0">
            <a:spAutoFit/>
          </a:bodyPr>
          <a:lstStyle/>
          <a:p>
            <a:r>
              <a:rPr lang="en-GB" sz="8000" dirty="0">
                <a:solidFill>
                  <a:schemeClr val="bg1"/>
                </a:solidFill>
              </a:rPr>
              <a:t>m</a:t>
            </a:r>
            <a:r>
              <a:rPr lang="en-GB" sz="8000" b="1" u="sng" dirty="0">
                <a:solidFill>
                  <a:schemeClr val="bg1"/>
                </a:solidFill>
              </a:rPr>
              <a:t>y</a:t>
            </a:r>
            <a:r>
              <a:rPr lang="en-GB" sz="8000" dirty="0">
                <a:solidFill>
                  <a:schemeClr val="bg1"/>
                </a:solidFill>
              </a:rPr>
              <a:t>th</a:t>
            </a:r>
            <a:endParaRPr lang="en-GB" sz="8000" b="1" u="sng" dirty="0">
              <a:solidFill>
                <a:schemeClr val="bg1"/>
              </a:solidFill>
            </a:endParaRP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4550" y="1931124"/>
            <a:ext cx="4948285" cy="3901443"/>
          </a:xfrm>
          <a:prstGeom prst="rect">
            <a:avLst/>
          </a:prstGeom>
        </p:spPr>
      </p:pic>
    </p:spTree>
    <p:extLst>
      <p:ext uri="{BB962C8B-B14F-4D97-AF65-F5344CB8AC3E}">
        <p14:creationId xmlns:p14="http://schemas.microsoft.com/office/powerpoint/2010/main" val="292875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25264011-7E44-8E9F-E944-B26364E400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went to the gym last night to lift weights.</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423647" cy="1323439"/>
          </a:xfrm>
          <a:prstGeom prst="rect">
            <a:avLst/>
          </a:prstGeom>
          <a:noFill/>
        </p:spPr>
        <p:txBody>
          <a:bodyPr wrap="square" rtlCol="0">
            <a:spAutoFit/>
          </a:bodyPr>
          <a:lstStyle/>
          <a:p>
            <a:r>
              <a:rPr lang="en-GB" sz="8000" dirty="0">
                <a:solidFill>
                  <a:schemeClr val="bg1"/>
                </a:solidFill>
              </a:rPr>
              <a:t>g</a:t>
            </a:r>
            <a:r>
              <a:rPr lang="en-GB" sz="8000" b="1" u="sng" dirty="0">
                <a:solidFill>
                  <a:schemeClr val="bg1"/>
                </a:solidFill>
              </a:rPr>
              <a:t>y</a:t>
            </a:r>
            <a:r>
              <a:rPr lang="en-GB" sz="8000" dirty="0">
                <a:solidFill>
                  <a:schemeClr val="bg1"/>
                </a:solidFill>
              </a:rPr>
              <a:t>m</a:t>
            </a:r>
            <a:endParaRPr lang="en-GB" sz="8000" b="1" u="sng"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50" y="1505123"/>
            <a:ext cx="5630792" cy="5253446"/>
          </a:xfrm>
          <a:prstGeom prst="rect">
            <a:avLst/>
          </a:prstGeom>
        </p:spPr>
      </p:pic>
    </p:spTree>
    <p:extLst>
      <p:ext uri="{BB962C8B-B14F-4D97-AF65-F5344CB8AC3E}">
        <p14:creationId xmlns:p14="http://schemas.microsoft.com/office/powerpoint/2010/main" val="2830977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53EFF740-D26E-49AD-6A3F-7293C6FC41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37966"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sphinx is in Egypt.</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181600" cy="1323439"/>
          </a:xfrm>
          <a:prstGeom prst="rect">
            <a:avLst/>
          </a:prstGeom>
          <a:noFill/>
        </p:spPr>
        <p:txBody>
          <a:bodyPr wrap="square" rtlCol="0">
            <a:spAutoFit/>
          </a:bodyPr>
          <a:lstStyle/>
          <a:p>
            <a:r>
              <a:rPr lang="en-GB" sz="8000" dirty="0">
                <a:solidFill>
                  <a:schemeClr val="bg1"/>
                </a:solidFill>
              </a:rPr>
              <a:t>Eg</a:t>
            </a:r>
            <a:r>
              <a:rPr lang="en-GB" sz="8000" b="1" u="sng" dirty="0">
                <a:solidFill>
                  <a:schemeClr val="bg1"/>
                </a:solidFill>
              </a:rPr>
              <a:t>y</a:t>
            </a:r>
            <a:r>
              <a:rPr lang="en-GB" sz="8000" dirty="0">
                <a:solidFill>
                  <a:schemeClr val="bg1"/>
                </a:solidFill>
              </a:rPr>
              <a:t>pt</a:t>
            </a:r>
            <a:endParaRPr lang="en-GB" sz="8000" b="1" u="sng"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740023"/>
            <a:ext cx="4342450" cy="4051442"/>
          </a:xfrm>
          <a:prstGeom prst="rect">
            <a:avLst/>
          </a:prstGeom>
        </p:spPr>
      </p:pic>
    </p:spTree>
    <p:extLst>
      <p:ext uri="{BB962C8B-B14F-4D97-AF65-F5344CB8AC3E}">
        <p14:creationId xmlns:p14="http://schemas.microsoft.com/office/powerpoint/2010/main" val="22549984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2515</Words>
  <Application>Microsoft Office PowerPoint</Application>
  <PresentationFormat>Widescreen</PresentationFormat>
  <Paragraphs>159</Paragraphs>
  <Slides>31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Arial</vt:lpstr>
      <vt:lpstr>Andika</vt:lpstr>
      <vt:lpstr>Office Theme</vt:lpstr>
      <vt:lpstr> How to Use this PowerPoint</vt:lpstr>
      <vt:lpstr>Scrambler has been scrambling!!!</vt:lpstr>
      <vt:lpstr>The /i/ sound spelt y.</vt:lpstr>
      <vt:lpstr>The /i/ sound can be spelt: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Can you spot the spelling mistake?</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45</cp:revision>
  <dcterms:created xsi:type="dcterms:W3CDTF">2022-05-31T09:42:07Z</dcterms:created>
  <dcterms:modified xsi:type="dcterms:W3CDTF">2025-12-08T16:30:15Z</dcterms:modified>
</cp:coreProperties>
</file>