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389" r:id="rId3"/>
    <p:sldId id="274" r:id="rId4"/>
    <p:sldId id="279" r:id="rId5"/>
    <p:sldId id="373" r:id="rId6"/>
    <p:sldId id="367" r:id="rId7"/>
    <p:sldId id="366" r:id="rId8"/>
    <p:sldId id="269" r:id="rId9"/>
    <p:sldId id="309" r:id="rId10"/>
    <p:sldId id="315" r:id="rId11"/>
    <p:sldId id="282" r:id="rId12"/>
    <p:sldId id="296" r:id="rId13"/>
    <p:sldId id="299" r:id="rId14"/>
    <p:sldId id="306" r:id="rId15"/>
    <p:sldId id="316" r:id="rId16"/>
    <p:sldId id="301" r:id="rId17"/>
    <p:sldId id="259" r:id="rId18"/>
    <p:sldId id="374" r:id="rId19"/>
    <p:sldId id="375" r:id="rId20"/>
    <p:sldId id="376" r:id="rId21"/>
    <p:sldId id="377" r:id="rId22"/>
    <p:sldId id="378" r:id="rId23"/>
    <p:sldId id="371" r:id="rId24"/>
    <p:sldId id="372" r:id="rId25"/>
    <p:sldId id="360" r:id="rId26"/>
    <p:sldId id="361" r:id="rId27"/>
    <p:sldId id="362" r:id="rId28"/>
    <p:sldId id="363" r:id="rId29"/>
    <p:sldId id="270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294A17-4D3B-4CE7-BA9A-6BDCE7E5D942}" v="2" dt="2025-12-08T16:31:12.4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1:14.970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6:30:59.674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30:59.674" v="0"/>
          <ac:spMkLst>
            <pc:docMk/>
            <pc:sldMk cId="0" sldId="270"/>
            <ac:spMk id="4" creationId="{97BEEEA1-8684-89E0-A671-0807886F33F0}"/>
          </ac:spMkLst>
        </pc:spChg>
      </pc:sldChg>
      <pc:sldChg chg="del">
        <pc:chgData name="Glen Jones" userId="e846aaca-4b24-4b13-b0d0-f2308e16b284" providerId="ADAL" clId="{ED47ACC3-9597-4D89-A1DC-43CF280EF274}" dt="2025-12-08T16:31:14.970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31:12.421" v="1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iagram&#10;&#10;Description automatically generated">
            <a:extLst>
              <a:ext uri="{FF2B5EF4-FFF2-40B4-BE49-F238E27FC236}">
                <a16:creationId xmlns:a16="http://schemas.microsoft.com/office/drawing/2014/main" id="{71E3BDAF-9F7B-1886-7C51-3E64A1C70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/u/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Rounded Rectangle 6">
            <a:extLst>
              <a:ext uri="{FF2B5EF4-FFF2-40B4-BE49-F238E27FC236}">
                <a16:creationId xmlns:a16="http://schemas.microsoft.com/office/drawing/2014/main" id="{FE78B536-1FE5-04BD-C019-AB2F0D9A1519}"/>
              </a:ext>
            </a:extLst>
          </p:cNvPr>
          <p:cNvSpPr/>
          <p:nvPr/>
        </p:nvSpPr>
        <p:spPr>
          <a:xfrm>
            <a:off x="2004291" y="5535416"/>
            <a:ext cx="7980218" cy="6989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+mj-lt"/>
              </a:rPr>
              <a:t>The /u/ sound can be spelt </a:t>
            </a:r>
            <a:r>
              <a:rPr lang="en-GB" sz="3600" u="sng" dirty="0">
                <a:solidFill>
                  <a:schemeClr val="bg1"/>
                </a:solidFill>
                <a:latin typeface="+mj-lt"/>
              </a:rPr>
              <a:t>ou</a:t>
            </a:r>
            <a:r>
              <a:rPr lang="en-GB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025A075-00FF-9D4F-FF6F-81EB4AFBF5B9}"/>
              </a:ext>
            </a:extLst>
          </p:cNvPr>
          <p:cNvGrpSpPr/>
          <p:nvPr/>
        </p:nvGrpSpPr>
        <p:grpSpPr>
          <a:xfrm>
            <a:off x="1429588" y="1958859"/>
            <a:ext cx="3048870" cy="3281524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DD66AE5-88EB-2547-525A-5438ECCD30A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ED2E726C-3C95-2866-4F43-D543EAA928C0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y</a:t>
              </a:r>
              <a:r>
                <a:rPr lang="en-GB" sz="3600" b="1" u="sng" dirty="0">
                  <a:solidFill>
                    <a:srgbClr val="FFFF00"/>
                  </a:solidFill>
                </a:rPr>
                <a:t>ou</a:t>
              </a:r>
              <a:r>
                <a:rPr lang="en-GB" sz="3600" dirty="0">
                  <a:solidFill>
                    <a:schemeClr val="bg1"/>
                  </a:solidFill>
                </a:rPr>
                <a:t>ng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1F84C13-A6FA-D8F4-8D61-0AC9AD724033}"/>
              </a:ext>
            </a:extLst>
          </p:cNvPr>
          <p:cNvGrpSpPr/>
          <p:nvPr/>
        </p:nvGrpSpPr>
        <p:grpSpPr>
          <a:xfrm>
            <a:off x="4673678" y="1958859"/>
            <a:ext cx="3297382" cy="3281524"/>
            <a:chOff x="6863423" y="1918549"/>
            <a:chExt cx="3297382" cy="3281524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BC5BC526-33EF-B4E6-01FB-664128CB60EC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BB1B737-5CB9-7601-5E7F-AD5D6F1E5D90}"/>
                </a:ext>
              </a:extLst>
            </p:cNvPr>
            <p:cNvSpPr txBox="1"/>
            <p:nvPr/>
          </p:nvSpPr>
          <p:spPr>
            <a:xfrm>
              <a:off x="6863423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t</a:t>
              </a:r>
              <a:r>
                <a:rPr lang="en-GB" sz="3600" b="1" u="sng" dirty="0">
                  <a:solidFill>
                    <a:srgbClr val="FFFF00"/>
                  </a:solidFill>
                </a:rPr>
                <a:t>ou</a:t>
              </a:r>
              <a:r>
                <a:rPr lang="en-GB" sz="3600" dirty="0">
                  <a:solidFill>
                    <a:schemeClr val="bg1"/>
                  </a:solidFill>
                </a:rPr>
                <a:t>ch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B539615-F430-675B-BC9B-8DAB72B37AE0}"/>
              </a:ext>
            </a:extLst>
          </p:cNvPr>
          <p:cNvGrpSpPr/>
          <p:nvPr/>
        </p:nvGrpSpPr>
        <p:grpSpPr>
          <a:xfrm>
            <a:off x="8166282" y="1958859"/>
            <a:ext cx="3297382" cy="3281524"/>
            <a:chOff x="6863424" y="1918549"/>
            <a:chExt cx="3297382" cy="3281524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D653EE18-1D76-E1F4-5985-E4EDD76349EA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033D418-93B3-F162-896C-4F84BDCB5D1C}"/>
                </a:ext>
              </a:extLst>
            </p:cNvPr>
            <p:cNvSpPr txBox="1"/>
            <p:nvPr/>
          </p:nvSpPr>
          <p:spPr>
            <a:xfrm>
              <a:off x="6863424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d</a:t>
              </a:r>
              <a:r>
                <a:rPr lang="en-GB" sz="3600" b="1" u="sng" dirty="0">
                  <a:solidFill>
                    <a:srgbClr val="FFFF00"/>
                  </a:solidFill>
                </a:rPr>
                <a:t>ou</a:t>
              </a:r>
              <a:r>
                <a:rPr lang="en-GB" sz="3600" dirty="0">
                  <a:solidFill>
                    <a:schemeClr val="bg1"/>
                  </a:solidFill>
                </a:rPr>
                <a:t>ble</a:t>
              </a:r>
            </a:p>
          </p:txBody>
        </p:sp>
      </p:grpSp>
      <p:pic>
        <p:nvPicPr>
          <p:cNvPr id="35" name="Picture 34" descr="A picture containing food, snack food&#10;&#10;Description automatically generated">
            <a:extLst>
              <a:ext uri="{FF2B5EF4-FFF2-40B4-BE49-F238E27FC236}">
                <a16:creationId xmlns:a16="http://schemas.microsoft.com/office/drawing/2014/main" id="{86A4BF6C-222D-1095-9934-AA246EA7ED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6416" y="2823601"/>
            <a:ext cx="2384610" cy="1851916"/>
          </a:xfrm>
          <a:prstGeom prst="rect">
            <a:avLst/>
          </a:prstGeom>
        </p:spPr>
      </p:pic>
      <p:pic>
        <p:nvPicPr>
          <p:cNvPr id="36" name="Picture 35" descr="A picture containing water, outdoor, ocean&#10;&#10;Description automatically generated">
            <a:extLst>
              <a:ext uri="{FF2B5EF4-FFF2-40B4-BE49-F238E27FC236}">
                <a16:creationId xmlns:a16="http://schemas.microsoft.com/office/drawing/2014/main" id="{F0162163-755F-4954-3C58-B09D7E4E9C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5444" y="2838594"/>
            <a:ext cx="2393850" cy="1865829"/>
          </a:xfrm>
          <a:prstGeom prst="rect">
            <a:avLst/>
          </a:prstGeom>
        </p:spPr>
      </p:pic>
      <p:pic>
        <p:nvPicPr>
          <p:cNvPr id="37" name="Picture 36" descr="A person and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DA984326-F08B-0602-8F59-0027CF7F8C6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43547" y="2838594"/>
            <a:ext cx="2593557" cy="186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4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5221712-4AEC-57A9-19CE-114431954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don't cause any trouble at the zoo.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ble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67432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03B4056-526B-A08C-05C7-F3B5CFFB72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Are you visiting another country this year?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ntry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6004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05AF8ADA-1CC6-E583-0B60-BD991FDEB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my cousin.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sin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445" y="1921457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1CEEA6-F6F0-FD4B-91F2-E875504E1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have a couple of sandwiches for my lunch.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ple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5116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3723981-1E7F-7D82-93C8-57390A8F9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shows courage to disagree with someone.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rage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221586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E3324EB-0AC3-B0F1-15BD-F1C109E92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drink will nourish my body.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n</a:t>
            </a:r>
            <a:r>
              <a:rPr lang="en-GB" sz="8000" dirty="0">
                <a:solidFill>
                  <a:srgbClr val="FFFF0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rish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006" y="168520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6FA46E8-9366-6E7B-94A1-F0B942DFB8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487169F-4F10-B3B8-1574-E7BEF3B5A25B}"/>
              </a:ext>
            </a:extLst>
          </p:cNvPr>
          <p:cNvSpPr txBox="1">
            <a:spLocks/>
          </p:cNvSpPr>
          <p:nvPr/>
        </p:nvSpPr>
        <p:spPr>
          <a:xfrm>
            <a:off x="204485" y="132063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/u/ sound spelt &lt;ou&gt;?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3AD360-928C-4BCB-12A6-3E4160719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44325"/>
            <a:ext cx="11783027" cy="5262897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and Aimee were visiting a young planet called Verdania, famous for its lush forests and glowing fruit trees. “We need to find the Golden Fruit,” Emile said, holding up a map. “It’s said to nourish anyone who eats it with endless energy.”</a:t>
            </a:r>
          </a:p>
          <a:p>
            <a:pPr marL="0" indent="0">
              <a:buNone/>
            </a:pPr>
            <a:r>
              <a:rPr lang="en-GB" sz="2200" dirty="0"/>
              <a:t>Their journey began in a small country filled with friendly aliens. A group of them warned, “The Golden Fruit is guarded by tricky puzzles. It takes courage to find it!”</a:t>
            </a:r>
          </a:p>
          <a:p>
            <a:pPr marL="0" indent="0">
              <a:buNone/>
            </a:pPr>
            <a:r>
              <a:rPr lang="en-GB" sz="2200" dirty="0"/>
              <a:t>As Emile and Aimee entered the forest, they spotted two glowing paths ahead. “Double the paths, double the trouble,” Aimee said. They decided to take the left path, but after a couple of steps, the ground shook, and a trapdoor opened beneath them!</a:t>
            </a:r>
          </a:p>
          <a:p>
            <a:pPr marL="0" indent="0">
              <a:buNone/>
            </a:pPr>
            <a:r>
              <a:rPr lang="en-GB" sz="2200" dirty="0"/>
              <a:t>They slid down into a hidden cave filled with sparkling crystals. “This must be part of the puzzle!” Emile said. On a pedestal sat a riddle. “Only those with a gentle touch can unlock the path forward,” Aimee read. Carefully, Emile pressed a glowing button, and the cave walls opened, revealing a staircase.</a:t>
            </a:r>
          </a:p>
          <a:p>
            <a:pPr marL="0" indent="0">
              <a:buNone/>
            </a:pPr>
            <a:r>
              <a:rPr lang="en-GB" sz="2200" dirty="0"/>
              <a:t>At the top, they found the Golden Fruit hanging from a shimmering tree. Just as Emile reached for it, his cousin Zorbo appeared! “You’re not taking the treasure without me!” Zorbo said, grinning.</a:t>
            </a:r>
          </a:p>
        </p:txBody>
      </p:sp>
    </p:spTree>
    <p:extLst>
      <p:ext uri="{BB962C8B-B14F-4D97-AF65-F5344CB8AC3E}">
        <p14:creationId xmlns:p14="http://schemas.microsoft.com/office/powerpoint/2010/main" val="2516179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1B98A-8C96-5141-EF21-2BCB57073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9676834-D0AB-A1B1-0788-D9E04BFBF7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0280C11-D444-CF96-95F1-73949C1F216F}"/>
              </a:ext>
            </a:extLst>
          </p:cNvPr>
          <p:cNvSpPr txBox="1">
            <a:spLocks/>
          </p:cNvSpPr>
          <p:nvPr/>
        </p:nvSpPr>
        <p:spPr>
          <a:xfrm>
            <a:off x="204485" y="132063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/u/ sound spelt &lt;ou&gt;?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0274A-9B9E-032F-AA00-7E7595351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44325"/>
            <a:ext cx="11783027" cy="5262897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and Aimee were visiting a </a:t>
            </a:r>
            <a:r>
              <a:rPr lang="en-GB" sz="2200" b="1" u="sng" dirty="0">
                <a:solidFill>
                  <a:srgbClr val="7030A0"/>
                </a:solidFill>
              </a:rPr>
              <a:t>young</a:t>
            </a:r>
            <a:r>
              <a:rPr lang="en-GB" sz="2200" dirty="0"/>
              <a:t> planet called Verdania, famous for its lush forests and glowing fruit trees. “We need to find the Golden Fruit,” Emile said, holding up a map. “It’s said to </a:t>
            </a:r>
            <a:r>
              <a:rPr lang="en-GB" sz="2200" b="1" u="sng" dirty="0">
                <a:solidFill>
                  <a:srgbClr val="7030A0"/>
                </a:solidFill>
              </a:rPr>
              <a:t>nourish</a:t>
            </a:r>
            <a:r>
              <a:rPr lang="en-GB" sz="2200" dirty="0"/>
              <a:t> anyone who eats it with endless energy.”</a:t>
            </a:r>
          </a:p>
          <a:p>
            <a:pPr marL="0" indent="0">
              <a:buNone/>
            </a:pPr>
            <a:r>
              <a:rPr lang="en-GB" sz="2200" dirty="0"/>
              <a:t>Their journey began in a small country filled with friendly aliens. A group of them warned, “The Golden Fruit is guarded by tricky puzzles. It takes courage to find it!”</a:t>
            </a:r>
          </a:p>
          <a:p>
            <a:pPr marL="0" indent="0">
              <a:buNone/>
            </a:pPr>
            <a:r>
              <a:rPr lang="en-GB" sz="2200" dirty="0"/>
              <a:t>As Emile and Aimee entered the forest, they spotted two glowing paths ahead. “Double the paths, double the trouble,” Aimee said. They decided to take the left path, but after a couple of steps, the ground shook, and a trapdoor opened beneath them!</a:t>
            </a:r>
          </a:p>
          <a:p>
            <a:pPr marL="0" indent="0">
              <a:buNone/>
            </a:pPr>
            <a:r>
              <a:rPr lang="en-GB" sz="2200" dirty="0"/>
              <a:t>They slid down into a hidden cave filled with sparkling crystals. “This must be part of the puzzle!” Emile said. On a pedestal sat a riddle. “Only those with a gentle touch can unlock the path forward,” Aimee read. Carefully, Emile pressed a glowing button, and the cave walls opened, revealing a staircase.</a:t>
            </a:r>
          </a:p>
          <a:p>
            <a:pPr marL="0" indent="0">
              <a:buNone/>
            </a:pPr>
            <a:r>
              <a:rPr lang="en-GB" sz="2200" dirty="0"/>
              <a:t>At the top, they found the Golden Fruit hanging from a shimmering tree. Just as Emile reached for it, his cousin Zorbo appeared! “You’re not taking the treasure without me!” Zorbo said, grinning.</a:t>
            </a:r>
          </a:p>
        </p:txBody>
      </p:sp>
    </p:spTree>
    <p:extLst>
      <p:ext uri="{BB962C8B-B14F-4D97-AF65-F5344CB8AC3E}">
        <p14:creationId xmlns:p14="http://schemas.microsoft.com/office/powerpoint/2010/main" val="18814026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DDD98-EED3-E1B4-DA50-A79E36045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F968D568-06A8-E557-0909-DF5B8343C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A758A11-7E88-AEE0-9CE7-5D52EC19E123}"/>
              </a:ext>
            </a:extLst>
          </p:cNvPr>
          <p:cNvSpPr txBox="1">
            <a:spLocks/>
          </p:cNvSpPr>
          <p:nvPr/>
        </p:nvSpPr>
        <p:spPr>
          <a:xfrm>
            <a:off x="204485" y="132063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/u/ sound spelt &lt;ou&gt;?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7AA46E-074C-5A95-6BC2-C18BE51C4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44325"/>
            <a:ext cx="11783027" cy="5262897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and Aimee were visiting a </a:t>
            </a:r>
            <a:r>
              <a:rPr lang="en-GB" sz="2200" b="1" u="sng" dirty="0">
                <a:solidFill>
                  <a:srgbClr val="7030A0"/>
                </a:solidFill>
              </a:rPr>
              <a:t>young</a:t>
            </a:r>
            <a:r>
              <a:rPr lang="en-GB" sz="2200" dirty="0"/>
              <a:t> planet called Verdania, famous for its lush forests and glowing fruit trees. “We need to find the Golden Fruit,” Emile said, holding up a map. “It’s said to </a:t>
            </a:r>
            <a:r>
              <a:rPr lang="en-GB" sz="2200" b="1" u="sng" dirty="0">
                <a:solidFill>
                  <a:srgbClr val="7030A0"/>
                </a:solidFill>
              </a:rPr>
              <a:t>nourish</a:t>
            </a:r>
            <a:r>
              <a:rPr lang="en-GB" sz="2200" dirty="0"/>
              <a:t> anyone who eats it with endless energy.”</a:t>
            </a:r>
          </a:p>
          <a:p>
            <a:pPr marL="0" indent="0">
              <a:buNone/>
            </a:pPr>
            <a:r>
              <a:rPr lang="en-GB" sz="2200" dirty="0"/>
              <a:t>Their journey began in a small </a:t>
            </a:r>
            <a:r>
              <a:rPr lang="en-GB" sz="2200" b="1" u="sng" dirty="0">
                <a:solidFill>
                  <a:srgbClr val="7030A0"/>
                </a:solidFill>
              </a:rPr>
              <a:t>country</a:t>
            </a:r>
            <a:r>
              <a:rPr lang="en-GB" sz="2200" dirty="0"/>
              <a:t> filled with friendly aliens. A group of them warned, “The Golden Fruit is guarded by tricky puzzles. It takes </a:t>
            </a:r>
            <a:r>
              <a:rPr lang="en-GB" sz="2200" b="1" u="sng" dirty="0">
                <a:solidFill>
                  <a:srgbClr val="7030A0"/>
                </a:solidFill>
              </a:rPr>
              <a:t>courage</a:t>
            </a:r>
            <a:r>
              <a:rPr lang="en-GB" sz="2200" dirty="0"/>
              <a:t> to find it!”</a:t>
            </a:r>
          </a:p>
          <a:p>
            <a:pPr marL="0" indent="0">
              <a:buNone/>
            </a:pPr>
            <a:r>
              <a:rPr lang="en-GB" sz="2200" dirty="0"/>
              <a:t>As Emile and Aimee entered the forest, they spotted two glowing paths ahead. “Double the paths, double the trouble,” Aimee said. They decided to take the left path, but after a couple of steps, the ground shook, and a trapdoor opened beneath them!</a:t>
            </a:r>
          </a:p>
          <a:p>
            <a:pPr marL="0" indent="0">
              <a:buNone/>
            </a:pPr>
            <a:r>
              <a:rPr lang="en-GB" sz="2200" dirty="0"/>
              <a:t>They slid down into a hidden cave filled with sparkling crystals. “This must be part of the puzzle!” Emile said. On a pedestal sat a riddle. “Only those with a gentle touch can unlock the path forward,” Aimee read. Carefully, Emile pressed a glowing button, and the cave walls opened, revealing a staircase.</a:t>
            </a:r>
          </a:p>
          <a:p>
            <a:pPr marL="0" indent="0">
              <a:buNone/>
            </a:pPr>
            <a:r>
              <a:rPr lang="en-GB" sz="2200" dirty="0"/>
              <a:t>At the top, they found the Golden Fruit hanging from a shimmering tree. Just as Emile reached for it, his cousin Zorbo appeared! “You’re not taking the treasure without me!” Zorbo said, grinning.</a:t>
            </a:r>
          </a:p>
        </p:txBody>
      </p:sp>
    </p:spTree>
    <p:extLst>
      <p:ext uri="{BB962C8B-B14F-4D97-AF65-F5344CB8AC3E}">
        <p14:creationId xmlns:p14="http://schemas.microsoft.com/office/powerpoint/2010/main" val="1971140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ign on a railing&#10;&#10;AI-generated content may be incorrect.">
            <a:extLst>
              <a:ext uri="{FF2B5EF4-FFF2-40B4-BE49-F238E27FC236}">
                <a16:creationId xmlns:a16="http://schemas.microsoft.com/office/drawing/2014/main" id="{3D67B75A-8E19-8A62-E694-7AB26C4D1B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161" y="1508724"/>
            <a:ext cx="3955675" cy="498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18198-83D0-03C6-0765-82D5D205A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DCCBE6F-D512-31E9-8816-15577603E6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AD4CCA2-5902-D535-4939-F6AF9474806F}"/>
              </a:ext>
            </a:extLst>
          </p:cNvPr>
          <p:cNvSpPr txBox="1">
            <a:spLocks/>
          </p:cNvSpPr>
          <p:nvPr/>
        </p:nvSpPr>
        <p:spPr>
          <a:xfrm>
            <a:off x="204485" y="132063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/u/ sound spelt &lt;ou&gt;?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C4243-49D5-BB4C-4E18-32C58791C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44325"/>
            <a:ext cx="11783027" cy="5262897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and Aimee were visiting a </a:t>
            </a:r>
            <a:r>
              <a:rPr lang="en-GB" sz="2200" b="1" u="sng" dirty="0">
                <a:solidFill>
                  <a:srgbClr val="7030A0"/>
                </a:solidFill>
              </a:rPr>
              <a:t>young</a:t>
            </a:r>
            <a:r>
              <a:rPr lang="en-GB" sz="2200" dirty="0"/>
              <a:t> planet called Verdania, famous for its lush forests and glowing fruit trees. “We need to find the Golden Fruit,” Emile said, holding up a map. “It’s said to </a:t>
            </a:r>
            <a:r>
              <a:rPr lang="en-GB" sz="2200" b="1" u="sng" dirty="0">
                <a:solidFill>
                  <a:srgbClr val="7030A0"/>
                </a:solidFill>
              </a:rPr>
              <a:t>nourish</a:t>
            </a:r>
            <a:r>
              <a:rPr lang="en-GB" sz="2200" dirty="0"/>
              <a:t> anyone who eats it with endless energy.”</a:t>
            </a:r>
          </a:p>
          <a:p>
            <a:pPr marL="0" indent="0">
              <a:buNone/>
            </a:pPr>
            <a:r>
              <a:rPr lang="en-GB" sz="2200" dirty="0"/>
              <a:t>Their journey began in a small </a:t>
            </a:r>
            <a:r>
              <a:rPr lang="en-GB" sz="2200" b="1" u="sng" dirty="0">
                <a:solidFill>
                  <a:srgbClr val="7030A0"/>
                </a:solidFill>
              </a:rPr>
              <a:t>country</a:t>
            </a:r>
            <a:r>
              <a:rPr lang="en-GB" sz="2200" dirty="0"/>
              <a:t> filled with friendly aliens. A group of them warned, “The Golden Fruit is guarded by tricky puzzles. It takes </a:t>
            </a:r>
            <a:r>
              <a:rPr lang="en-GB" sz="2200" b="1" u="sng" dirty="0">
                <a:solidFill>
                  <a:srgbClr val="7030A0"/>
                </a:solidFill>
              </a:rPr>
              <a:t>courage</a:t>
            </a:r>
            <a:r>
              <a:rPr lang="en-GB" sz="2200" dirty="0"/>
              <a:t> to find it!”</a:t>
            </a:r>
          </a:p>
          <a:p>
            <a:pPr marL="0" indent="0">
              <a:buNone/>
            </a:pPr>
            <a:r>
              <a:rPr lang="en-GB" sz="2200" dirty="0"/>
              <a:t>As Emile and Aimee entered the forest, they spotted two glowing paths ahead. “</a:t>
            </a:r>
            <a:r>
              <a:rPr lang="en-GB" sz="2200" b="1" u="sng" dirty="0">
                <a:solidFill>
                  <a:srgbClr val="7030A0"/>
                </a:solidFill>
              </a:rPr>
              <a:t>Double</a:t>
            </a:r>
            <a:r>
              <a:rPr lang="en-GB" sz="2200" dirty="0"/>
              <a:t> the paths, </a:t>
            </a:r>
            <a:r>
              <a:rPr lang="en-GB" sz="2200" b="1" u="sng" dirty="0">
                <a:solidFill>
                  <a:srgbClr val="7030A0"/>
                </a:solidFill>
              </a:rPr>
              <a:t>double</a:t>
            </a:r>
            <a:r>
              <a:rPr lang="en-GB" sz="2200" dirty="0"/>
              <a:t> the </a:t>
            </a:r>
            <a:r>
              <a:rPr lang="en-GB" sz="2200" b="1" u="sng" dirty="0">
                <a:solidFill>
                  <a:srgbClr val="7030A0"/>
                </a:solidFill>
              </a:rPr>
              <a:t>trouble</a:t>
            </a:r>
            <a:r>
              <a:rPr lang="en-GB" sz="2200" dirty="0"/>
              <a:t>,” Aimee said. They decided to take the left path, but after a </a:t>
            </a:r>
            <a:r>
              <a:rPr lang="en-GB" sz="2200" b="1" u="sng" dirty="0">
                <a:solidFill>
                  <a:srgbClr val="7030A0"/>
                </a:solidFill>
              </a:rPr>
              <a:t>couple</a:t>
            </a:r>
            <a:r>
              <a:rPr lang="en-GB" sz="2200" dirty="0"/>
              <a:t> of steps, the ground shook, and a trapdoor opened beneath them!</a:t>
            </a:r>
          </a:p>
          <a:p>
            <a:pPr marL="0" indent="0">
              <a:buNone/>
            </a:pPr>
            <a:r>
              <a:rPr lang="en-GB" sz="2200" dirty="0"/>
              <a:t>They slid down into a hidden cave filled with sparkling crystals. “This must be part of the puzzle!” Emile said. On a pedestal sat a riddle. “Only those with a gentle touch can unlock the path forward,” Aimee read. Carefully, Emile pressed a glowing button, and the cave walls opened, revealing a staircase.</a:t>
            </a:r>
          </a:p>
          <a:p>
            <a:pPr marL="0" indent="0">
              <a:buNone/>
            </a:pPr>
            <a:r>
              <a:rPr lang="en-GB" sz="2200" dirty="0"/>
              <a:t>At the top, they found the Golden Fruit hanging from a shimmering tree. Just as Emile reached for it, his cousin Zorbo appeared! “You’re not taking the treasure without me!” Zorbo said, grinning.</a:t>
            </a:r>
          </a:p>
        </p:txBody>
      </p:sp>
    </p:spTree>
    <p:extLst>
      <p:ext uri="{BB962C8B-B14F-4D97-AF65-F5344CB8AC3E}">
        <p14:creationId xmlns:p14="http://schemas.microsoft.com/office/powerpoint/2010/main" val="4504007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99DAE-7D79-4194-3894-37373A5ED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E3C41CF9-2676-5CC2-C9AF-EF67139A89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BDDCA57-06ED-9757-1260-F924658E4BAF}"/>
              </a:ext>
            </a:extLst>
          </p:cNvPr>
          <p:cNvSpPr txBox="1">
            <a:spLocks/>
          </p:cNvSpPr>
          <p:nvPr/>
        </p:nvSpPr>
        <p:spPr>
          <a:xfrm>
            <a:off x="204485" y="132063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/u/ sound spelt &lt;ou&gt;?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4B4C0-56E5-BDE8-2354-0DCC0E796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44325"/>
            <a:ext cx="11783027" cy="5262897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and Aimee were visiting a </a:t>
            </a:r>
            <a:r>
              <a:rPr lang="en-GB" sz="2200" b="1" u="sng" dirty="0">
                <a:solidFill>
                  <a:srgbClr val="7030A0"/>
                </a:solidFill>
              </a:rPr>
              <a:t>young</a:t>
            </a:r>
            <a:r>
              <a:rPr lang="en-GB" sz="2200" dirty="0"/>
              <a:t> planet called Verdania, famous for its lush forests and glowing fruit trees. “We need to find the Golden Fruit,” Emile said, holding up a map. “It’s said to </a:t>
            </a:r>
            <a:r>
              <a:rPr lang="en-GB" sz="2200" b="1" u="sng" dirty="0">
                <a:solidFill>
                  <a:srgbClr val="7030A0"/>
                </a:solidFill>
              </a:rPr>
              <a:t>nourish</a:t>
            </a:r>
            <a:r>
              <a:rPr lang="en-GB" sz="2200" dirty="0"/>
              <a:t> anyone who eats it with endless energy.”</a:t>
            </a:r>
          </a:p>
          <a:p>
            <a:pPr marL="0" indent="0">
              <a:buNone/>
            </a:pPr>
            <a:r>
              <a:rPr lang="en-GB" sz="2200" dirty="0"/>
              <a:t>Their journey began in a small </a:t>
            </a:r>
            <a:r>
              <a:rPr lang="en-GB" sz="2200" b="1" u="sng" dirty="0">
                <a:solidFill>
                  <a:srgbClr val="7030A0"/>
                </a:solidFill>
              </a:rPr>
              <a:t>country</a:t>
            </a:r>
            <a:r>
              <a:rPr lang="en-GB" sz="2200" dirty="0"/>
              <a:t> filled with friendly aliens. A group of them warned, “The Golden Fruit is guarded by tricky puzzles. It takes </a:t>
            </a:r>
            <a:r>
              <a:rPr lang="en-GB" sz="2200" b="1" u="sng" dirty="0">
                <a:solidFill>
                  <a:srgbClr val="7030A0"/>
                </a:solidFill>
              </a:rPr>
              <a:t>courage</a:t>
            </a:r>
            <a:r>
              <a:rPr lang="en-GB" sz="2200" dirty="0"/>
              <a:t> to find it!”</a:t>
            </a:r>
          </a:p>
          <a:p>
            <a:pPr marL="0" indent="0">
              <a:buNone/>
            </a:pPr>
            <a:r>
              <a:rPr lang="en-GB" sz="2200" dirty="0"/>
              <a:t>As Emile and Aimee entered the forest, they spotted two glowing paths ahead. “</a:t>
            </a:r>
            <a:r>
              <a:rPr lang="en-GB" sz="2200" b="1" u="sng" dirty="0">
                <a:solidFill>
                  <a:srgbClr val="7030A0"/>
                </a:solidFill>
              </a:rPr>
              <a:t>Double</a:t>
            </a:r>
            <a:r>
              <a:rPr lang="en-GB" sz="2200" dirty="0"/>
              <a:t> the paths, </a:t>
            </a:r>
            <a:r>
              <a:rPr lang="en-GB" sz="2200" b="1" u="sng" dirty="0">
                <a:solidFill>
                  <a:srgbClr val="7030A0"/>
                </a:solidFill>
              </a:rPr>
              <a:t>double</a:t>
            </a:r>
            <a:r>
              <a:rPr lang="en-GB" sz="2200" dirty="0"/>
              <a:t> the </a:t>
            </a:r>
            <a:r>
              <a:rPr lang="en-GB" sz="2200" b="1" u="sng" dirty="0">
                <a:solidFill>
                  <a:srgbClr val="7030A0"/>
                </a:solidFill>
              </a:rPr>
              <a:t>trouble</a:t>
            </a:r>
            <a:r>
              <a:rPr lang="en-GB" sz="2200" dirty="0"/>
              <a:t>,” Aimee said. They decided to take the left path, but after a </a:t>
            </a:r>
            <a:r>
              <a:rPr lang="en-GB" sz="2200" b="1" u="sng" dirty="0">
                <a:solidFill>
                  <a:srgbClr val="7030A0"/>
                </a:solidFill>
              </a:rPr>
              <a:t>couple</a:t>
            </a:r>
            <a:r>
              <a:rPr lang="en-GB" sz="2200" dirty="0"/>
              <a:t> of steps, the ground shook, and a trapdoor opened beneath them!</a:t>
            </a:r>
          </a:p>
          <a:p>
            <a:pPr marL="0" indent="0">
              <a:buNone/>
            </a:pPr>
            <a:r>
              <a:rPr lang="en-GB" sz="2200" dirty="0"/>
              <a:t>They slid down into a hidden cave filled with sparkling crystals. “This must be part of the puzzle!” Emile said. On a pedestal sat a riddle. “Only those with a gentle </a:t>
            </a:r>
            <a:r>
              <a:rPr lang="en-GB" sz="2200" b="1" u="sng" dirty="0">
                <a:solidFill>
                  <a:srgbClr val="7030A0"/>
                </a:solidFill>
              </a:rPr>
              <a:t>touch</a:t>
            </a:r>
            <a:r>
              <a:rPr lang="en-GB" sz="2200" dirty="0"/>
              <a:t> can unlock the path forward,” Aimee read. Carefully, Emile pressed a glowing button, and the cave walls opened, revealing a staircase.</a:t>
            </a:r>
          </a:p>
          <a:p>
            <a:pPr marL="0" indent="0">
              <a:buNone/>
            </a:pPr>
            <a:r>
              <a:rPr lang="en-GB" sz="2200" dirty="0"/>
              <a:t>At the top, they found the Golden Fruit hanging from a shimmering tree. Just as Emile reached for it, his cousin Zorbo appeared! “You’re not taking the treasure without me!” Zorbo said, grinning.</a:t>
            </a:r>
          </a:p>
        </p:txBody>
      </p:sp>
    </p:spTree>
    <p:extLst>
      <p:ext uri="{BB962C8B-B14F-4D97-AF65-F5344CB8AC3E}">
        <p14:creationId xmlns:p14="http://schemas.microsoft.com/office/powerpoint/2010/main" val="27848158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5CCF8-AB84-BF1E-7238-4766641AA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69134E89-E1B0-39E3-2ABD-D8B1173842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6AF33BB-9C24-AE7E-B6FD-8994DFB590E3}"/>
              </a:ext>
            </a:extLst>
          </p:cNvPr>
          <p:cNvSpPr txBox="1">
            <a:spLocks/>
          </p:cNvSpPr>
          <p:nvPr/>
        </p:nvSpPr>
        <p:spPr>
          <a:xfrm>
            <a:off x="204485" y="132063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/u/ sound spelt &lt;ou&gt;?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D970B-5CB8-1EB4-9B41-D5FC4B9C1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44325"/>
            <a:ext cx="11783027" cy="5262897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and Aimee were visiting a </a:t>
            </a:r>
            <a:r>
              <a:rPr lang="en-GB" sz="2200" b="1" u="sng" dirty="0">
                <a:solidFill>
                  <a:srgbClr val="7030A0"/>
                </a:solidFill>
              </a:rPr>
              <a:t>young</a:t>
            </a:r>
            <a:r>
              <a:rPr lang="en-GB" sz="2200" dirty="0"/>
              <a:t> planet called Verdania, famous for its lush forests and glowing fruit trees. “We need to find the Golden Fruit,” Emile said, holding up a map. “It’s said to </a:t>
            </a:r>
            <a:r>
              <a:rPr lang="en-GB" sz="2200" b="1" u="sng" dirty="0">
                <a:solidFill>
                  <a:srgbClr val="7030A0"/>
                </a:solidFill>
              </a:rPr>
              <a:t>nourish</a:t>
            </a:r>
            <a:r>
              <a:rPr lang="en-GB" sz="2200" dirty="0"/>
              <a:t> anyone who eats it with endless energy.”</a:t>
            </a:r>
          </a:p>
          <a:p>
            <a:pPr marL="0" indent="0">
              <a:buNone/>
            </a:pPr>
            <a:r>
              <a:rPr lang="en-GB" sz="2200" dirty="0"/>
              <a:t>Their journey began in a small </a:t>
            </a:r>
            <a:r>
              <a:rPr lang="en-GB" sz="2200" b="1" u="sng" dirty="0">
                <a:solidFill>
                  <a:srgbClr val="7030A0"/>
                </a:solidFill>
              </a:rPr>
              <a:t>country</a:t>
            </a:r>
            <a:r>
              <a:rPr lang="en-GB" sz="2200" dirty="0"/>
              <a:t> filled with friendly aliens. A group of them warned, “The Golden Fruit is guarded by tricky puzzles. It takes </a:t>
            </a:r>
            <a:r>
              <a:rPr lang="en-GB" sz="2200" b="1" u="sng" dirty="0">
                <a:solidFill>
                  <a:srgbClr val="7030A0"/>
                </a:solidFill>
              </a:rPr>
              <a:t>courage</a:t>
            </a:r>
            <a:r>
              <a:rPr lang="en-GB" sz="2200" dirty="0"/>
              <a:t> to find it!”</a:t>
            </a:r>
          </a:p>
          <a:p>
            <a:pPr marL="0" indent="0">
              <a:buNone/>
            </a:pPr>
            <a:r>
              <a:rPr lang="en-GB" sz="2200" dirty="0"/>
              <a:t>As Emile and Aimee entered the forest, they spotted two glowing paths ahead. “</a:t>
            </a:r>
            <a:r>
              <a:rPr lang="en-GB" sz="2200" b="1" u="sng" dirty="0">
                <a:solidFill>
                  <a:srgbClr val="7030A0"/>
                </a:solidFill>
              </a:rPr>
              <a:t>Double</a:t>
            </a:r>
            <a:r>
              <a:rPr lang="en-GB" sz="2200" dirty="0"/>
              <a:t> the paths, </a:t>
            </a:r>
            <a:r>
              <a:rPr lang="en-GB" sz="2200" b="1" u="sng" dirty="0">
                <a:solidFill>
                  <a:srgbClr val="7030A0"/>
                </a:solidFill>
              </a:rPr>
              <a:t>double</a:t>
            </a:r>
            <a:r>
              <a:rPr lang="en-GB" sz="2200" dirty="0"/>
              <a:t> the </a:t>
            </a:r>
            <a:r>
              <a:rPr lang="en-GB" sz="2200" b="1" u="sng" dirty="0">
                <a:solidFill>
                  <a:srgbClr val="7030A0"/>
                </a:solidFill>
              </a:rPr>
              <a:t>trouble</a:t>
            </a:r>
            <a:r>
              <a:rPr lang="en-GB" sz="2200" dirty="0"/>
              <a:t>,” Aimee said. They decided to take the left path, but after a </a:t>
            </a:r>
            <a:r>
              <a:rPr lang="en-GB" sz="2200" b="1" u="sng" dirty="0">
                <a:solidFill>
                  <a:srgbClr val="7030A0"/>
                </a:solidFill>
              </a:rPr>
              <a:t>couple</a:t>
            </a:r>
            <a:r>
              <a:rPr lang="en-GB" sz="2200" dirty="0"/>
              <a:t> of steps, the ground shook, and a trapdoor opened beneath them!</a:t>
            </a:r>
          </a:p>
          <a:p>
            <a:pPr marL="0" indent="0">
              <a:buNone/>
            </a:pPr>
            <a:r>
              <a:rPr lang="en-GB" sz="2200" dirty="0"/>
              <a:t>They slid down into a hidden cave filled with sparkling crystals. “This must be part of the puzzle!” Emile said. On a pedestal sat a riddle. “Only those with a gentle </a:t>
            </a:r>
            <a:r>
              <a:rPr lang="en-GB" sz="2200" b="1" u="sng" dirty="0">
                <a:solidFill>
                  <a:srgbClr val="7030A0"/>
                </a:solidFill>
              </a:rPr>
              <a:t>touch</a:t>
            </a:r>
            <a:r>
              <a:rPr lang="en-GB" sz="2200" dirty="0"/>
              <a:t> can unlock the path forward,” Aimee read. Carefully, Emile pressed a glowing button, and the cave walls opened, revealing a staircase.</a:t>
            </a:r>
          </a:p>
          <a:p>
            <a:pPr marL="0" indent="0">
              <a:buNone/>
            </a:pPr>
            <a:r>
              <a:rPr lang="en-GB" sz="2200" dirty="0"/>
              <a:t>At the top, they found the Golden Fruit hanging from a shimmering tree. Just as Emile reached for it, his </a:t>
            </a:r>
            <a:r>
              <a:rPr lang="en-GB" sz="2200" b="1" u="sng" dirty="0">
                <a:solidFill>
                  <a:srgbClr val="7030A0"/>
                </a:solidFill>
              </a:rPr>
              <a:t>cousin</a:t>
            </a:r>
            <a:r>
              <a:rPr lang="en-GB" sz="2200" dirty="0"/>
              <a:t> Zorbo appeared! “You’re not taking the treasure without me!” Zorbo said, grinning.</a:t>
            </a:r>
          </a:p>
        </p:txBody>
      </p:sp>
    </p:spTree>
    <p:extLst>
      <p:ext uri="{BB962C8B-B14F-4D97-AF65-F5344CB8AC3E}">
        <p14:creationId xmlns:p14="http://schemas.microsoft.com/office/powerpoint/2010/main" val="33882419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understood that even when faced with truble, it's essential to have curage and nurish friendships.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understood that even when faced with trouble, it's essential to have courage and nourish friendships.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understood that even when faced with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trouble</a:t>
            </a:r>
            <a:r>
              <a:rPr lang="en-GB" sz="3200" dirty="0">
                <a:solidFill>
                  <a:schemeClr val="bg1"/>
                </a:solidFill>
              </a:rPr>
              <a:t>, it's essential to have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courage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nourish</a:t>
            </a:r>
            <a:r>
              <a:rPr lang="en-GB" sz="3200" dirty="0">
                <a:solidFill>
                  <a:schemeClr val="bg1"/>
                </a:solidFill>
              </a:rPr>
              <a:t> friendships.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E683A-5D0E-1383-8669-A956C1F5E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08A5399-ADF7-7687-1F3B-0405CBFC4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D99F903-0381-54D6-1877-FDB447473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16F54DB-95B8-A823-FC8B-628CE9D7B3F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B9B8FBE5-9000-DE7A-578E-CE76E5DBB1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0A504D-8701-93C2-21F1-3DFAF728F1F4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Aimee, and their new friends realised they needed curage to tackle the trublemaker.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FF0367C-A7DF-B179-F757-6375C1D8CAA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268E3BD-6B1B-D212-570B-2B326D1C9A7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215B0F7-E741-AF5D-7911-5FCD6A26322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Aimee, and their new friends realised they needed courage to tackle the troublemaker.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5DC696-56B8-C751-4961-65AD6C859E6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Aimee, and their new friends realised they needed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courage</a:t>
            </a:r>
            <a:r>
              <a:rPr lang="en-GB" sz="3200" dirty="0">
                <a:solidFill>
                  <a:schemeClr val="bg1"/>
                </a:solidFill>
              </a:rPr>
              <a:t> to tackle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troublemaker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6155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8613" y="526995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98613" y="526995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98613" y="526995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98613" y="526995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2B517EE1-623A-D597-AAD3-840DFAC51D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262" y="2017401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touch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double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trouble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country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354F91A-6FFF-EB6A-CDD0-AD0267CB5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5775" y="2018397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cousin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couple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courage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nourish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258524" y="2111273"/>
            <a:ext cx="5685843" cy="3132773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7800" dirty="0">
                <a:solidFill>
                  <a:schemeClr val="bg1"/>
                </a:solidFill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42F4F59-D17C-E94A-CB9A-073F62A51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262" y="2017401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touch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double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trouble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country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10A082-477C-FF17-4D66-2FD6C0C3D1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5775" y="2018397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cousin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couple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courage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nourish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3366376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60E4632-BB4A-79E7-6398-A11F70392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B52B401-5641-B505-2BFC-D43582F901D2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0596E1D1-91B9-D0A0-9BDB-F4C7F3D365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262" y="2017401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touch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double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trouble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country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EF15F0F-ABD5-4087-F278-6120170DBE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E9E4F75-49D3-3228-870F-4A3B9DF7F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5775" y="2018397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cousin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couple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courage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nourish</a:t>
            </a:r>
          </a:p>
        </p:txBody>
      </p:sp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97BEEEA1-8684-89E0-A671-0807886F33F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FCE81DC-04A7-13B0-6BB5-8A76FE9398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28822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/u/ sound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9884EEB-737B-2F2C-3E20-34C3B7EBCA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92F9C7D-02E1-F969-C2C7-F5541A6071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60AC74C-1EF8-F8EB-8742-9B2928B679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263 0.453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226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86 -0.0645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49" y="-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">
            <a:extLst>
              <a:ext uri="{FF2B5EF4-FFF2-40B4-BE49-F238E27FC236}">
                <a16:creationId xmlns:a16="http://schemas.microsoft.com/office/drawing/2014/main" id="{15A7220D-F2AD-489B-20C4-B3C778078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112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GB" sz="3200" dirty="0"/>
              <a:t>Can you hear what these words have in common?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brother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mother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money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nothing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other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273394" y="45758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cover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660431" y="45749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another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261A6CA-C436-5E56-CCD4-10FE82D93024}"/>
              </a:ext>
            </a:extLst>
          </p:cNvPr>
          <p:cNvSpPr txBox="1">
            <a:spLocks/>
          </p:cNvSpPr>
          <p:nvPr/>
        </p:nvSpPr>
        <p:spPr>
          <a:xfrm>
            <a:off x="838200" y="5630215"/>
            <a:ext cx="10515600" cy="88112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/>
              <a:t>Can you see how this sound is spelt? 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ckground pattern&#10;&#10;Description automatically generated">
            <a:extLst>
              <a:ext uri="{FF2B5EF4-FFF2-40B4-BE49-F238E27FC236}">
                <a16:creationId xmlns:a16="http://schemas.microsoft.com/office/drawing/2014/main" id="{7A27D85A-9D27-6307-A8EC-54F4BE03C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/u/ sound can be spelt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o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F898D20-A78F-62D4-CBF4-15B058E678E1}"/>
              </a:ext>
            </a:extLst>
          </p:cNvPr>
          <p:cNvSpPr txBox="1">
            <a:spLocks/>
          </p:cNvSpPr>
          <p:nvPr/>
        </p:nvSpPr>
        <p:spPr>
          <a:xfrm>
            <a:off x="897550" y="37256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br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F078141-EA15-827C-283B-32B690A557ED}"/>
              </a:ext>
            </a:extLst>
          </p:cNvPr>
          <p:cNvSpPr txBox="1">
            <a:spLocks/>
          </p:cNvSpPr>
          <p:nvPr/>
        </p:nvSpPr>
        <p:spPr>
          <a:xfrm>
            <a:off x="9368235" y="274090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nday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B5E6B8-694D-C7D3-39A6-2C09D3822F6F}"/>
              </a:ext>
            </a:extLst>
          </p:cNvPr>
          <p:cNvSpPr txBox="1">
            <a:spLocks/>
          </p:cNvSpPr>
          <p:nvPr/>
        </p:nvSpPr>
        <p:spPr>
          <a:xfrm>
            <a:off x="3783826" y="27224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B5C3376-8AA5-417D-42E1-9B6E90838E62}"/>
              </a:ext>
            </a:extLst>
          </p:cNvPr>
          <p:cNvSpPr txBox="1">
            <a:spLocks/>
          </p:cNvSpPr>
          <p:nvPr/>
        </p:nvSpPr>
        <p:spPr>
          <a:xfrm>
            <a:off x="6799499" y="37256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ney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60E0B4C-1389-D1BF-27B1-313C38D764B2}"/>
              </a:ext>
            </a:extLst>
          </p:cNvPr>
          <p:cNvSpPr txBox="1">
            <a:spLocks/>
          </p:cNvSpPr>
          <p:nvPr/>
        </p:nvSpPr>
        <p:spPr>
          <a:xfrm>
            <a:off x="6799499" y="198814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thing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1E95AC7-743B-BDBA-5E70-B460B66E461A}"/>
              </a:ext>
            </a:extLst>
          </p:cNvPr>
          <p:cNvSpPr txBox="1">
            <a:spLocks/>
          </p:cNvSpPr>
          <p:nvPr/>
        </p:nvSpPr>
        <p:spPr>
          <a:xfrm>
            <a:off x="897550" y="197111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D12309C-9A2E-66D1-B7CF-99EAE62AD907}"/>
              </a:ext>
            </a:extLst>
          </p:cNvPr>
          <p:cNvSpPr txBox="1">
            <a:spLocks/>
          </p:cNvSpPr>
          <p:nvPr/>
        </p:nvSpPr>
        <p:spPr>
          <a:xfrm>
            <a:off x="9368235" y="505043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0B80CC8-19BA-ECC6-3DF0-46BE98788756}"/>
              </a:ext>
            </a:extLst>
          </p:cNvPr>
          <p:cNvSpPr txBox="1">
            <a:spLocks/>
          </p:cNvSpPr>
          <p:nvPr/>
        </p:nvSpPr>
        <p:spPr>
          <a:xfrm>
            <a:off x="3783826" y="503469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2698D-EAB7-1792-3C64-9995D9420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C3D65F0-7100-BEB0-4019-A577BF3B4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46DAB03-BA78-A2A7-6946-4D6E3A857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6D679D8-65F1-79E1-17ED-4061B74FB6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4499B9A-6346-20B5-8966-9EA24AD488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2EC149-35CF-1889-2289-97DD9FBEBBEF}"/>
              </a:ext>
            </a:extLst>
          </p:cNvPr>
          <p:cNvSpPr txBox="1"/>
          <p:nvPr/>
        </p:nvSpPr>
        <p:spPr>
          <a:xfrm>
            <a:off x="602524" y="2264750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miss my muther and bruther," Emile sighed.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5A6FCC-549A-A0E2-477A-BDA32AC76D83}"/>
              </a:ext>
            </a:extLst>
          </p:cNvPr>
          <p:cNvSpPr txBox="1"/>
          <p:nvPr/>
        </p:nvSpPr>
        <p:spPr>
          <a:xfrm>
            <a:off x="602522" y="531250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miss my </a:t>
            </a:r>
            <a:r>
              <a:rPr lang="en-GB" sz="3600" u="sng" dirty="0">
                <a:solidFill>
                  <a:srgbClr val="FF0000"/>
                </a:solidFill>
              </a:rPr>
              <a:t>mother</a:t>
            </a:r>
            <a:r>
              <a:rPr lang="en-GB" sz="3600" dirty="0">
                <a:solidFill>
                  <a:schemeClr val="bg1"/>
                </a:solidFill>
              </a:rPr>
              <a:t> and </a:t>
            </a:r>
            <a:r>
              <a:rPr lang="en-GB" sz="3600" u="sng" dirty="0">
                <a:solidFill>
                  <a:srgbClr val="FF0000"/>
                </a:solidFill>
              </a:rPr>
              <a:t>brother</a:t>
            </a:r>
            <a:r>
              <a:rPr lang="en-GB" sz="3600" dirty="0">
                <a:solidFill>
                  <a:schemeClr val="bg1"/>
                </a:solidFill>
              </a:rPr>
              <a:t>," Emile sighed.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23F379-B3F7-C5FD-D5CF-F31F770F1256}"/>
              </a:ext>
            </a:extLst>
          </p:cNvPr>
          <p:cNvSpPr txBox="1"/>
          <p:nvPr/>
        </p:nvSpPr>
        <p:spPr>
          <a:xfrm>
            <a:off x="602523" y="3734567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miss my mother and brother," Emile sighed.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DC90629-8F74-76C3-2037-A38DA7CE2E2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8C9B8-C118-5E3A-A05D-3B57AEC111E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44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wiggled with excitement. "I thought we could discuver another planet, Aimee!"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wiggled with excitement. "I thought we could </a:t>
            </a:r>
            <a:r>
              <a:rPr lang="en-GB" sz="3600" u="sng" dirty="0">
                <a:solidFill>
                  <a:srgbClr val="FF0000"/>
                </a:solidFill>
              </a:rPr>
              <a:t>discover</a:t>
            </a:r>
            <a:r>
              <a:rPr lang="en-GB" sz="3600" dirty="0">
                <a:solidFill>
                  <a:schemeClr val="bg1"/>
                </a:solidFill>
              </a:rPr>
              <a:t> another planet, Aimee!"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wiggled with excitement. "I thought we could discover another planet, Aimee!"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104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148DF20F-CE17-7156-CF19-9032EFD1A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/u/ sound can be spelt: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1047" y="5239405"/>
            <a:ext cx="8535028" cy="125053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But we are looking at another way of spelling the /u/ sound...</a:t>
            </a: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1319BA1-AF37-CE91-F8FE-A8379870B4AF}"/>
              </a:ext>
            </a:extLst>
          </p:cNvPr>
          <p:cNvGrpSpPr/>
          <p:nvPr/>
        </p:nvGrpSpPr>
        <p:grpSpPr>
          <a:xfrm>
            <a:off x="1584961" y="1905611"/>
            <a:ext cx="3994029" cy="3046777"/>
            <a:chOff x="-196727" y="1794652"/>
            <a:chExt cx="3994029" cy="3046777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DEE985D1-02ED-C7B4-9F84-78E8AA5C2174}"/>
                </a:ext>
              </a:extLst>
            </p:cNvPr>
            <p:cNvSpPr/>
            <p:nvPr/>
          </p:nvSpPr>
          <p:spPr>
            <a:xfrm>
              <a:off x="-196727" y="1794652"/>
              <a:ext cx="3994029" cy="3046777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35C35AE-48BE-DE3C-9EDF-EE5AEDC27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62877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u as in </a:t>
              </a:r>
              <a:r>
                <a:rPr lang="en-GB" altLang="en-US" sz="3200" b="1" u="sng" dirty="0">
                  <a:solidFill>
                    <a:srgbClr val="7030A0"/>
                  </a:solidFill>
                  <a:latin typeface="+mj-lt"/>
                </a:rPr>
                <a:t>u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niform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C5CB214-04AA-4FB1-E979-A54FE9D5FEF0}"/>
              </a:ext>
            </a:extLst>
          </p:cNvPr>
          <p:cNvGrpSpPr/>
          <p:nvPr/>
        </p:nvGrpSpPr>
        <p:grpSpPr>
          <a:xfrm>
            <a:off x="6417844" y="1905611"/>
            <a:ext cx="3994029" cy="3046777"/>
            <a:chOff x="-196727" y="1794652"/>
            <a:chExt cx="3994029" cy="304677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9F617627-CF71-081D-9733-9626F5FC0D4E}"/>
                </a:ext>
              </a:extLst>
            </p:cNvPr>
            <p:cNvSpPr/>
            <p:nvPr/>
          </p:nvSpPr>
          <p:spPr>
            <a:xfrm>
              <a:off x="-196727" y="1794652"/>
              <a:ext cx="3994029" cy="3046777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151C921-D88C-B3CE-B619-BB18BAFB97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62877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o as in m</a:t>
              </a:r>
              <a:r>
                <a:rPr lang="en-GB" altLang="en-US" sz="3200" b="1" u="sng" dirty="0">
                  <a:solidFill>
                    <a:srgbClr val="7030A0"/>
                  </a:solidFill>
                  <a:latin typeface="+mj-lt"/>
                </a:rPr>
                <a:t>o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ther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4" name="Picture 3" descr="A person and a child painting&#10;&#10;Description automatically generated with low confidence">
            <a:extLst>
              <a:ext uri="{FF2B5EF4-FFF2-40B4-BE49-F238E27FC236}">
                <a16:creationId xmlns:a16="http://schemas.microsoft.com/office/drawing/2014/main" id="{311B482D-9C15-F2DD-C4FF-8159406FA4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6957" y="2513277"/>
            <a:ext cx="3333248" cy="2222166"/>
          </a:xfrm>
          <a:prstGeom prst="rect">
            <a:avLst/>
          </a:prstGeom>
        </p:spPr>
      </p:pic>
      <p:pic>
        <p:nvPicPr>
          <p:cNvPr id="7" name="Picture 6" descr="A group of people on a bus&#10;&#10;Description automatically generated">
            <a:extLst>
              <a:ext uri="{FF2B5EF4-FFF2-40B4-BE49-F238E27FC236}">
                <a16:creationId xmlns:a16="http://schemas.microsoft.com/office/drawing/2014/main" id="{F3609957-D160-0C55-EFE7-B8184F0323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2482" y="2590685"/>
            <a:ext cx="3336431" cy="2067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iagram&#10;&#10;Description automatically generated">
            <a:extLst>
              <a:ext uri="{FF2B5EF4-FFF2-40B4-BE49-F238E27FC236}">
                <a16:creationId xmlns:a16="http://schemas.microsoft.com/office/drawing/2014/main" id="{22418ED2-8A5E-28F7-6F7E-A1012B16A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/u/ sound?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1429588" y="1958859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young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4673678" y="1958859"/>
            <a:ext cx="3297382" cy="3281524"/>
            <a:chOff x="6863423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63423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touch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B4D6BB-DF7E-A983-3A6C-D1DA9BC72885}"/>
              </a:ext>
            </a:extLst>
          </p:cNvPr>
          <p:cNvGrpSpPr/>
          <p:nvPr/>
        </p:nvGrpSpPr>
        <p:grpSpPr>
          <a:xfrm>
            <a:off x="8166282" y="1958859"/>
            <a:ext cx="3297382" cy="3281524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CFB82D2-8417-0D12-2540-9B2DBFA71D6E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960406-766A-5128-26ED-AC889011BBE0}"/>
                </a:ext>
              </a:extLst>
            </p:cNvPr>
            <p:cNvSpPr txBox="1"/>
            <p:nvPr/>
          </p:nvSpPr>
          <p:spPr>
            <a:xfrm>
              <a:off x="6863424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double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A picture containing food, snack food&#10;&#10;Description automatically generated">
            <a:extLst>
              <a:ext uri="{FF2B5EF4-FFF2-40B4-BE49-F238E27FC236}">
                <a16:creationId xmlns:a16="http://schemas.microsoft.com/office/drawing/2014/main" id="{5FF81E91-0463-5E23-3814-F1774FF4CF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6416" y="2823601"/>
            <a:ext cx="2384610" cy="1851916"/>
          </a:xfrm>
          <a:prstGeom prst="rect">
            <a:avLst/>
          </a:prstGeom>
        </p:spPr>
      </p:pic>
      <p:pic>
        <p:nvPicPr>
          <p:cNvPr id="7" name="Picture 6" descr="A picture containing water, outdoor, ocean&#10;&#10;Description automatically generated">
            <a:extLst>
              <a:ext uri="{FF2B5EF4-FFF2-40B4-BE49-F238E27FC236}">
                <a16:creationId xmlns:a16="http://schemas.microsoft.com/office/drawing/2014/main" id="{C8BE765B-225A-B55B-DA7C-4049065B36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5444" y="2838594"/>
            <a:ext cx="2393850" cy="1865829"/>
          </a:xfrm>
          <a:prstGeom prst="rect">
            <a:avLst/>
          </a:prstGeom>
        </p:spPr>
      </p:pic>
      <p:pic>
        <p:nvPicPr>
          <p:cNvPr id="16" name="Picture 15" descr="A person and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B535B9CB-079F-3010-0E06-24F951E87B5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43547" y="2838594"/>
            <a:ext cx="2593557" cy="186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5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2298</Words>
  <Application>Microsoft Office PowerPoint</Application>
  <PresentationFormat>Widescreen</PresentationFormat>
  <Paragraphs>177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Scrambler has been scrambling!!!</vt:lpstr>
      <vt:lpstr>The /u/ sound spelt ou.</vt:lpstr>
      <vt:lpstr>Can you hear what these words have in common?</vt:lpstr>
      <vt:lpstr>The /u/ sound can be spelt o. </vt:lpstr>
      <vt:lpstr>Can you spot the spelling mistakes?</vt:lpstr>
      <vt:lpstr>Can you spot the spelling mistakes?</vt:lpstr>
      <vt:lpstr>The /u/ sound can be spelt: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40</cp:revision>
  <dcterms:created xsi:type="dcterms:W3CDTF">2022-05-31T09:42:07Z</dcterms:created>
  <dcterms:modified xsi:type="dcterms:W3CDTF">2025-12-08T16:31:16Z</dcterms:modified>
</cp:coreProperties>
</file>